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304" r:id="rId3"/>
    <p:sldId id="308" r:id="rId4"/>
    <p:sldId id="305" r:id="rId5"/>
    <p:sldId id="325" r:id="rId6"/>
    <p:sldId id="309" r:id="rId7"/>
    <p:sldId id="314" r:id="rId8"/>
    <p:sldId id="316" r:id="rId9"/>
    <p:sldId id="317" r:id="rId10"/>
    <p:sldId id="318" r:id="rId11"/>
    <p:sldId id="320" r:id="rId12"/>
    <p:sldId id="321" r:id="rId13"/>
    <p:sldId id="322" r:id="rId14"/>
    <p:sldId id="324" r:id="rId15"/>
    <p:sldId id="326" r:id="rId16"/>
    <p:sldId id="311" r:id="rId17"/>
    <p:sldId id="328" r:id="rId18"/>
    <p:sldId id="329" r:id="rId19"/>
    <p:sldId id="330" r:id="rId20"/>
    <p:sldId id="331" r:id="rId21"/>
    <p:sldId id="332" r:id="rId22"/>
    <p:sldId id="333" r:id="rId23"/>
    <p:sldId id="327" r:id="rId24"/>
    <p:sldId id="335" r:id="rId25"/>
    <p:sldId id="336" r:id="rId26"/>
    <p:sldId id="312" r:id="rId27"/>
    <p:sldId id="338" r:id="rId28"/>
    <p:sldId id="339" r:id="rId29"/>
    <p:sldId id="340" r:id="rId30"/>
    <p:sldId id="303"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99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94" d="100"/>
          <a:sy n="94" d="100"/>
        </p:scale>
        <p:origin x="96" y="6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01.05.2019</a:t>
            </a:fld>
            <a:endParaRPr lang="de-CH"/>
          </a:p>
        </p:txBody>
      </p:sp>
      <p:sp>
        <p:nvSpPr>
          <p:cNvPr id="5" name="Fußzeilenplatzhalter 4">
            <a:extLst>
              <a:ext uri="{FF2B5EF4-FFF2-40B4-BE49-F238E27FC236}">
                <a16:creationId xmlns=""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01.05.2019</a:t>
            </a:fld>
            <a:endParaRPr lang="de-CH"/>
          </a:p>
        </p:txBody>
      </p:sp>
      <p:sp>
        <p:nvSpPr>
          <p:cNvPr id="5" name="Fußzeilenplatzhalter 4">
            <a:extLst>
              <a:ext uri="{FF2B5EF4-FFF2-40B4-BE49-F238E27FC236}">
                <a16:creationId xmlns=""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01.05.2019</a:t>
            </a:fld>
            <a:endParaRPr lang="de-CH"/>
          </a:p>
        </p:txBody>
      </p:sp>
      <p:sp>
        <p:nvSpPr>
          <p:cNvPr id="5" name="Fußzeilenplatzhalter 4">
            <a:extLst>
              <a:ext uri="{FF2B5EF4-FFF2-40B4-BE49-F238E27FC236}">
                <a16:creationId xmlns=""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01.05.2019</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01.05.2019</a:t>
            </a:fld>
            <a:endParaRPr lang="de-CH"/>
          </a:p>
        </p:txBody>
      </p:sp>
      <p:sp>
        <p:nvSpPr>
          <p:cNvPr id="5" name="Fußzeilenplatzhalter 4">
            <a:extLst>
              <a:ext uri="{FF2B5EF4-FFF2-40B4-BE49-F238E27FC236}">
                <a16:creationId xmlns=""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01.05.2019</a:t>
            </a:fld>
            <a:endParaRPr lang="de-CH"/>
          </a:p>
        </p:txBody>
      </p:sp>
      <p:sp>
        <p:nvSpPr>
          <p:cNvPr id="5" name="Fußzeilenplatzhalter 4">
            <a:extLst>
              <a:ext uri="{FF2B5EF4-FFF2-40B4-BE49-F238E27FC236}">
                <a16:creationId xmlns=""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01.05.2019</a:t>
            </a:fld>
            <a:endParaRPr lang="de-CH"/>
          </a:p>
        </p:txBody>
      </p:sp>
      <p:sp>
        <p:nvSpPr>
          <p:cNvPr id="6" name="Fußzeilenplatzhalter 5">
            <a:extLst>
              <a:ext uri="{FF2B5EF4-FFF2-40B4-BE49-F238E27FC236}">
                <a16:creationId xmlns=""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01.05.2019</a:t>
            </a:fld>
            <a:endParaRPr lang="de-CH"/>
          </a:p>
        </p:txBody>
      </p:sp>
      <p:sp>
        <p:nvSpPr>
          <p:cNvPr id="8" name="Fußzeilenplatzhalter 7">
            <a:extLst>
              <a:ext uri="{FF2B5EF4-FFF2-40B4-BE49-F238E27FC236}">
                <a16:creationId xmlns=""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01.05.2019</a:t>
            </a:fld>
            <a:endParaRPr lang="de-CH"/>
          </a:p>
        </p:txBody>
      </p:sp>
      <p:sp>
        <p:nvSpPr>
          <p:cNvPr id="4" name="Fußzeilenplatzhalter 3">
            <a:extLst>
              <a:ext uri="{FF2B5EF4-FFF2-40B4-BE49-F238E27FC236}">
                <a16:creationId xmlns=""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01.05.2019</a:t>
            </a:fld>
            <a:endParaRPr lang="de-CH"/>
          </a:p>
        </p:txBody>
      </p:sp>
      <p:sp>
        <p:nvSpPr>
          <p:cNvPr id="3" name="Fußzeilenplatzhalter 2">
            <a:extLst>
              <a:ext uri="{FF2B5EF4-FFF2-40B4-BE49-F238E27FC236}">
                <a16:creationId xmlns=""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01.05.2019</a:t>
            </a:fld>
            <a:endParaRPr lang="de-CH"/>
          </a:p>
        </p:txBody>
      </p:sp>
      <p:sp>
        <p:nvSpPr>
          <p:cNvPr id="6" name="Fußzeilenplatzhalter 5">
            <a:extLst>
              <a:ext uri="{FF2B5EF4-FFF2-40B4-BE49-F238E27FC236}">
                <a16:creationId xmlns=""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01.05.2019</a:t>
            </a:fld>
            <a:endParaRPr lang="de-CH"/>
          </a:p>
        </p:txBody>
      </p:sp>
      <p:sp>
        <p:nvSpPr>
          <p:cNvPr id="6" name="Fußzeilenplatzhalter 5">
            <a:extLst>
              <a:ext uri="{FF2B5EF4-FFF2-40B4-BE49-F238E27FC236}">
                <a16:creationId xmlns=""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01.05.2019</a:t>
            </a:fld>
            <a:endParaRPr lang="de-CH"/>
          </a:p>
        </p:txBody>
      </p:sp>
      <p:sp>
        <p:nvSpPr>
          <p:cNvPr id="5" name="Fußzeilenplatzhalter 4">
            <a:extLst>
              <a:ext uri="{FF2B5EF4-FFF2-40B4-BE49-F238E27FC236}">
                <a16:creationId xmlns=""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532923" y="4855618"/>
            <a:ext cx="3472361" cy="938719"/>
          </a:xfrm>
          <a:prstGeom prst="rect">
            <a:avLst/>
          </a:prstGeom>
          <a:noFill/>
        </p:spPr>
        <p:txBody>
          <a:bodyPr wrap="none" rtlCol="0">
            <a:spAutoFit/>
          </a:bodyPr>
          <a:lstStyle/>
          <a:p>
            <a:r>
              <a:rPr lang="de-CH" sz="5500" b="1" dirty="0" smtClean="0"/>
              <a:t>Josua Teil 2</a:t>
            </a:r>
            <a:endParaRPr lang="de-CH" sz="5500" b="1" dirty="0"/>
          </a:p>
        </p:txBody>
      </p:sp>
    </p:spTree>
    <p:extLst>
      <p:ext uri="{BB962C8B-B14F-4D97-AF65-F5344CB8AC3E}">
        <p14:creationId xmlns:p14="http://schemas.microsoft.com/office/powerpoint/2010/main" val="378833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35902" y="302359"/>
            <a:ext cx="12036490" cy="6555641"/>
          </a:xfrm>
          <a:prstGeom prst="rect">
            <a:avLst/>
          </a:prstGeom>
        </p:spPr>
        <p:txBody>
          <a:bodyPr wrap="square">
            <a:spAutoFit/>
          </a:bodyPr>
          <a:lstStyle/>
          <a:p>
            <a:r>
              <a:rPr lang="de-CH" sz="2800" dirty="0"/>
              <a:t>10 Im Übrigen, meine Brüder, </a:t>
            </a:r>
            <a:r>
              <a:rPr lang="de-CH" sz="2800" u="sng" dirty="0"/>
              <a:t>seid stark</a:t>
            </a:r>
            <a:r>
              <a:rPr lang="de-CH" sz="2800" dirty="0"/>
              <a:t> in dem Herrn und in der Macht seiner Stärke. </a:t>
            </a:r>
          </a:p>
          <a:p>
            <a:r>
              <a:rPr lang="de-CH" sz="2800" dirty="0"/>
              <a:t>11 Zieht die ganze Waffenrüstung Gottes an, damit ihr standhalten könnt gegenüber den listigen Kunstgriffen des Teufels; </a:t>
            </a:r>
          </a:p>
          <a:p>
            <a:r>
              <a:rPr lang="de-CH" sz="2800" dirty="0"/>
              <a:t>12 denn unser Kampf richtet sich nicht gegen Fleisch und Blut, sondern gegen die Herrschaften, gegen die Gewalten, gegen die </a:t>
            </a:r>
            <a:r>
              <a:rPr lang="de-CH" sz="2800" dirty="0" err="1"/>
              <a:t>Weltbeherrscher</a:t>
            </a:r>
            <a:r>
              <a:rPr lang="de-CH" sz="2800" dirty="0"/>
              <a:t> der Finsternis dieser Weltzeit, gegen die geistlichen [Mächte] der Bosheit in den himmlischen [Regionen]. </a:t>
            </a:r>
          </a:p>
          <a:p>
            <a:r>
              <a:rPr lang="de-CH" sz="2800" dirty="0"/>
              <a:t>13 Deshalb </a:t>
            </a:r>
            <a:r>
              <a:rPr lang="de-CH" sz="2800" u="sng" dirty="0"/>
              <a:t>ergreift</a:t>
            </a:r>
            <a:r>
              <a:rPr lang="de-CH" sz="2800" dirty="0"/>
              <a:t> die ganze Waffenrüstung Gottes, damit ihr am bösen Tag widerstehen und, nachdem ihr alles wohl ausgerichtet habt, euch behaupten könnt. </a:t>
            </a:r>
          </a:p>
          <a:p>
            <a:r>
              <a:rPr lang="de-CH" sz="2800" dirty="0"/>
              <a:t>14 So </a:t>
            </a:r>
            <a:r>
              <a:rPr lang="de-CH" sz="2800" u="sng" dirty="0"/>
              <a:t>steht nun fest</a:t>
            </a:r>
            <a:r>
              <a:rPr lang="de-CH" sz="2800" dirty="0"/>
              <a:t>, eure Lenden umgürtet mit Wahrheit, und angetan mit dem Brustpanzer der Gerechtigkeit, </a:t>
            </a:r>
          </a:p>
          <a:p>
            <a:r>
              <a:rPr lang="de-CH" sz="2800" dirty="0"/>
              <a:t>15 und die Füße gestiefelt mit der Bereitschaft </a:t>
            </a:r>
            <a:r>
              <a:rPr lang="de-CH" sz="2800" dirty="0" smtClean="0"/>
              <a:t>zum Zeugnis </a:t>
            </a:r>
            <a:r>
              <a:rPr lang="de-CH" sz="2800" dirty="0"/>
              <a:t>für das Evangelium des Friedens. </a:t>
            </a:r>
            <a:r>
              <a:rPr lang="de-CH" sz="2800" dirty="0" smtClean="0"/>
              <a:t>							</a:t>
            </a:r>
            <a:r>
              <a:rPr lang="de-CH" sz="2800" dirty="0" err="1" smtClean="0"/>
              <a:t>Eph</a:t>
            </a:r>
            <a:r>
              <a:rPr lang="de-CH" sz="2800" dirty="0" smtClean="0"/>
              <a:t> 6,11-14</a:t>
            </a:r>
            <a:endParaRPr lang="de-CH" sz="2800" dirty="0"/>
          </a:p>
        </p:txBody>
      </p:sp>
    </p:spTree>
    <p:extLst>
      <p:ext uri="{BB962C8B-B14F-4D97-AF65-F5344CB8AC3E}">
        <p14:creationId xmlns:p14="http://schemas.microsoft.com/office/powerpoint/2010/main" val="2461393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5510" y="1515339"/>
            <a:ext cx="12036490" cy="1384995"/>
          </a:xfrm>
          <a:prstGeom prst="rect">
            <a:avLst/>
          </a:prstGeom>
        </p:spPr>
        <p:txBody>
          <a:bodyPr wrap="square">
            <a:spAutoFit/>
          </a:bodyPr>
          <a:lstStyle/>
          <a:p>
            <a:r>
              <a:rPr lang="de-CH" sz="2800" dirty="0"/>
              <a:t>3 Gepriesen sei der Gott und Vater unseres Herrn Jesus Christus, der uns gesegnet hat mit jedem geistlichen Segen in den himmlischen R</a:t>
            </a:r>
            <a:r>
              <a:rPr lang="de-CH" sz="2800" dirty="0" smtClean="0"/>
              <a:t>egionen </a:t>
            </a:r>
            <a:r>
              <a:rPr lang="de-CH" sz="2800" dirty="0"/>
              <a:t>in Christus</a:t>
            </a:r>
            <a:r>
              <a:rPr lang="de-CH" sz="2800" dirty="0" smtClean="0"/>
              <a:t>,</a:t>
            </a:r>
          </a:p>
          <a:p>
            <a:r>
              <a:rPr lang="de-CH" sz="2800" dirty="0"/>
              <a:t>	</a:t>
            </a:r>
            <a:r>
              <a:rPr lang="de-CH" sz="2800" dirty="0" smtClean="0"/>
              <a:t>										</a:t>
            </a:r>
            <a:r>
              <a:rPr lang="de-CH" sz="2800" dirty="0" err="1" smtClean="0"/>
              <a:t>Eph</a:t>
            </a:r>
            <a:r>
              <a:rPr lang="de-CH" sz="2800" dirty="0" smtClean="0"/>
              <a:t> 1,3</a:t>
            </a:r>
            <a:endParaRPr lang="de-CH" sz="2800" dirty="0"/>
          </a:p>
        </p:txBody>
      </p:sp>
    </p:spTree>
    <p:extLst>
      <p:ext uri="{BB962C8B-B14F-4D97-AF65-F5344CB8AC3E}">
        <p14:creationId xmlns:p14="http://schemas.microsoft.com/office/powerpoint/2010/main" val="54856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5510" y="768890"/>
            <a:ext cx="12036490" cy="5262979"/>
          </a:xfrm>
          <a:prstGeom prst="rect">
            <a:avLst/>
          </a:prstGeom>
        </p:spPr>
        <p:txBody>
          <a:bodyPr wrap="square">
            <a:spAutoFit/>
          </a:bodyPr>
          <a:lstStyle/>
          <a:p>
            <a:r>
              <a:rPr lang="de-CH" sz="2800" b="1" dirty="0"/>
              <a:t>Das Buch Josua ist ein Buch der Steine. </a:t>
            </a:r>
            <a:endParaRPr lang="de-CH" sz="2800" b="1" dirty="0" smtClean="0"/>
          </a:p>
          <a:p>
            <a:endParaRPr lang="de-CH" sz="2800" b="1" dirty="0"/>
          </a:p>
          <a:p>
            <a:r>
              <a:rPr lang="de-CH" sz="2800" dirty="0"/>
              <a:t>Hier </a:t>
            </a:r>
            <a:r>
              <a:rPr lang="de-CH" sz="2800" dirty="0" smtClean="0"/>
              <a:t>Bibelstellen </a:t>
            </a:r>
            <a:r>
              <a:rPr lang="de-CH" sz="2800" dirty="0"/>
              <a:t>im Buch Josua welche mit Steinen zu tun haben. </a:t>
            </a:r>
          </a:p>
          <a:p>
            <a:r>
              <a:rPr lang="de-CH" sz="2800" dirty="0"/>
              <a:t>12 Steine im Jordan (4,9); die 12 Steine in </a:t>
            </a:r>
            <a:r>
              <a:rPr lang="de-CH" sz="2800" dirty="0" err="1"/>
              <a:t>Gilgal</a:t>
            </a:r>
            <a:r>
              <a:rPr lang="de-CH" sz="2800" dirty="0"/>
              <a:t> (4,3.5.6.7.8.20.21); die Steine der gefallenen Mauern von Jericho (6,20); die Steinigung </a:t>
            </a:r>
            <a:r>
              <a:rPr lang="de-CH" sz="2800" dirty="0" err="1"/>
              <a:t>Achans</a:t>
            </a:r>
            <a:r>
              <a:rPr lang="de-CH" sz="2800" dirty="0"/>
              <a:t> und der Steinhaufen über ihm (7,25.26); der Trümmerhaufen von Ai (8,28); der grosse Steinhaufen über dem König von Ai (8,29); die unbehauenen Steine des Altars auf dem </a:t>
            </a:r>
            <a:r>
              <a:rPr lang="de-CH" sz="2800" dirty="0" err="1"/>
              <a:t>Ebal</a:t>
            </a:r>
            <a:r>
              <a:rPr lang="de-CH" sz="2800" dirty="0"/>
              <a:t> (8,30-31); die Thora-Abschrift auf </a:t>
            </a:r>
            <a:r>
              <a:rPr lang="de-CH" sz="2800" dirty="0" err="1"/>
              <a:t>Ebal</a:t>
            </a:r>
            <a:r>
              <a:rPr lang="de-CH" sz="2800" dirty="0"/>
              <a:t>-Steinen (8,32); die Meteoren-Steine aus dem Himmel zu </a:t>
            </a:r>
            <a:r>
              <a:rPr lang="de-CH" sz="2800" dirty="0" err="1"/>
              <a:t>Gibeon</a:t>
            </a:r>
            <a:r>
              <a:rPr lang="de-CH" sz="2800" dirty="0"/>
              <a:t> (10,11); der grosse Stein vor der Höhle der 5 Könige (10,18.22); die grossen Steine an der Mündung der Totenhöhle (10,27); der Stein auf der Spitze  des </a:t>
            </a:r>
            <a:r>
              <a:rPr lang="de-CH" sz="2800" dirty="0" err="1"/>
              <a:t>Zionsberges</a:t>
            </a:r>
            <a:r>
              <a:rPr lang="de-CH" sz="2800" dirty="0"/>
              <a:t> (15,8-10); die Steine des Altars im Ostjordanland (22,10); der Bundestein in </a:t>
            </a:r>
            <a:r>
              <a:rPr lang="de-CH" sz="2800" dirty="0" err="1"/>
              <a:t>Sichem</a:t>
            </a:r>
            <a:r>
              <a:rPr lang="de-CH" sz="2800" dirty="0"/>
              <a:t> (24,26-27).</a:t>
            </a:r>
          </a:p>
        </p:txBody>
      </p:sp>
    </p:spTree>
    <p:extLst>
      <p:ext uri="{BB962C8B-B14F-4D97-AF65-F5344CB8AC3E}">
        <p14:creationId xmlns:p14="http://schemas.microsoft.com/office/powerpoint/2010/main" val="251311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5510" y="211334"/>
            <a:ext cx="12036490" cy="2246769"/>
          </a:xfrm>
          <a:prstGeom prst="rect">
            <a:avLst/>
          </a:prstGeom>
        </p:spPr>
        <p:txBody>
          <a:bodyPr wrap="square">
            <a:spAutoFit/>
          </a:bodyPr>
          <a:lstStyle/>
          <a:p>
            <a:r>
              <a:rPr lang="de-CH" sz="2800" dirty="0" err="1"/>
              <a:t>Gilgal</a:t>
            </a:r>
            <a:r>
              <a:rPr lang="de-CH" sz="2800" dirty="0"/>
              <a:t> heisst Abwälzung (der Schande aus Ägypten). </a:t>
            </a:r>
            <a:endParaRPr lang="de-CH" sz="2800" dirty="0" smtClean="0"/>
          </a:p>
          <a:p>
            <a:r>
              <a:rPr lang="de-CH" sz="2800" dirty="0" smtClean="0"/>
              <a:t>Beschneidung</a:t>
            </a:r>
            <a:endParaRPr lang="de-CH" sz="2800" dirty="0"/>
          </a:p>
          <a:p>
            <a:r>
              <a:rPr lang="de-CH" sz="2800" dirty="0"/>
              <a:t>9 Und der HERR sprach zu Josua: Heute habe ich die Schande Ägyptens von euch abgewälzt! Darum wird jener Ort »Abwälzung«. genannt bis zu diesem Tag</a:t>
            </a:r>
            <a:r>
              <a:rPr lang="de-CH" sz="2800" dirty="0" smtClean="0"/>
              <a:t>.</a:t>
            </a:r>
          </a:p>
          <a:p>
            <a:r>
              <a:rPr lang="de-CH" sz="2800" dirty="0"/>
              <a:t>	</a:t>
            </a:r>
            <a:r>
              <a:rPr lang="de-CH" sz="2800" dirty="0" smtClean="0"/>
              <a:t>										Jos 5,9</a:t>
            </a:r>
            <a:endParaRPr lang="de-CH" sz="2800" dirty="0"/>
          </a:p>
        </p:txBody>
      </p:sp>
      <p:sp>
        <p:nvSpPr>
          <p:cNvPr id="4" name="Rechteck 3"/>
          <p:cNvSpPr/>
          <p:nvPr/>
        </p:nvSpPr>
        <p:spPr>
          <a:xfrm>
            <a:off x="155510" y="2348484"/>
            <a:ext cx="12036490" cy="1815882"/>
          </a:xfrm>
          <a:prstGeom prst="rect">
            <a:avLst/>
          </a:prstGeom>
        </p:spPr>
        <p:txBody>
          <a:bodyPr wrap="square">
            <a:spAutoFit/>
          </a:bodyPr>
          <a:lstStyle/>
          <a:p>
            <a:r>
              <a:rPr lang="de-CH" sz="2800" dirty="0" smtClean="0"/>
              <a:t>Passah</a:t>
            </a:r>
          </a:p>
          <a:p>
            <a:r>
              <a:rPr lang="de-CH" sz="2800" dirty="0" smtClean="0"/>
              <a:t>10</a:t>
            </a:r>
            <a:r>
              <a:rPr lang="de-CH" sz="2800" dirty="0"/>
              <a:t> Während nun die Kinder Israels sich in </a:t>
            </a:r>
            <a:r>
              <a:rPr lang="de-CH" sz="2800" dirty="0" err="1"/>
              <a:t>Gilgal</a:t>
            </a:r>
            <a:r>
              <a:rPr lang="de-CH" sz="2800" dirty="0"/>
              <a:t> lagerten, hielten sie das Passah am vierzehnten Tag des Monats, am Abend, in den Ebenen von Jericho. </a:t>
            </a:r>
          </a:p>
          <a:p>
            <a:r>
              <a:rPr lang="de-CH" sz="2800" dirty="0"/>
              <a:t>											Jos 5,10</a:t>
            </a:r>
          </a:p>
        </p:txBody>
      </p:sp>
      <p:sp>
        <p:nvSpPr>
          <p:cNvPr id="5" name="Rechteck 4"/>
          <p:cNvSpPr/>
          <p:nvPr/>
        </p:nvSpPr>
        <p:spPr>
          <a:xfrm>
            <a:off x="155510" y="4043063"/>
            <a:ext cx="12036490" cy="2677656"/>
          </a:xfrm>
          <a:prstGeom prst="rect">
            <a:avLst/>
          </a:prstGeom>
        </p:spPr>
        <p:txBody>
          <a:bodyPr wrap="square">
            <a:spAutoFit/>
          </a:bodyPr>
          <a:lstStyle/>
          <a:p>
            <a:r>
              <a:rPr lang="de-CH" sz="2800" dirty="0"/>
              <a:t>Manna hörte auf</a:t>
            </a:r>
          </a:p>
          <a:p>
            <a:r>
              <a:rPr lang="de-CH" sz="2800" dirty="0"/>
              <a:t>11 Und am Tag nach dem Passah aßen sie von dem Getreide des Landes, nämlich ungesäuertes Brot und geröstetes Korn, an ebendiesem Tag. </a:t>
            </a:r>
          </a:p>
          <a:p>
            <a:r>
              <a:rPr lang="de-CH" sz="2800" dirty="0"/>
              <a:t>12 Und das Manna hörte auf am folgenden Tag, als sie von dem Getreide des Landes aßen; und es gab für die Kinder Israels kein Manna mehr, sondern in jenem Jahr aßen sie vom Ertrag des Landes Kanaan.  </a:t>
            </a:r>
            <a:r>
              <a:rPr lang="de-CH" sz="2800" dirty="0" smtClean="0"/>
              <a:t>	</a:t>
            </a:r>
            <a:r>
              <a:rPr lang="de-CH" sz="2800" dirty="0"/>
              <a:t>		Jos 5,11-12</a:t>
            </a:r>
          </a:p>
        </p:txBody>
      </p:sp>
    </p:spTree>
    <p:extLst>
      <p:ext uri="{BB962C8B-B14F-4D97-AF65-F5344CB8AC3E}">
        <p14:creationId xmlns:p14="http://schemas.microsoft.com/office/powerpoint/2010/main" val="181076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74173" y="252125"/>
            <a:ext cx="12036490" cy="4832092"/>
          </a:xfrm>
          <a:prstGeom prst="rect">
            <a:avLst/>
          </a:prstGeom>
        </p:spPr>
        <p:txBody>
          <a:bodyPr wrap="square">
            <a:spAutoFit/>
          </a:bodyPr>
          <a:lstStyle/>
          <a:p>
            <a:r>
              <a:rPr lang="de-CH" sz="2800" dirty="0" smtClean="0"/>
              <a:t>Begegnung mit dem </a:t>
            </a:r>
            <a:r>
              <a:rPr lang="de-CH" sz="2800" dirty="0" err="1" smtClean="0"/>
              <a:t>Herrführer</a:t>
            </a:r>
            <a:r>
              <a:rPr lang="de-CH" sz="2800" dirty="0" smtClean="0"/>
              <a:t> des Herrn</a:t>
            </a:r>
          </a:p>
          <a:p>
            <a:r>
              <a:rPr lang="de-CH" sz="2800" dirty="0" smtClean="0"/>
              <a:t>13 Es geschah aber, als Josua bei Jericho war, da erhob er seine Augen und sah sich um; und siehe, ein Mann stand ihm gegenüber, der hatte ein blankes Schwert in seiner Hand. Und Josua ging zu ihm und sprach zu ihm: Bist du für uns oder für unsere Feinde? </a:t>
            </a:r>
          </a:p>
          <a:p>
            <a:r>
              <a:rPr lang="de-CH" sz="2800" dirty="0" smtClean="0"/>
              <a:t>14 Er aber sprach: Nein, sondern ich bin der Fürst über das Heer des HERRN; jetzt bin ich gekommen! Da fiel Josua auf sein Angesicht zur Erde und betete an und sprach zu ihm: Was redet mein Herr zu seinem Knecht? </a:t>
            </a:r>
          </a:p>
          <a:p>
            <a:r>
              <a:rPr lang="de-CH" sz="2800" dirty="0" smtClean="0"/>
              <a:t>15 Und der Fürst über das Heer des HERRN sprach zu Josua: Ziehe deine Schuhe aus von deinen Füßen; denn der Ort, auf dem du stehst, ist heilig! Und Josua tat es.										Jos 5,13-15</a:t>
            </a:r>
            <a:endParaRPr lang="de-CH" sz="2800" dirty="0"/>
          </a:p>
        </p:txBody>
      </p:sp>
    </p:spTree>
    <p:extLst>
      <p:ext uri="{BB962C8B-B14F-4D97-AF65-F5344CB8AC3E}">
        <p14:creationId xmlns:p14="http://schemas.microsoft.com/office/powerpoint/2010/main" val="83862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535079" y="1007706"/>
            <a:ext cx="5169620" cy="584775"/>
          </a:xfrm>
          <a:prstGeom prst="rect">
            <a:avLst/>
          </a:prstGeom>
          <a:noFill/>
        </p:spPr>
        <p:txBody>
          <a:bodyPr wrap="none" rtlCol="0">
            <a:spAutoFit/>
          </a:bodyPr>
          <a:lstStyle/>
          <a:p>
            <a:r>
              <a:rPr lang="de-CH" sz="3200" dirty="0" smtClean="0">
                <a:cs typeface="Arial" panose="020B0604020202020204" pitchFamily="34" charset="0"/>
              </a:rPr>
              <a:t>Die Struktur des Buches Josua</a:t>
            </a:r>
            <a:endParaRPr lang="de-CH" sz="3200" dirty="0">
              <a:cs typeface="Arial" panose="020B0604020202020204" pitchFamily="34" charset="0"/>
            </a:endParaRPr>
          </a:p>
        </p:txBody>
      </p:sp>
      <p:sp>
        <p:nvSpPr>
          <p:cNvPr id="2" name="Textfeld 1"/>
          <p:cNvSpPr txBox="1"/>
          <p:nvPr/>
        </p:nvSpPr>
        <p:spPr>
          <a:xfrm>
            <a:off x="533867" y="1760735"/>
            <a:ext cx="6551986" cy="1384995"/>
          </a:xfrm>
          <a:prstGeom prst="rect">
            <a:avLst/>
          </a:prstGeom>
          <a:noFill/>
        </p:spPr>
        <p:txBody>
          <a:bodyPr wrap="none" rtlCol="0">
            <a:spAutoFit/>
          </a:bodyPr>
          <a:lstStyle/>
          <a:p>
            <a:pPr lvl="0"/>
            <a:r>
              <a:rPr lang="de-CH" sz="2800" b="1" dirty="0" smtClean="0"/>
              <a:t>2.   Die </a:t>
            </a:r>
            <a:r>
              <a:rPr lang="de-CH" sz="2800" b="1" dirty="0"/>
              <a:t>Eroberung Kanaans (</a:t>
            </a:r>
            <a:r>
              <a:rPr lang="de-CH" sz="2800" b="1" dirty="0" smtClean="0"/>
              <a:t>6-11)</a:t>
            </a:r>
            <a:endParaRPr lang="de-CH" sz="2800" b="1" dirty="0"/>
          </a:p>
          <a:p>
            <a:r>
              <a:rPr lang="de-CH" sz="2800" dirty="0"/>
              <a:t>Die Eroberung des Landes durch die Armee </a:t>
            </a:r>
            <a:endParaRPr lang="de-CH" sz="2800" dirty="0" smtClean="0"/>
          </a:p>
          <a:p>
            <a:r>
              <a:rPr lang="de-CH" sz="2800" dirty="0" smtClean="0"/>
              <a:t>Israels </a:t>
            </a:r>
            <a:r>
              <a:rPr lang="de-CH" sz="2800" dirty="0"/>
              <a:t>unter der Führung Josuas</a:t>
            </a:r>
          </a:p>
        </p:txBody>
      </p:sp>
      <p:pic>
        <p:nvPicPr>
          <p:cNvPr id="6" name="Grafik 5"/>
          <p:cNvPicPr>
            <a:picLocks noChangeAspect="1"/>
          </p:cNvPicPr>
          <p:nvPr/>
        </p:nvPicPr>
        <p:blipFill>
          <a:blip r:embed="rId2"/>
          <a:stretch>
            <a:fillRect/>
          </a:stretch>
        </p:blipFill>
        <p:spPr>
          <a:xfrm>
            <a:off x="7085853" y="746450"/>
            <a:ext cx="4834375" cy="5542384"/>
          </a:xfrm>
          <a:prstGeom prst="rect">
            <a:avLst/>
          </a:prstGeom>
        </p:spPr>
      </p:pic>
    </p:spTree>
    <p:extLst>
      <p:ext uri="{BB962C8B-B14F-4D97-AF65-F5344CB8AC3E}">
        <p14:creationId xmlns:p14="http://schemas.microsoft.com/office/powerpoint/2010/main" val="298539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617886" y="447871"/>
            <a:ext cx="8765459" cy="6227198"/>
          </a:xfrm>
          <a:prstGeom prst="rect">
            <a:avLst/>
          </a:prstGeom>
        </p:spPr>
      </p:pic>
      <p:sp>
        <p:nvSpPr>
          <p:cNvPr id="3" name="Rechteck 2"/>
          <p:cNvSpPr/>
          <p:nvPr/>
        </p:nvSpPr>
        <p:spPr>
          <a:xfrm>
            <a:off x="808653" y="609799"/>
            <a:ext cx="1635968" cy="584775"/>
          </a:xfrm>
          <a:prstGeom prst="rect">
            <a:avLst/>
          </a:prstGeom>
        </p:spPr>
        <p:txBody>
          <a:bodyPr wrap="square">
            <a:spAutoFit/>
          </a:bodyPr>
          <a:lstStyle/>
          <a:p>
            <a:r>
              <a:rPr lang="de-CH" sz="3200" b="1" dirty="0" smtClean="0"/>
              <a:t>Jericho</a:t>
            </a:r>
            <a:endParaRPr lang="de-CH" sz="3200" b="1" dirty="0"/>
          </a:p>
        </p:txBody>
      </p:sp>
    </p:spTree>
    <p:extLst>
      <p:ext uri="{BB962C8B-B14F-4D97-AF65-F5344CB8AC3E}">
        <p14:creationId xmlns:p14="http://schemas.microsoft.com/office/powerpoint/2010/main" val="13555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5510" y="737317"/>
            <a:ext cx="12036490" cy="3108543"/>
          </a:xfrm>
          <a:prstGeom prst="rect">
            <a:avLst/>
          </a:prstGeom>
        </p:spPr>
        <p:txBody>
          <a:bodyPr wrap="square">
            <a:spAutoFit/>
          </a:bodyPr>
          <a:lstStyle/>
          <a:p>
            <a:r>
              <a:rPr lang="de-CH" sz="2800" dirty="0" smtClean="0"/>
              <a:t>3</a:t>
            </a:r>
            <a:r>
              <a:rPr lang="de-CH" sz="2800" dirty="0"/>
              <a:t> Denn obgleich wir im Fleisch wandeln, so kämpfen wir doch nicht nach Art des Fleisches; </a:t>
            </a:r>
          </a:p>
          <a:p>
            <a:r>
              <a:rPr lang="de-CH" sz="2800" dirty="0"/>
              <a:t>4 denn die Waffen unseres Kampfes sind nicht fleischlich, sondern mächtig durch Gott zur Zerstörung von Festungen, </a:t>
            </a:r>
          </a:p>
          <a:p>
            <a:r>
              <a:rPr lang="de-CH" sz="2800" dirty="0"/>
              <a:t>5 sodass wir Vernunftschlüsse zerstören und jede Höhe, die sich gegen die Erkenntnis Gottes erhebt, und jeden Gedanken gefangen nehmen zum Gehorsam gegen Christus, </a:t>
            </a:r>
            <a:r>
              <a:rPr lang="de-CH" sz="2800" dirty="0" smtClean="0"/>
              <a:t>								</a:t>
            </a:r>
            <a:r>
              <a:rPr lang="de-CH" sz="2800" dirty="0"/>
              <a:t>2 Kor </a:t>
            </a:r>
            <a:r>
              <a:rPr lang="de-CH" sz="2800" dirty="0" smtClean="0"/>
              <a:t>10,3-5</a:t>
            </a:r>
            <a:endParaRPr lang="de-CH" sz="2800" dirty="0"/>
          </a:p>
        </p:txBody>
      </p:sp>
      <p:sp>
        <p:nvSpPr>
          <p:cNvPr id="4" name="Rechteck 3"/>
          <p:cNvSpPr/>
          <p:nvPr/>
        </p:nvSpPr>
        <p:spPr>
          <a:xfrm>
            <a:off x="845975" y="236575"/>
            <a:ext cx="12036490" cy="523220"/>
          </a:xfrm>
          <a:prstGeom prst="rect">
            <a:avLst/>
          </a:prstGeom>
        </p:spPr>
        <p:txBody>
          <a:bodyPr wrap="square">
            <a:spAutoFit/>
          </a:bodyPr>
          <a:lstStyle/>
          <a:p>
            <a:r>
              <a:rPr lang="de-CH" sz="2800" b="1" dirty="0" smtClean="0"/>
              <a:t>Unser Kampf ist nicht gegen Fleisch und Blut</a:t>
            </a:r>
            <a:endParaRPr lang="de-CH" sz="2800" b="1" dirty="0"/>
          </a:p>
        </p:txBody>
      </p:sp>
      <p:sp>
        <p:nvSpPr>
          <p:cNvPr id="5" name="Rechteck 4"/>
          <p:cNvSpPr/>
          <p:nvPr/>
        </p:nvSpPr>
        <p:spPr>
          <a:xfrm>
            <a:off x="155510" y="3845860"/>
            <a:ext cx="12036490" cy="2677656"/>
          </a:xfrm>
          <a:prstGeom prst="rect">
            <a:avLst/>
          </a:prstGeom>
        </p:spPr>
        <p:txBody>
          <a:bodyPr wrap="square">
            <a:spAutoFit/>
          </a:bodyPr>
          <a:lstStyle/>
          <a:p>
            <a:r>
              <a:rPr lang="de-CH" sz="2800" dirty="0" smtClean="0"/>
              <a:t>11</a:t>
            </a:r>
            <a:r>
              <a:rPr lang="de-CH" sz="2800" dirty="0"/>
              <a:t> Zieht die ganze Waffenrüstung Gottes an, damit ihr standhalten könnt gegenüber den listigen Kunstgriffen des Teufels; </a:t>
            </a:r>
          </a:p>
          <a:p>
            <a:r>
              <a:rPr lang="de-CH" sz="2800" dirty="0"/>
              <a:t>12 denn unser Kampf richtet sich nicht gegen Fleisch und Blut, sondern gegen die Herrschaften, gegen die Gewalten, gegen die </a:t>
            </a:r>
            <a:r>
              <a:rPr lang="de-CH" sz="2800" dirty="0" err="1"/>
              <a:t>Weltbeherrscher</a:t>
            </a:r>
            <a:r>
              <a:rPr lang="de-CH" sz="2800" dirty="0"/>
              <a:t> der Finsternis dieser Weltzeit, gegen die geistlichen </a:t>
            </a:r>
            <a:r>
              <a:rPr lang="de-CH" sz="2800" dirty="0" smtClean="0"/>
              <a:t>Mächte </a:t>
            </a:r>
            <a:r>
              <a:rPr lang="de-CH" sz="2800" dirty="0"/>
              <a:t>der Bosheit in den himmlischen </a:t>
            </a:r>
            <a:r>
              <a:rPr lang="de-CH" sz="2800" dirty="0" smtClean="0"/>
              <a:t>Regionen.									</a:t>
            </a:r>
            <a:r>
              <a:rPr lang="de-CH" sz="2800" dirty="0" err="1" smtClean="0"/>
              <a:t>Eph</a:t>
            </a:r>
            <a:r>
              <a:rPr lang="de-CH" sz="2800" dirty="0" smtClean="0"/>
              <a:t> 6,11-12</a:t>
            </a:r>
            <a:endParaRPr lang="de-CH" sz="2800" dirty="0"/>
          </a:p>
        </p:txBody>
      </p:sp>
    </p:spTree>
    <p:extLst>
      <p:ext uri="{BB962C8B-B14F-4D97-AF65-F5344CB8AC3E}">
        <p14:creationId xmlns:p14="http://schemas.microsoft.com/office/powerpoint/2010/main" val="26629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5510" y="795690"/>
            <a:ext cx="12036490" cy="5262979"/>
          </a:xfrm>
          <a:prstGeom prst="rect">
            <a:avLst/>
          </a:prstGeom>
        </p:spPr>
        <p:txBody>
          <a:bodyPr wrap="square">
            <a:spAutoFit/>
          </a:bodyPr>
          <a:lstStyle/>
          <a:p>
            <a:r>
              <a:rPr lang="de-CH" sz="2800" dirty="0" smtClean="0"/>
              <a:t>6</a:t>
            </a:r>
            <a:r>
              <a:rPr lang="de-CH" sz="2800" dirty="0"/>
              <a:t> Josua aber zerriss seine Kleider und fiel auf sein Angesicht zur Erde vor der Lade des HERRN, bis zum Abend, er und die Ältesten Israels, und sie warfen Staub auf ihre Häupter. </a:t>
            </a:r>
          </a:p>
          <a:p>
            <a:r>
              <a:rPr lang="de-CH" sz="2800" dirty="0"/>
              <a:t>7 Und Josua sprach: Ach, Herr, HERR! Warum hast du denn dieses Volk über den Jordan geführt, um uns in die Hände der Amoriter zu geben und uns umzubringen? O hätten wir uns doch entschlossen, jenseits des Jordan zu bleiben! </a:t>
            </a:r>
          </a:p>
          <a:p>
            <a:r>
              <a:rPr lang="de-CH" sz="2800" dirty="0"/>
              <a:t>8 Ach, Herr, was soll ich sagen, nachdem Israel seinen Feinden den Rücken gekehrt hat? </a:t>
            </a:r>
          </a:p>
          <a:p>
            <a:r>
              <a:rPr lang="de-CH" sz="2800" dirty="0"/>
              <a:t>9 Wenn das die Kanaaniter und alle Einwohner des Landes hören, so werden sie uns umzingeln und unseren Namen von der Erde ausrotten! Was willst du nun für deinen großen Namen tun? </a:t>
            </a:r>
            <a:r>
              <a:rPr lang="de-CH" sz="2800" dirty="0" smtClean="0"/>
              <a:t>						</a:t>
            </a:r>
            <a:r>
              <a:rPr lang="de-CH" sz="2800" dirty="0"/>
              <a:t>Jos </a:t>
            </a:r>
            <a:r>
              <a:rPr lang="de-CH" sz="2800" dirty="0" smtClean="0"/>
              <a:t>7,6-9</a:t>
            </a:r>
            <a:endParaRPr lang="de-CH" sz="2800" dirty="0"/>
          </a:p>
        </p:txBody>
      </p:sp>
      <p:sp>
        <p:nvSpPr>
          <p:cNvPr id="4" name="Rechteck 3"/>
          <p:cNvSpPr/>
          <p:nvPr/>
        </p:nvSpPr>
        <p:spPr>
          <a:xfrm>
            <a:off x="845975" y="236575"/>
            <a:ext cx="12036490" cy="523220"/>
          </a:xfrm>
          <a:prstGeom prst="rect">
            <a:avLst/>
          </a:prstGeom>
        </p:spPr>
        <p:txBody>
          <a:bodyPr wrap="square">
            <a:spAutoFit/>
          </a:bodyPr>
          <a:lstStyle/>
          <a:p>
            <a:r>
              <a:rPr lang="de-CH" sz="2800" b="1" dirty="0" smtClean="0"/>
              <a:t>Kampf gegen Ai – Niederlage wegen der Sünde </a:t>
            </a:r>
            <a:r>
              <a:rPr lang="de-CH" sz="2800" b="1" dirty="0" err="1" smtClean="0"/>
              <a:t>Achans</a:t>
            </a:r>
            <a:r>
              <a:rPr lang="de-CH" sz="2800" b="1" dirty="0" smtClean="0"/>
              <a:t> </a:t>
            </a:r>
            <a:endParaRPr lang="de-CH" sz="2800" b="1" dirty="0"/>
          </a:p>
        </p:txBody>
      </p:sp>
    </p:spTree>
    <p:extLst>
      <p:ext uri="{BB962C8B-B14F-4D97-AF65-F5344CB8AC3E}">
        <p14:creationId xmlns:p14="http://schemas.microsoft.com/office/powerpoint/2010/main" val="352761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5510" y="795690"/>
            <a:ext cx="12036490" cy="3970318"/>
          </a:xfrm>
          <a:prstGeom prst="rect">
            <a:avLst/>
          </a:prstGeom>
        </p:spPr>
        <p:txBody>
          <a:bodyPr wrap="square">
            <a:spAutoFit/>
          </a:bodyPr>
          <a:lstStyle/>
          <a:p>
            <a:r>
              <a:rPr lang="de-CH" sz="2800" dirty="0" smtClean="0"/>
              <a:t>10</a:t>
            </a:r>
            <a:r>
              <a:rPr lang="de-CH" sz="2800" dirty="0"/>
              <a:t> Da sprach der HERR zu Josua: Steh auf, warum liegst du denn auf deinem Angesicht? </a:t>
            </a:r>
          </a:p>
          <a:p>
            <a:r>
              <a:rPr lang="de-CH" sz="2800" dirty="0"/>
              <a:t>11 Israel hat sich versündigt, sie haben auch meinen Bund übertreten, den ich ihnen geboten habe, indem sie von dem Gebannten genommen und davon gestohlen und es verheimlicht und unter ihre Geräte gelegt haben! </a:t>
            </a:r>
          </a:p>
          <a:p>
            <a:r>
              <a:rPr lang="de-CH" sz="2800" dirty="0"/>
              <a:t>12 Darum können die Kinder Israels vor ihren Feinden nicht bestehen, sondern müssen ihren Feinden den Rücken kehren; denn sie sind zu einem Bann geworden</a:t>
            </a:r>
            <a:r>
              <a:rPr lang="de-CH" sz="2800" dirty="0" smtClean="0"/>
              <a:t>.</a:t>
            </a:r>
            <a:r>
              <a:rPr lang="de-CH" sz="2800" dirty="0"/>
              <a:t> Ich werde künftig nicht mit euch sein, wenn ihr nicht den Bann aus eurer Mitte vertilgt</a:t>
            </a:r>
            <a:r>
              <a:rPr lang="de-CH" sz="2800" dirty="0" smtClean="0"/>
              <a:t>!							</a:t>
            </a:r>
            <a:r>
              <a:rPr lang="de-CH" sz="2800" dirty="0"/>
              <a:t>Jos </a:t>
            </a:r>
            <a:r>
              <a:rPr lang="de-CH" sz="2800" dirty="0" smtClean="0"/>
              <a:t>7,10-12</a:t>
            </a:r>
            <a:endParaRPr lang="de-CH" sz="2800" dirty="0"/>
          </a:p>
        </p:txBody>
      </p:sp>
      <p:sp>
        <p:nvSpPr>
          <p:cNvPr id="4" name="Rechteck 3"/>
          <p:cNvSpPr/>
          <p:nvPr/>
        </p:nvSpPr>
        <p:spPr>
          <a:xfrm>
            <a:off x="845975" y="236575"/>
            <a:ext cx="12036490" cy="523220"/>
          </a:xfrm>
          <a:prstGeom prst="rect">
            <a:avLst/>
          </a:prstGeom>
        </p:spPr>
        <p:txBody>
          <a:bodyPr wrap="square">
            <a:spAutoFit/>
          </a:bodyPr>
          <a:lstStyle/>
          <a:p>
            <a:r>
              <a:rPr lang="de-CH" sz="2800" b="1" dirty="0" smtClean="0"/>
              <a:t>Kampf gegen Ai – Umkehr zu Gott – Ausrottung des Bösen </a:t>
            </a:r>
            <a:endParaRPr lang="de-CH" sz="2800" b="1" dirty="0"/>
          </a:p>
        </p:txBody>
      </p:sp>
    </p:spTree>
    <p:extLst>
      <p:ext uri="{BB962C8B-B14F-4D97-AF65-F5344CB8AC3E}">
        <p14:creationId xmlns:p14="http://schemas.microsoft.com/office/powerpoint/2010/main" val="42817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86204" y="1138335"/>
            <a:ext cx="3822457" cy="1477328"/>
          </a:xfrm>
          <a:prstGeom prst="rect">
            <a:avLst/>
          </a:prstGeom>
          <a:noFill/>
        </p:spPr>
        <p:txBody>
          <a:bodyPr wrap="none" rtlCol="0">
            <a:spAutoFit/>
          </a:bodyPr>
          <a:lstStyle/>
          <a:p>
            <a:r>
              <a:rPr lang="de-CH" sz="3600" b="1" dirty="0" smtClean="0">
                <a:cs typeface="Arial" panose="020B0604020202020204" pitchFamily="34" charset="0"/>
              </a:rPr>
              <a:t>Josua</a:t>
            </a:r>
            <a:endParaRPr lang="de-CH" sz="2400" dirty="0" smtClean="0"/>
          </a:p>
          <a:p>
            <a:endParaRPr lang="de-CH" sz="2400" dirty="0"/>
          </a:p>
          <a:p>
            <a:r>
              <a:rPr lang="de-CH" sz="3000" dirty="0" smtClean="0">
                <a:cs typeface="Arial" panose="020B0604020202020204" pitchFamily="34" charset="0"/>
              </a:rPr>
              <a:t>Kapitel</a:t>
            </a:r>
            <a:r>
              <a:rPr lang="de-CH" sz="3000" dirty="0">
                <a:cs typeface="Arial" panose="020B0604020202020204" pitchFamily="34" charset="0"/>
              </a:rPr>
              <a:t>: </a:t>
            </a:r>
            <a:r>
              <a:rPr lang="de-CH" sz="3000" dirty="0" smtClean="0">
                <a:cs typeface="Arial" panose="020B0604020202020204" pitchFamily="34" charset="0"/>
              </a:rPr>
              <a:t>24 </a:t>
            </a:r>
            <a:r>
              <a:rPr lang="de-CH" sz="3000" dirty="0">
                <a:cs typeface="Arial" panose="020B0604020202020204" pitchFamily="34" charset="0"/>
              </a:rPr>
              <a:t>| Verse: </a:t>
            </a:r>
            <a:r>
              <a:rPr lang="de-CH" sz="3000" dirty="0" smtClean="0">
                <a:cs typeface="Arial" panose="020B0604020202020204" pitchFamily="34" charset="0"/>
              </a:rPr>
              <a:t>658</a:t>
            </a:r>
            <a:endParaRPr lang="de-CH" sz="3000" dirty="0">
              <a:cs typeface="Arial" panose="020B0604020202020204" pitchFamily="34" charset="0"/>
            </a:endParaRPr>
          </a:p>
        </p:txBody>
      </p:sp>
    </p:spTree>
    <p:extLst>
      <p:ext uri="{BB962C8B-B14F-4D97-AF65-F5344CB8AC3E}">
        <p14:creationId xmlns:p14="http://schemas.microsoft.com/office/powerpoint/2010/main" val="416845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5510" y="795690"/>
            <a:ext cx="12036490" cy="4401205"/>
          </a:xfrm>
          <a:prstGeom prst="rect">
            <a:avLst/>
          </a:prstGeom>
        </p:spPr>
        <p:txBody>
          <a:bodyPr wrap="square">
            <a:spAutoFit/>
          </a:bodyPr>
          <a:lstStyle/>
          <a:p>
            <a:r>
              <a:rPr lang="de-CH" sz="2800" dirty="0" smtClean="0"/>
              <a:t>3</a:t>
            </a:r>
            <a:r>
              <a:rPr lang="de-CH" sz="2800" dirty="0"/>
              <a:t> Als aber die Einwohner von </a:t>
            </a:r>
            <a:r>
              <a:rPr lang="de-CH" sz="2800" dirty="0" err="1"/>
              <a:t>Gibeon</a:t>
            </a:r>
            <a:r>
              <a:rPr lang="de-CH" sz="2800" dirty="0"/>
              <a:t> hörten, was Josua mit Jericho und Ai getan hatte, </a:t>
            </a:r>
          </a:p>
          <a:p>
            <a:r>
              <a:rPr lang="de-CH" sz="2800" dirty="0"/>
              <a:t>4 da gebrauchten sie eine List, und sie gingen hin und verstellten sich als Abgesandte: Sie nahmen alte Säcke auf ihre Esel und alte, zerrissene und geflickte Weinschläuche, </a:t>
            </a:r>
          </a:p>
          <a:p>
            <a:r>
              <a:rPr lang="de-CH" sz="2800" dirty="0"/>
              <a:t>5 auch alte und geflickte Schuhe an ihre Füße und zogen abgenutzte Kleider an, und alles Brot ihres Speisevorrats war hart und schimmlig. </a:t>
            </a:r>
          </a:p>
          <a:p>
            <a:r>
              <a:rPr lang="de-CH" sz="2800" dirty="0"/>
              <a:t> </a:t>
            </a:r>
          </a:p>
          <a:p>
            <a:r>
              <a:rPr lang="de-CH" sz="2800" dirty="0"/>
              <a:t>14 Da nahmen die Männer [Israels] von ihrer Speise, aber den Mund des HERRN befragten sie nicht. </a:t>
            </a:r>
            <a:r>
              <a:rPr lang="de-CH" sz="2800" dirty="0" smtClean="0"/>
              <a:t>							</a:t>
            </a:r>
            <a:r>
              <a:rPr lang="de-CH" sz="2800" dirty="0"/>
              <a:t>Jos </a:t>
            </a:r>
            <a:r>
              <a:rPr lang="de-CH" sz="2800" dirty="0" smtClean="0"/>
              <a:t>9,3-4,14</a:t>
            </a:r>
            <a:endParaRPr lang="de-CH" sz="2800" dirty="0"/>
          </a:p>
        </p:txBody>
      </p:sp>
      <p:sp>
        <p:nvSpPr>
          <p:cNvPr id="4" name="Rechteck 3"/>
          <p:cNvSpPr/>
          <p:nvPr/>
        </p:nvSpPr>
        <p:spPr>
          <a:xfrm>
            <a:off x="845975" y="236575"/>
            <a:ext cx="12036490" cy="523220"/>
          </a:xfrm>
          <a:prstGeom prst="rect">
            <a:avLst/>
          </a:prstGeom>
        </p:spPr>
        <p:txBody>
          <a:bodyPr wrap="square">
            <a:spAutoFit/>
          </a:bodyPr>
          <a:lstStyle/>
          <a:p>
            <a:r>
              <a:rPr lang="de-CH" sz="2800" b="1" dirty="0" smtClean="0"/>
              <a:t>Die List der </a:t>
            </a:r>
            <a:r>
              <a:rPr lang="de-CH" sz="2800" b="1" dirty="0" err="1" smtClean="0"/>
              <a:t>Gibeoniter</a:t>
            </a:r>
            <a:endParaRPr lang="de-CH" sz="2800" b="1" dirty="0"/>
          </a:p>
        </p:txBody>
      </p:sp>
    </p:spTree>
    <p:extLst>
      <p:ext uri="{BB962C8B-B14F-4D97-AF65-F5344CB8AC3E}">
        <p14:creationId xmlns:p14="http://schemas.microsoft.com/office/powerpoint/2010/main" val="3305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5510" y="795690"/>
            <a:ext cx="12036490" cy="2677656"/>
          </a:xfrm>
          <a:prstGeom prst="rect">
            <a:avLst/>
          </a:prstGeom>
        </p:spPr>
        <p:txBody>
          <a:bodyPr wrap="square">
            <a:spAutoFit/>
          </a:bodyPr>
          <a:lstStyle/>
          <a:p>
            <a:r>
              <a:rPr lang="de-CH" sz="2800" dirty="0" smtClean="0"/>
              <a:t>7</a:t>
            </a:r>
            <a:r>
              <a:rPr lang="de-CH" sz="2800" dirty="0"/>
              <a:t> Und Josua zog hinauf von </a:t>
            </a:r>
            <a:r>
              <a:rPr lang="de-CH" sz="2800" dirty="0" err="1"/>
              <a:t>Gilgal</a:t>
            </a:r>
            <a:r>
              <a:rPr lang="de-CH" sz="2800" dirty="0"/>
              <a:t>, er und das ganze Kriegsvolk mit ihm und alle tapferen Krieger. </a:t>
            </a:r>
          </a:p>
          <a:p>
            <a:r>
              <a:rPr lang="de-CH" sz="2800" dirty="0"/>
              <a:t>8 Und der HERR sprach zu Josua: Fürchte dich nicht vor ihnen, denn ich habe sie in deine Hand gegeben; niemand von ihnen wird vor dir bestehen können! </a:t>
            </a:r>
          </a:p>
          <a:p>
            <a:r>
              <a:rPr lang="de-CH" sz="2800" dirty="0"/>
              <a:t>9 So kam Josua plötzlich über sie; denn er zog die ganze Nacht hindurch von </a:t>
            </a:r>
            <a:r>
              <a:rPr lang="de-CH" sz="2800" dirty="0" err="1"/>
              <a:t>Gilgal</a:t>
            </a:r>
            <a:r>
              <a:rPr lang="de-CH" sz="2800" dirty="0"/>
              <a:t> herauf. 									Jos </a:t>
            </a:r>
            <a:r>
              <a:rPr lang="de-CH" sz="2800" dirty="0" smtClean="0"/>
              <a:t>10,7-9</a:t>
            </a:r>
            <a:endParaRPr lang="de-CH" sz="2800" dirty="0"/>
          </a:p>
        </p:txBody>
      </p:sp>
      <p:sp>
        <p:nvSpPr>
          <p:cNvPr id="4" name="Rechteck 3"/>
          <p:cNvSpPr/>
          <p:nvPr/>
        </p:nvSpPr>
        <p:spPr>
          <a:xfrm>
            <a:off x="845975" y="236575"/>
            <a:ext cx="12036490" cy="523220"/>
          </a:xfrm>
          <a:prstGeom prst="rect">
            <a:avLst/>
          </a:prstGeom>
        </p:spPr>
        <p:txBody>
          <a:bodyPr wrap="square">
            <a:spAutoFit/>
          </a:bodyPr>
          <a:lstStyle/>
          <a:p>
            <a:r>
              <a:rPr lang="de-CH" sz="2800" b="1" dirty="0" smtClean="0"/>
              <a:t>Der Sieg gegen die Feindesmacht</a:t>
            </a:r>
            <a:endParaRPr lang="de-CH" sz="2800" b="1" dirty="0"/>
          </a:p>
        </p:txBody>
      </p:sp>
    </p:spTree>
    <p:extLst>
      <p:ext uri="{BB962C8B-B14F-4D97-AF65-F5344CB8AC3E}">
        <p14:creationId xmlns:p14="http://schemas.microsoft.com/office/powerpoint/2010/main" val="59408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5510" y="795690"/>
            <a:ext cx="12036490" cy="4832092"/>
          </a:xfrm>
          <a:prstGeom prst="rect">
            <a:avLst/>
          </a:prstGeom>
        </p:spPr>
        <p:txBody>
          <a:bodyPr wrap="square">
            <a:spAutoFit/>
          </a:bodyPr>
          <a:lstStyle/>
          <a:p>
            <a:r>
              <a:rPr lang="de-CH" sz="2800" dirty="0"/>
              <a:t>12 Da redete Josua zu dem HERRN an dem Tag, als der HERR die Amoriter vor den Söhnen Israels dahingab, und sprach in Gegenwart Israels: Sonne, stehe still in </a:t>
            </a:r>
            <a:r>
              <a:rPr lang="de-CH" sz="2800" dirty="0" err="1"/>
              <a:t>Gibeon</a:t>
            </a:r>
            <a:r>
              <a:rPr lang="de-CH" sz="2800" dirty="0"/>
              <a:t>, und du, Mond, im Tal </a:t>
            </a:r>
            <a:r>
              <a:rPr lang="de-CH" sz="2800" dirty="0" err="1"/>
              <a:t>Ajalon</a:t>
            </a:r>
            <a:r>
              <a:rPr lang="de-CH" sz="2800" dirty="0"/>
              <a:t>! </a:t>
            </a:r>
          </a:p>
          <a:p>
            <a:r>
              <a:rPr lang="de-CH" sz="2800" dirty="0"/>
              <a:t>13 Da stand die Sonne still, und der Mond blieb stehen, bis sich das Volk an seinen Feinden gerächt hatte. Ist dies nicht geschrieben im Buch des Aufrichtigen? So blieb die Sonne mitten am Himmel stehen und eilte nicht unterzugehen, beinahe einen ganzen Tag. </a:t>
            </a:r>
          </a:p>
          <a:p>
            <a:r>
              <a:rPr lang="de-CH" sz="2800" dirty="0"/>
              <a:t>14 Und kein Tag war diesem gleich, weder zuvor noch danach, dass der HERR [so] auf die Stimme eines Mannes hörte; denn der HERR kämpfte für Israel. </a:t>
            </a:r>
          </a:p>
          <a:p>
            <a:r>
              <a:rPr lang="de-CH" sz="2800" dirty="0"/>
              <a:t>15 Und Josua zog wieder ins Lager nach </a:t>
            </a:r>
            <a:r>
              <a:rPr lang="de-CH" sz="2800" dirty="0" err="1"/>
              <a:t>Gilgal</a:t>
            </a:r>
            <a:r>
              <a:rPr lang="de-CH" sz="2800" dirty="0"/>
              <a:t>, und ganz Israel mit ihm. </a:t>
            </a:r>
            <a:endParaRPr lang="de-CH" sz="2800" dirty="0" smtClean="0"/>
          </a:p>
          <a:p>
            <a:r>
              <a:rPr lang="de-CH" sz="2800" dirty="0"/>
              <a:t>	</a:t>
            </a:r>
            <a:r>
              <a:rPr lang="de-CH" sz="2800" dirty="0" smtClean="0"/>
              <a:t>									Jos 10,12-15</a:t>
            </a:r>
            <a:endParaRPr lang="de-CH" sz="2800" dirty="0"/>
          </a:p>
        </p:txBody>
      </p:sp>
      <p:sp>
        <p:nvSpPr>
          <p:cNvPr id="4" name="Rechteck 3"/>
          <p:cNvSpPr/>
          <p:nvPr/>
        </p:nvSpPr>
        <p:spPr>
          <a:xfrm>
            <a:off x="845975" y="236575"/>
            <a:ext cx="12036490" cy="523220"/>
          </a:xfrm>
          <a:prstGeom prst="rect">
            <a:avLst/>
          </a:prstGeom>
        </p:spPr>
        <p:txBody>
          <a:bodyPr wrap="square">
            <a:spAutoFit/>
          </a:bodyPr>
          <a:lstStyle/>
          <a:p>
            <a:r>
              <a:rPr lang="de-CH" sz="2800" b="1" dirty="0" smtClean="0"/>
              <a:t>Der Sieg gegen die Feindesmacht</a:t>
            </a:r>
            <a:endParaRPr lang="de-CH" sz="2800" b="1" dirty="0"/>
          </a:p>
        </p:txBody>
      </p:sp>
    </p:spTree>
    <p:extLst>
      <p:ext uri="{BB962C8B-B14F-4D97-AF65-F5344CB8AC3E}">
        <p14:creationId xmlns:p14="http://schemas.microsoft.com/office/powerpoint/2010/main" val="278316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535079" y="1007706"/>
            <a:ext cx="5169620" cy="584775"/>
          </a:xfrm>
          <a:prstGeom prst="rect">
            <a:avLst/>
          </a:prstGeom>
          <a:noFill/>
        </p:spPr>
        <p:txBody>
          <a:bodyPr wrap="none" rtlCol="0">
            <a:spAutoFit/>
          </a:bodyPr>
          <a:lstStyle/>
          <a:p>
            <a:r>
              <a:rPr lang="de-CH" sz="3200" dirty="0" smtClean="0">
                <a:cs typeface="Arial" panose="020B0604020202020204" pitchFamily="34" charset="0"/>
              </a:rPr>
              <a:t>Die Struktur des Buches Josua</a:t>
            </a:r>
            <a:endParaRPr lang="de-CH" sz="3200" dirty="0">
              <a:cs typeface="Arial" panose="020B0604020202020204" pitchFamily="34" charset="0"/>
            </a:endParaRPr>
          </a:p>
        </p:txBody>
      </p:sp>
      <p:sp>
        <p:nvSpPr>
          <p:cNvPr id="5" name="Textfeld 4"/>
          <p:cNvSpPr txBox="1"/>
          <p:nvPr/>
        </p:nvSpPr>
        <p:spPr>
          <a:xfrm>
            <a:off x="720479" y="1859453"/>
            <a:ext cx="5687454" cy="1384995"/>
          </a:xfrm>
          <a:prstGeom prst="rect">
            <a:avLst/>
          </a:prstGeom>
          <a:noFill/>
        </p:spPr>
        <p:txBody>
          <a:bodyPr wrap="none" rtlCol="0">
            <a:spAutoFit/>
          </a:bodyPr>
          <a:lstStyle/>
          <a:p>
            <a:pPr lvl="0"/>
            <a:r>
              <a:rPr lang="de-CH" sz="2800" b="1" dirty="0" smtClean="0"/>
              <a:t>3.   Die </a:t>
            </a:r>
            <a:r>
              <a:rPr lang="de-CH" sz="2800" b="1" dirty="0"/>
              <a:t>Verteilung des Landes (</a:t>
            </a:r>
            <a:r>
              <a:rPr lang="de-CH" sz="2800" b="1" dirty="0" smtClean="0"/>
              <a:t>12-24</a:t>
            </a:r>
            <a:r>
              <a:rPr lang="de-CH" sz="2800" b="1" dirty="0"/>
              <a:t>)</a:t>
            </a:r>
          </a:p>
          <a:p>
            <a:r>
              <a:rPr lang="de-CH" sz="2800" dirty="0"/>
              <a:t>Die Aufteilung und Inbesitznahme </a:t>
            </a:r>
            <a:endParaRPr lang="de-CH" sz="2800" dirty="0" smtClean="0"/>
          </a:p>
          <a:p>
            <a:r>
              <a:rPr lang="de-CH" sz="2800" dirty="0" smtClean="0"/>
              <a:t>des </a:t>
            </a:r>
            <a:r>
              <a:rPr lang="de-CH" sz="2800" dirty="0"/>
              <a:t>Erbes </a:t>
            </a:r>
            <a:r>
              <a:rPr lang="de-CH" sz="2800" dirty="0" smtClean="0"/>
              <a:t>Gottes</a:t>
            </a:r>
            <a:endParaRPr lang="de-CH" sz="2800" dirty="0"/>
          </a:p>
        </p:txBody>
      </p:sp>
      <p:pic>
        <p:nvPicPr>
          <p:cNvPr id="6" name="Grafik 5"/>
          <p:cNvPicPr>
            <a:picLocks noChangeAspect="1"/>
          </p:cNvPicPr>
          <p:nvPr/>
        </p:nvPicPr>
        <p:blipFill>
          <a:blip r:embed="rId2"/>
          <a:stretch>
            <a:fillRect/>
          </a:stretch>
        </p:blipFill>
        <p:spPr>
          <a:xfrm>
            <a:off x="7221894" y="783771"/>
            <a:ext cx="4690188" cy="5377081"/>
          </a:xfrm>
          <a:prstGeom prst="rect">
            <a:avLst/>
          </a:prstGeom>
        </p:spPr>
      </p:pic>
    </p:spTree>
    <p:extLst>
      <p:ext uri="{BB962C8B-B14F-4D97-AF65-F5344CB8AC3E}">
        <p14:creationId xmlns:p14="http://schemas.microsoft.com/office/powerpoint/2010/main" val="398846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5510" y="795690"/>
            <a:ext cx="12036490" cy="3539430"/>
          </a:xfrm>
          <a:prstGeom prst="rect">
            <a:avLst/>
          </a:prstGeom>
        </p:spPr>
        <p:txBody>
          <a:bodyPr wrap="square">
            <a:spAutoFit/>
          </a:bodyPr>
          <a:lstStyle/>
          <a:p>
            <a:r>
              <a:rPr lang="de-CH" sz="2800" dirty="0"/>
              <a:t>1 Als nun Josua alt und wohlbetagt war, sprach der HERR zu ihm: Du bist alt und wohlbetagt geworden, doch es bleibt noch sehr viel Land einzunehmen. </a:t>
            </a:r>
          </a:p>
          <a:p>
            <a:r>
              <a:rPr lang="de-CH" sz="2800" dirty="0"/>
              <a:t>2 Dies aber ist das Land, das noch einzunehmen bleibt: nämlich alle Bezirke der Philister und das ganze </a:t>
            </a:r>
            <a:r>
              <a:rPr lang="de-CH" sz="2800" dirty="0" err="1"/>
              <a:t>Geschuri</a:t>
            </a:r>
            <a:r>
              <a:rPr lang="de-CH" sz="2800" dirty="0"/>
              <a:t>: </a:t>
            </a:r>
          </a:p>
          <a:p>
            <a:r>
              <a:rPr lang="de-CH" sz="2800" dirty="0" smtClean="0"/>
              <a:t>5</a:t>
            </a:r>
            <a:r>
              <a:rPr lang="de-CH" sz="2800" dirty="0"/>
              <a:t> dazu das Land der </a:t>
            </a:r>
            <a:r>
              <a:rPr lang="de-CH" sz="2800" dirty="0" err="1"/>
              <a:t>Gibliter</a:t>
            </a:r>
            <a:r>
              <a:rPr lang="de-CH" sz="2800" dirty="0"/>
              <a:t> und der ganze Libanon, gegen Aufgang der Sonne, von Baal-Gad an, am Fuß des Berges </a:t>
            </a:r>
            <a:r>
              <a:rPr lang="de-CH" sz="2800" dirty="0" err="1"/>
              <a:t>Hermon</a:t>
            </a:r>
            <a:r>
              <a:rPr lang="de-CH" sz="2800" dirty="0"/>
              <a:t>, bis man nach </a:t>
            </a:r>
            <a:r>
              <a:rPr lang="de-CH" sz="2800" dirty="0" err="1"/>
              <a:t>Hamat</a:t>
            </a:r>
            <a:r>
              <a:rPr lang="de-CH" sz="2800" dirty="0"/>
              <a:t> kommt: </a:t>
            </a:r>
          </a:p>
          <a:p>
            <a:r>
              <a:rPr lang="de-CH" sz="2800" dirty="0"/>
              <a:t>6 alle, die im Bergland wohnen, vom Libanon an bis </a:t>
            </a:r>
            <a:r>
              <a:rPr lang="de-CH" sz="2800" dirty="0" err="1"/>
              <a:t>Misrephot-Majim</a:t>
            </a:r>
            <a:r>
              <a:rPr lang="de-CH" sz="2800" dirty="0"/>
              <a:t>, und alle </a:t>
            </a:r>
            <a:r>
              <a:rPr lang="de-CH" sz="2800" dirty="0" err="1"/>
              <a:t>Zidonier</a:t>
            </a:r>
            <a:r>
              <a:rPr lang="de-CH" sz="2800" dirty="0"/>
              <a:t>. </a:t>
            </a:r>
            <a:r>
              <a:rPr lang="de-CH" sz="2800" dirty="0" smtClean="0"/>
              <a:t>									Jos 13,1-6a</a:t>
            </a:r>
          </a:p>
        </p:txBody>
      </p:sp>
      <p:sp>
        <p:nvSpPr>
          <p:cNvPr id="4" name="Rechteck 3"/>
          <p:cNvSpPr/>
          <p:nvPr/>
        </p:nvSpPr>
        <p:spPr>
          <a:xfrm>
            <a:off x="845975" y="236575"/>
            <a:ext cx="12036490" cy="523220"/>
          </a:xfrm>
          <a:prstGeom prst="rect">
            <a:avLst/>
          </a:prstGeom>
        </p:spPr>
        <p:txBody>
          <a:bodyPr wrap="square">
            <a:spAutoFit/>
          </a:bodyPr>
          <a:lstStyle/>
          <a:p>
            <a:r>
              <a:rPr lang="de-CH" sz="2800" b="1" dirty="0" smtClean="0"/>
              <a:t>Die Verteilung des Landes</a:t>
            </a:r>
            <a:endParaRPr lang="de-CH" sz="2800" b="1" dirty="0"/>
          </a:p>
        </p:txBody>
      </p:sp>
      <p:sp>
        <p:nvSpPr>
          <p:cNvPr id="5" name="Rechteck 4"/>
          <p:cNvSpPr/>
          <p:nvPr/>
        </p:nvSpPr>
        <p:spPr>
          <a:xfrm>
            <a:off x="155510" y="4529490"/>
            <a:ext cx="12036490" cy="1815882"/>
          </a:xfrm>
          <a:prstGeom prst="rect">
            <a:avLst/>
          </a:prstGeom>
        </p:spPr>
        <p:txBody>
          <a:bodyPr wrap="square">
            <a:spAutoFit/>
          </a:bodyPr>
          <a:lstStyle/>
          <a:p>
            <a:r>
              <a:rPr lang="de-CH" sz="2800" dirty="0"/>
              <a:t>Ich will sie vor den Söhnen Israels vertreiben; teile sie nur als Erbbesitz unter Israel durch das Los, so wie ich dir geboten habe! </a:t>
            </a:r>
          </a:p>
          <a:p>
            <a:r>
              <a:rPr lang="de-CH" sz="2800" dirty="0"/>
              <a:t>7 So teile nun dieses Land als Erbe aus unter die neun Stämme und den halben Stamm </a:t>
            </a:r>
            <a:r>
              <a:rPr lang="de-CH" sz="2800" dirty="0" err="1"/>
              <a:t>Manasse</a:t>
            </a:r>
            <a:r>
              <a:rPr lang="de-CH" sz="2800" dirty="0" smtClean="0"/>
              <a:t>!								Jos 13,6b-7</a:t>
            </a:r>
            <a:endParaRPr lang="de-CH" sz="2800" dirty="0"/>
          </a:p>
        </p:txBody>
      </p:sp>
    </p:spTree>
    <p:extLst>
      <p:ext uri="{BB962C8B-B14F-4D97-AF65-F5344CB8AC3E}">
        <p14:creationId xmlns:p14="http://schemas.microsoft.com/office/powerpoint/2010/main" val="286664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5510" y="1252890"/>
            <a:ext cx="12036490" cy="3108543"/>
          </a:xfrm>
          <a:prstGeom prst="rect">
            <a:avLst/>
          </a:prstGeom>
        </p:spPr>
        <p:txBody>
          <a:bodyPr wrap="square">
            <a:spAutoFit/>
          </a:bodyPr>
          <a:lstStyle/>
          <a:p>
            <a:r>
              <a:rPr lang="de-CH" sz="2800" dirty="0" smtClean="0"/>
              <a:t>8</a:t>
            </a:r>
            <a:r>
              <a:rPr lang="de-CH" sz="2800" dirty="0"/>
              <a:t> und die Grenze geht danach hinauf zum Tal des Sohnes </a:t>
            </a:r>
            <a:r>
              <a:rPr lang="de-CH" sz="2800" dirty="0" err="1"/>
              <a:t>Hinnoms</a:t>
            </a:r>
            <a:r>
              <a:rPr lang="de-CH" sz="2800" dirty="0" smtClean="0"/>
              <a:t>,</a:t>
            </a:r>
            <a:r>
              <a:rPr lang="de-CH" sz="2800" dirty="0"/>
              <a:t> zum Bergrücken der </a:t>
            </a:r>
            <a:r>
              <a:rPr lang="de-CH" sz="2800" dirty="0" err="1"/>
              <a:t>Jebusiter</a:t>
            </a:r>
            <a:r>
              <a:rPr lang="de-CH" sz="2800" dirty="0"/>
              <a:t> gegen Süden, das ist </a:t>
            </a:r>
            <a:r>
              <a:rPr lang="de-CH" sz="2800" dirty="0" smtClean="0"/>
              <a:t>Jerusalem; und </a:t>
            </a:r>
            <a:r>
              <a:rPr lang="de-CH" sz="2800" dirty="0"/>
              <a:t>sie geht hinauf zur Spitze des Berges, der westlich vor dem Tal </a:t>
            </a:r>
            <a:r>
              <a:rPr lang="de-CH" sz="2800" dirty="0" err="1"/>
              <a:t>Hinnom</a:t>
            </a:r>
            <a:r>
              <a:rPr lang="de-CH" sz="2800" dirty="0"/>
              <a:t> liegt und nördlich an das Ende des Tales der </a:t>
            </a:r>
            <a:r>
              <a:rPr lang="de-CH" sz="2800" dirty="0" err="1"/>
              <a:t>Rephaiter</a:t>
            </a:r>
            <a:r>
              <a:rPr lang="de-CH" sz="2800" dirty="0"/>
              <a:t> stößt. </a:t>
            </a:r>
          </a:p>
          <a:p>
            <a:r>
              <a:rPr lang="de-CH" sz="2800" dirty="0"/>
              <a:t>9 Danach wendet sich die Grenze von der Spitze desselben Berges hin zu der Quelle des Wassers </a:t>
            </a:r>
            <a:r>
              <a:rPr lang="de-CH" sz="2800" dirty="0" err="1"/>
              <a:t>Nephtoach</a:t>
            </a:r>
            <a:r>
              <a:rPr lang="de-CH" sz="2800" dirty="0"/>
              <a:t> und gelangt zu den Städten des Berglandes </a:t>
            </a:r>
            <a:r>
              <a:rPr lang="de-CH" sz="2800" dirty="0" err="1"/>
              <a:t>Ephron</a:t>
            </a:r>
            <a:r>
              <a:rPr lang="de-CH" sz="2800" dirty="0"/>
              <a:t> und wendet sich nach </a:t>
            </a:r>
            <a:r>
              <a:rPr lang="de-CH" sz="2800" dirty="0" err="1"/>
              <a:t>Baala</a:t>
            </a:r>
            <a:r>
              <a:rPr lang="de-CH" sz="2800" dirty="0"/>
              <a:t>, das ist </a:t>
            </a:r>
            <a:r>
              <a:rPr lang="de-CH" sz="2800" dirty="0" err="1"/>
              <a:t>Kirjat-Jearim</a:t>
            </a:r>
            <a:r>
              <a:rPr lang="de-CH" sz="2800" dirty="0" smtClean="0"/>
              <a:t>.		Jos 15,8-9</a:t>
            </a:r>
            <a:endParaRPr lang="de-CH" sz="2800" dirty="0"/>
          </a:p>
        </p:txBody>
      </p:sp>
      <p:sp>
        <p:nvSpPr>
          <p:cNvPr id="4" name="Rechteck 3"/>
          <p:cNvSpPr/>
          <p:nvPr/>
        </p:nvSpPr>
        <p:spPr>
          <a:xfrm>
            <a:off x="845975" y="236575"/>
            <a:ext cx="12036490" cy="523220"/>
          </a:xfrm>
          <a:prstGeom prst="rect">
            <a:avLst/>
          </a:prstGeom>
        </p:spPr>
        <p:txBody>
          <a:bodyPr wrap="square">
            <a:spAutoFit/>
          </a:bodyPr>
          <a:lstStyle/>
          <a:p>
            <a:r>
              <a:rPr lang="de-CH" sz="2800" b="1" dirty="0" smtClean="0"/>
              <a:t>Landverteilung von </a:t>
            </a:r>
            <a:r>
              <a:rPr lang="de-CH" sz="2800" b="1" dirty="0" err="1" smtClean="0"/>
              <a:t>Juda</a:t>
            </a:r>
            <a:r>
              <a:rPr lang="de-CH" sz="2800" b="1" dirty="0" smtClean="0"/>
              <a:t> und Benjamin</a:t>
            </a:r>
            <a:endParaRPr lang="de-CH" sz="2800" b="1" dirty="0"/>
          </a:p>
        </p:txBody>
      </p:sp>
    </p:spTree>
    <p:extLst>
      <p:ext uri="{BB962C8B-B14F-4D97-AF65-F5344CB8AC3E}">
        <p14:creationId xmlns:p14="http://schemas.microsoft.com/office/powerpoint/2010/main" val="7879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Bildergebnis fÃ¼r israel aufteilung stÃ¤m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4995" y="0"/>
            <a:ext cx="5647055" cy="6858000"/>
          </a:xfrm>
          <a:prstGeom prst="rect">
            <a:avLst/>
          </a:prstGeom>
          <a:noFill/>
          <a:ln>
            <a:noFill/>
          </a:ln>
        </p:spPr>
      </p:pic>
    </p:spTree>
    <p:extLst>
      <p:ext uri="{BB962C8B-B14F-4D97-AF65-F5344CB8AC3E}">
        <p14:creationId xmlns:p14="http://schemas.microsoft.com/office/powerpoint/2010/main" val="327297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5510" y="1252890"/>
            <a:ext cx="6321490" cy="3539430"/>
          </a:xfrm>
          <a:prstGeom prst="rect">
            <a:avLst/>
          </a:prstGeom>
        </p:spPr>
        <p:txBody>
          <a:bodyPr wrap="square">
            <a:spAutoFit/>
          </a:bodyPr>
          <a:lstStyle/>
          <a:p>
            <a:r>
              <a:rPr lang="de-CH" sz="2800" dirty="0" smtClean="0"/>
              <a:t>6</a:t>
            </a:r>
            <a:r>
              <a:rPr lang="de-CH" sz="2800" dirty="0"/>
              <a:t> Und er soll in jener Stadt wohnen, bis er vor der Gemeinde vor Gericht gestanden hat und bis der Hohepriester stirbt, der zu derselben Zeit [im Amt] sein wird. Dann kann der Totschläger wieder zurückkehren und in seine Stadt gehen und in sein Haus, in die Stadt, aus der er geflohen ist. </a:t>
            </a:r>
            <a:r>
              <a:rPr lang="de-CH" sz="2800" dirty="0" smtClean="0"/>
              <a:t>						Jos 20,6</a:t>
            </a:r>
            <a:endParaRPr lang="de-CH" sz="2800" dirty="0"/>
          </a:p>
        </p:txBody>
      </p:sp>
      <p:sp>
        <p:nvSpPr>
          <p:cNvPr id="4" name="Rechteck 3"/>
          <p:cNvSpPr/>
          <p:nvPr/>
        </p:nvSpPr>
        <p:spPr>
          <a:xfrm>
            <a:off x="845975" y="236575"/>
            <a:ext cx="2754475" cy="523220"/>
          </a:xfrm>
          <a:prstGeom prst="rect">
            <a:avLst/>
          </a:prstGeom>
        </p:spPr>
        <p:txBody>
          <a:bodyPr wrap="square">
            <a:spAutoFit/>
          </a:bodyPr>
          <a:lstStyle/>
          <a:p>
            <a:r>
              <a:rPr lang="de-CH" sz="2800" b="1" dirty="0" smtClean="0"/>
              <a:t>Zufluchtsstädte</a:t>
            </a:r>
            <a:endParaRPr lang="de-CH" sz="2800" b="1" dirty="0"/>
          </a:p>
        </p:txBody>
      </p:sp>
      <p:pic>
        <p:nvPicPr>
          <p:cNvPr id="2" name="Grafik 1"/>
          <p:cNvPicPr>
            <a:picLocks noChangeAspect="1"/>
          </p:cNvPicPr>
          <p:nvPr/>
        </p:nvPicPr>
        <p:blipFill>
          <a:blip r:embed="rId2"/>
          <a:stretch>
            <a:fillRect/>
          </a:stretch>
        </p:blipFill>
        <p:spPr>
          <a:xfrm>
            <a:off x="6477000" y="-854467"/>
            <a:ext cx="5486400" cy="8236661"/>
          </a:xfrm>
          <a:prstGeom prst="rect">
            <a:avLst/>
          </a:prstGeom>
        </p:spPr>
      </p:pic>
    </p:spTree>
    <p:extLst>
      <p:ext uri="{BB962C8B-B14F-4D97-AF65-F5344CB8AC3E}">
        <p14:creationId xmlns:p14="http://schemas.microsoft.com/office/powerpoint/2010/main" val="139863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5510" y="759795"/>
            <a:ext cx="12036490" cy="5693866"/>
          </a:xfrm>
          <a:prstGeom prst="rect">
            <a:avLst/>
          </a:prstGeom>
        </p:spPr>
        <p:txBody>
          <a:bodyPr wrap="square">
            <a:spAutoFit/>
          </a:bodyPr>
          <a:lstStyle/>
          <a:p>
            <a:r>
              <a:rPr lang="de-CH" sz="2800" dirty="0" smtClean="0"/>
              <a:t>20</a:t>
            </a:r>
            <a:r>
              <a:rPr lang="de-CH" sz="2800" dirty="0"/>
              <a:t> Wenn ihr den HERRN verlasst und fremden Göttern dient, so wird er sich von euch abwenden und euch Schlimmes antun und euch aufreiben, nachdem er euch Gutes getan hat. </a:t>
            </a:r>
          </a:p>
          <a:p>
            <a:r>
              <a:rPr lang="de-CH" sz="2800" dirty="0"/>
              <a:t>21 Da sprach das Volk zu Josua: Nein, sondern wir wollen dem HERRN dienen! </a:t>
            </a:r>
          </a:p>
          <a:p>
            <a:r>
              <a:rPr lang="de-CH" sz="2800" dirty="0" smtClean="0"/>
              <a:t>23</a:t>
            </a:r>
            <a:r>
              <a:rPr lang="de-CH" sz="2800" dirty="0"/>
              <a:t> </a:t>
            </a:r>
            <a:r>
              <a:rPr lang="de-CH" sz="2800" u="sng" dirty="0"/>
              <a:t>So tut nun die fremden Götter hinweg von euch</a:t>
            </a:r>
            <a:r>
              <a:rPr lang="de-CH" sz="2800" dirty="0"/>
              <a:t>, die in eurer Mitte sind, und neigt euer Herz zu dem HERRN, dem Gott Israels! </a:t>
            </a:r>
          </a:p>
          <a:p>
            <a:r>
              <a:rPr lang="de-CH" sz="2800" dirty="0"/>
              <a:t>24 Und das Volk sprach zu Josua: Wir wollen dem HERRN, unserem Gott, dienen und seiner Stimme gehorsam sein! </a:t>
            </a:r>
          </a:p>
          <a:p>
            <a:r>
              <a:rPr lang="de-CH" sz="2800" dirty="0"/>
              <a:t>25 So machte Josua an jenem Tag einen Bund mit dem Volk und legte ihnen Satzungen und Rechte vor in </a:t>
            </a:r>
            <a:r>
              <a:rPr lang="de-CH" sz="2800" dirty="0" err="1"/>
              <a:t>Sichem</a:t>
            </a:r>
            <a:r>
              <a:rPr lang="de-CH" sz="2800" dirty="0"/>
              <a:t>. </a:t>
            </a:r>
          </a:p>
          <a:p>
            <a:r>
              <a:rPr lang="de-CH" sz="2800" dirty="0"/>
              <a:t>26 Und Josua schrieb diese Worte in das Buch des Gesetzes Gottes, und er nahm einen großen Stein und richtete ihn dort auf unter der Terebinthe, die bei dem Heiligtum des HERRN war. </a:t>
            </a:r>
            <a:r>
              <a:rPr lang="de-CH" sz="2800" dirty="0" smtClean="0"/>
              <a:t>						</a:t>
            </a:r>
            <a:r>
              <a:rPr lang="de-CH" sz="2800" dirty="0"/>
              <a:t>Jos </a:t>
            </a:r>
            <a:r>
              <a:rPr lang="de-CH" sz="2800" dirty="0" smtClean="0"/>
              <a:t>24,20-26</a:t>
            </a:r>
            <a:endParaRPr lang="de-CH" sz="2800" dirty="0"/>
          </a:p>
        </p:txBody>
      </p:sp>
      <p:sp>
        <p:nvSpPr>
          <p:cNvPr id="4" name="Rechteck 3"/>
          <p:cNvSpPr/>
          <p:nvPr/>
        </p:nvSpPr>
        <p:spPr>
          <a:xfrm>
            <a:off x="845975" y="236575"/>
            <a:ext cx="12036490" cy="523220"/>
          </a:xfrm>
          <a:prstGeom prst="rect">
            <a:avLst/>
          </a:prstGeom>
        </p:spPr>
        <p:txBody>
          <a:bodyPr wrap="square">
            <a:spAutoFit/>
          </a:bodyPr>
          <a:lstStyle/>
          <a:p>
            <a:r>
              <a:rPr lang="de-CH" sz="2800" b="1" dirty="0" smtClean="0"/>
              <a:t>Abschiedsrede von Josua</a:t>
            </a:r>
            <a:endParaRPr lang="de-CH" sz="2800" b="1" dirty="0"/>
          </a:p>
        </p:txBody>
      </p:sp>
    </p:spTree>
    <p:extLst>
      <p:ext uri="{BB962C8B-B14F-4D97-AF65-F5344CB8AC3E}">
        <p14:creationId xmlns:p14="http://schemas.microsoft.com/office/powerpoint/2010/main" val="312736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55510" y="1583234"/>
            <a:ext cx="12036490" cy="1815882"/>
          </a:xfrm>
          <a:prstGeom prst="rect">
            <a:avLst/>
          </a:prstGeom>
        </p:spPr>
        <p:txBody>
          <a:bodyPr wrap="square">
            <a:spAutoFit/>
          </a:bodyPr>
          <a:lstStyle/>
          <a:p>
            <a:r>
              <a:rPr lang="de-CH" sz="2800" dirty="0" smtClean="0"/>
              <a:t>15</a:t>
            </a:r>
            <a:r>
              <a:rPr lang="de-CH" sz="2800" dirty="0"/>
              <a:t> Wenn es euch aber nicht gefällt, dem HERRN zu dienen, so erwählt euch heute, wem ihr dienen wollt: den Göttern, denen eure Väter jenseits des Stromes gedient haben, oder den Göttern der Amoriter, in deren Land ihr wohnt. </a:t>
            </a:r>
            <a:r>
              <a:rPr lang="de-CH" sz="2800" u="sng" dirty="0"/>
              <a:t>Ich aber und mein Haus, wir wollen dem HERRN dienen!</a:t>
            </a:r>
            <a:r>
              <a:rPr lang="de-CH" sz="2800" dirty="0"/>
              <a:t> </a:t>
            </a:r>
            <a:r>
              <a:rPr lang="de-CH" sz="2800" dirty="0" smtClean="0"/>
              <a:t>			Jos 24,15</a:t>
            </a:r>
            <a:endParaRPr lang="de-CH" sz="2800" dirty="0"/>
          </a:p>
        </p:txBody>
      </p:sp>
      <p:sp>
        <p:nvSpPr>
          <p:cNvPr id="4" name="Rechteck 3"/>
          <p:cNvSpPr/>
          <p:nvPr/>
        </p:nvSpPr>
        <p:spPr>
          <a:xfrm>
            <a:off x="845975" y="236575"/>
            <a:ext cx="12036490" cy="523220"/>
          </a:xfrm>
          <a:prstGeom prst="rect">
            <a:avLst/>
          </a:prstGeom>
        </p:spPr>
        <p:txBody>
          <a:bodyPr wrap="square">
            <a:spAutoFit/>
          </a:bodyPr>
          <a:lstStyle/>
          <a:p>
            <a:r>
              <a:rPr lang="de-CH" sz="2800" b="1" dirty="0" smtClean="0"/>
              <a:t>Ich aber und mein Haus wollen dem Herrn dienen!</a:t>
            </a:r>
            <a:endParaRPr lang="de-CH" sz="2800" b="1" dirty="0"/>
          </a:p>
        </p:txBody>
      </p:sp>
    </p:spTree>
    <p:extLst>
      <p:ext uri="{BB962C8B-B14F-4D97-AF65-F5344CB8AC3E}">
        <p14:creationId xmlns:p14="http://schemas.microsoft.com/office/powerpoint/2010/main" val="15047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86204" y="1138335"/>
            <a:ext cx="6953057" cy="1754326"/>
          </a:xfrm>
          <a:prstGeom prst="rect">
            <a:avLst/>
          </a:prstGeom>
          <a:noFill/>
        </p:spPr>
        <p:txBody>
          <a:bodyPr wrap="none" rtlCol="0">
            <a:spAutoFit/>
          </a:bodyPr>
          <a:lstStyle/>
          <a:p>
            <a:r>
              <a:rPr lang="de-CH" sz="3600" b="1" dirty="0" smtClean="0">
                <a:cs typeface="Arial" panose="020B0604020202020204" pitchFamily="34" charset="0"/>
              </a:rPr>
              <a:t>Thema des Josua:</a:t>
            </a:r>
          </a:p>
          <a:p>
            <a:endParaRPr lang="de-CH" sz="3600" b="1" dirty="0">
              <a:cs typeface="Arial" panose="020B0604020202020204" pitchFamily="34" charset="0"/>
            </a:endParaRPr>
          </a:p>
          <a:p>
            <a:r>
              <a:rPr lang="de-CH" sz="3600" b="1" dirty="0" smtClean="0">
                <a:cs typeface="Arial" panose="020B0604020202020204" pitchFamily="34" charset="0"/>
              </a:rPr>
              <a:t>Einnahme des verheissenen Landes</a:t>
            </a:r>
            <a:endParaRPr lang="de-CH" sz="2400" dirty="0" smtClean="0"/>
          </a:p>
        </p:txBody>
      </p:sp>
      <p:sp>
        <p:nvSpPr>
          <p:cNvPr id="3" name="Textfeld 2"/>
          <p:cNvSpPr txBox="1"/>
          <p:nvPr/>
        </p:nvSpPr>
        <p:spPr>
          <a:xfrm>
            <a:off x="522522" y="3418114"/>
            <a:ext cx="11417164" cy="2123658"/>
          </a:xfrm>
          <a:prstGeom prst="rect">
            <a:avLst/>
          </a:prstGeom>
          <a:noFill/>
        </p:spPr>
        <p:txBody>
          <a:bodyPr wrap="none" rtlCol="0">
            <a:spAutoFit/>
          </a:bodyPr>
          <a:lstStyle/>
          <a:p>
            <a:r>
              <a:rPr lang="de-CH" sz="3600" b="1" dirty="0" err="1" smtClean="0">
                <a:cs typeface="Arial" panose="020B0604020202020204" pitchFamily="34" charset="0"/>
              </a:rPr>
              <a:t>Schlüsselvers</a:t>
            </a:r>
            <a:r>
              <a:rPr lang="de-CH" sz="3600" b="1" dirty="0" smtClean="0">
                <a:cs typeface="Arial" panose="020B0604020202020204" pitchFamily="34" charset="0"/>
              </a:rPr>
              <a:t> Jos 1,3:</a:t>
            </a:r>
          </a:p>
          <a:p>
            <a:r>
              <a:rPr lang="de-CH" sz="3600" b="1" dirty="0" smtClean="0">
                <a:cs typeface="Arial" panose="020B0604020202020204" pitchFamily="34" charset="0"/>
              </a:rPr>
              <a:t>«Jeden Ort, auf den eure Fusssohlen treten, </a:t>
            </a:r>
          </a:p>
          <a:p>
            <a:r>
              <a:rPr lang="de-CH" sz="3600" b="1" dirty="0" smtClean="0">
                <a:cs typeface="Arial" panose="020B0604020202020204" pitchFamily="34" charset="0"/>
              </a:rPr>
              <a:t>habe ich euch gegeben, wie ich es Mose verheissen habe.»</a:t>
            </a:r>
          </a:p>
          <a:p>
            <a:endParaRPr lang="de-CH" sz="2400" dirty="0" smtClean="0"/>
          </a:p>
        </p:txBody>
      </p:sp>
    </p:spTree>
    <p:extLst>
      <p:ext uri="{BB962C8B-B14F-4D97-AF65-F5344CB8AC3E}">
        <p14:creationId xmlns:p14="http://schemas.microsoft.com/office/powerpoint/2010/main" val="15976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532923" y="4855618"/>
            <a:ext cx="3472361" cy="938719"/>
          </a:xfrm>
          <a:prstGeom prst="rect">
            <a:avLst/>
          </a:prstGeom>
          <a:noFill/>
        </p:spPr>
        <p:txBody>
          <a:bodyPr wrap="none" rtlCol="0">
            <a:spAutoFit/>
          </a:bodyPr>
          <a:lstStyle/>
          <a:p>
            <a:r>
              <a:rPr lang="de-CH" sz="5500" b="1" dirty="0" smtClean="0"/>
              <a:t>Josua Teil 2</a:t>
            </a:r>
            <a:endParaRPr lang="de-CH" sz="5500" b="1" dirty="0"/>
          </a:p>
        </p:txBody>
      </p:sp>
    </p:spTree>
    <p:extLst>
      <p:ext uri="{BB962C8B-B14F-4D97-AF65-F5344CB8AC3E}">
        <p14:creationId xmlns:p14="http://schemas.microsoft.com/office/powerpoint/2010/main" val="209442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1535079" y="1007706"/>
            <a:ext cx="5169620" cy="584775"/>
          </a:xfrm>
          <a:prstGeom prst="rect">
            <a:avLst/>
          </a:prstGeom>
          <a:noFill/>
        </p:spPr>
        <p:txBody>
          <a:bodyPr wrap="none" rtlCol="0">
            <a:spAutoFit/>
          </a:bodyPr>
          <a:lstStyle/>
          <a:p>
            <a:r>
              <a:rPr lang="de-CH" sz="3200" dirty="0" smtClean="0">
                <a:cs typeface="Arial" panose="020B0604020202020204" pitchFamily="34" charset="0"/>
              </a:rPr>
              <a:t>Die Struktur des Buches Josua</a:t>
            </a:r>
            <a:endParaRPr lang="de-CH" sz="3200" dirty="0">
              <a:cs typeface="Arial" panose="020B0604020202020204" pitchFamily="34" charset="0"/>
            </a:endParaRPr>
          </a:p>
        </p:txBody>
      </p:sp>
      <p:sp>
        <p:nvSpPr>
          <p:cNvPr id="2" name="Textfeld 1"/>
          <p:cNvSpPr txBox="1"/>
          <p:nvPr/>
        </p:nvSpPr>
        <p:spPr>
          <a:xfrm>
            <a:off x="944414" y="3738824"/>
            <a:ext cx="11247053" cy="954107"/>
          </a:xfrm>
          <a:prstGeom prst="rect">
            <a:avLst/>
          </a:prstGeom>
          <a:noFill/>
        </p:spPr>
        <p:txBody>
          <a:bodyPr wrap="none" rtlCol="0">
            <a:spAutoFit/>
          </a:bodyPr>
          <a:lstStyle/>
          <a:p>
            <a:pPr lvl="0"/>
            <a:r>
              <a:rPr lang="de-CH" sz="2800" b="1" dirty="0" smtClean="0"/>
              <a:t>2.   Die </a:t>
            </a:r>
            <a:r>
              <a:rPr lang="de-CH" sz="2800" b="1" dirty="0"/>
              <a:t>Eroberung Kanaans (</a:t>
            </a:r>
            <a:r>
              <a:rPr lang="de-CH" sz="2800" b="1" dirty="0" smtClean="0"/>
              <a:t>6-11)</a:t>
            </a:r>
            <a:endParaRPr lang="de-CH" sz="2800" b="1" dirty="0"/>
          </a:p>
          <a:p>
            <a:r>
              <a:rPr lang="de-CH" sz="2800" dirty="0"/>
              <a:t>Die Eroberung des Landes durch die Armee Israels unter der Führung Josuas</a:t>
            </a:r>
          </a:p>
        </p:txBody>
      </p:sp>
      <p:sp>
        <p:nvSpPr>
          <p:cNvPr id="4" name="Textfeld 3"/>
          <p:cNvSpPr txBox="1"/>
          <p:nvPr/>
        </p:nvSpPr>
        <p:spPr>
          <a:xfrm>
            <a:off x="944414" y="2427126"/>
            <a:ext cx="8303492" cy="954107"/>
          </a:xfrm>
          <a:prstGeom prst="rect">
            <a:avLst/>
          </a:prstGeom>
          <a:noFill/>
        </p:spPr>
        <p:txBody>
          <a:bodyPr wrap="none" rtlCol="0">
            <a:spAutoFit/>
          </a:bodyPr>
          <a:lstStyle/>
          <a:p>
            <a:pPr marL="514350" lvl="0" indent="-514350">
              <a:buFont typeface="+mj-lt"/>
              <a:buAutoNum type="arabicPeriod"/>
            </a:pPr>
            <a:r>
              <a:rPr lang="de-CH" sz="2800" b="1" dirty="0"/>
              <a:t>Die Vorbereitung zur Eroberung Kanaans (1-5)</a:t>
            </a:r>
          </a:p>
          <a:p>
            <a:r>
              <a:rPr lang="de-CH" sz="2800" dirty="0"/>
              <a:t>Die Überquerung des Jordan und der Einzug in das Land</a:t>
            </a:r>
          </a:p>
        </p:txBody>
      </p:sp>
      <p:sp>
        <p:nvSpPr>
          <p:cNvPr id="5" name="Textfeld 4"/>
          <p:cNvSpPr txBox="1"/>
          <p:nvPr/>
        </p:nvSpPr>
        <p:spPr>
          <a:xfrm>
            <a:off x="944414" y="5050522"/>
            <a:ext cx="7661136" cy="954107"/>
          </a:xfrm>
          <a:prstGeom prst="rect">
            <a:avLst/>
          </a:prstGeom>
          <a:noFill/>
        </p:spPr>
        <p:txBody>
          <a:bodyPr wrap="none" rtlCol="0">
            <a:spAutoFit/>
          </a:bodyPr>
          <a:lstStyle/>
          <a:p>
            <a:pPr lvl="0"/>
            <a:r>
              <a:rPr lang="de-CH" sz="2800" b="1" dirty="0" smtClean="0"/>
              <a:t>3.   Die </a:t>
            </a:r>
            <a:r>
              <a:rPr lang="de-CH" sz="2800" b="1" dirty="0"/>
              <a:t>Verteilung des Landes (</a:t>
            </a:r>
            <a:r>
              <a:rPr lang="de-CH" sz="2800" b="1" dirty="0" smtClean="0"/>
              <a:t>12-24</a:t>
            </a:r>
            <a:r>
              <a:rPr lang="de-CH" sz="2800" b="1" dirty="0"/>
              <a:t>)</a:t>
            </a:r>
          </a:p>
          <a:p>
            <a:r>
              <a:rPr lang="de-CH" sz="2800" dirty="0"/>
              <a:t>Die Aufteilung und Inbesitznahme des Erbes </a:t>
            </a:r>
            <a:r>
              <a:rPr lang="de-CH" sz="2800" dirty="0" smtClean="0"/>
              <a:t>Gottes</a:t>
            </a:r>
            <a:endParaRPr lang="de-CH" sz="2800" dirty="0"/>
          </a:p>
        </p:txBody>
      </p:sp>
    </p:spTree>
    <p:extLst>
      <p:ext uri="{BB962C8B-B14F-4D97-AF65-F5344CB8AC3E}">
        <p14:creationId xmlns:p14="http://schemas.microsoft.com/office/powerpoint/2010/main" val="385157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67332" y="532921"/>
            <a:ext cx="5169620" cy="584775"/>
          </a:xfrm>
          <a:prstGeom prst="rect">
            <a:avLst/>
          </a:prstGeom>
          <a:noFill/>
        </p:spPr>
        <p:txBody>
          <a:bodyPr wrap="none" rtlCol="0">
            <a:spAutoFit/>
          </a:bodyPr>
          <a:lstStyle/>
          <a:p>
            <a:r>
              <a:rPr lang="de-CH" sz="3200" dirty="0" smtClean="0">
                <a:cs typeface="Arial" panose="020B0604020202020204" pitchFamily="34" charset="0"/>
              </a:rPr>
              <a:t>Die Struktur des Buches Josua</a:t>
            </a:r>
            <a:endParaRPr lang="de-CH" sz="3200" dirty="0">
              <a:cs typeface="Arial" panose="020B0604020202020204" pitchFamily="34" charset="0"/>
            </a:endParaRPr>
          </a:p>
        </p:txBody>
      </p:sp>
      <p:sp>
        <p:nvSpPr>
          <p:cNvPr id="4" name="Textfeld 3"/>
          <p:cNvSpPr txBox="1"/>
          <p:nvPr/>
        </p:nvSpPr>
        <p:spPr>
          <a:xfrm>
            <a:off x="439485" y="2006172"/>
            <a:ext cx="5497467" cy="1815882"/>
          </a:xfrm>
          <a:prstGeom prst="rect">
            <a:avLst/>
          </a:prstGeom>
          <a:noFill/>
        </p:spPr>
        <p:txBody>
          <a:bodyPr wrap="none" rtlCol="0">
            <a:spAutoFit/>
          </a:bodyPr>
          <a:lstStyle/>
          <a:p>
            <a:pPr marL="514350" lvl="0" indent="-514350">
              <a:buFont typeface="+mj-lt"/>
              <a:buAutoNum type="arabicPeriod"/>
            </a:pPr>
            <a:r>
              <a:rPr lang="de-CH" sz="2800" b="1" dirty="0"/>
              <a:t>Die Vorbereitung zur Eroberung </a:t>
            </a:r>
            <a:endParaRPr lang="de-CH" sz="2800" b="1" dirty="0" smtClean="0"/>
          </a:p>
          <a:p>
            <a:pPr lvl="0"/>
            <a:r>
              <a:rPr lang="de-CH" sz="2800" b="1" dirty="0" smtClean="0"/>
              <a:t>Kanaans </a:t>
            </a:r>
            <a:r>
              <a:rPr lang="de-CH" sz="2800" b="1" dirty="0"/>
              <a:t>(1-5)</a:t>
            </a:r>
          </a:p>
          <a:p>
            <a:r>
              <a:rPr lang="de-CH" sz="2800" dirty="0"/>
              <a:t>Die Überquerung des Jordan und </a:t>
            </a:r>
            <a:endParaRPr lang="de-CH" sz="2800" dirty="0" smtClean="0"/>
          </a:p>
          <a:p>
            <a:r>
              <a:rPr lang="de-CH" sz="2800" dirty="0" smtClean="0"/>
              <a:t>der </a:t>
            </a:r>
            <a:r>
              <a:rPr lang="de-CH" sz="2800" dirty="0"/>
              <a:t>Einzug in das Land</a:t>
            </a:r>
          </a:p>
        </p:txBody>
      </p:sp>
      <p:pic>
        <p:nvPicPr>
          <p:cNvPr id="5" name="Grafik 4"/>
          <p:cNvPicPr>
            <a:picLocks noChangeAspect="1"/>
          </p:cNvPicPr>
          <p:nvPr/>
        </p:nvPicPr>
        <p:blipFill>
          <a:blip r:embed="rId2"/>
          <a:stretch>
            <a:fillRect/>
          </a:stretch>
        </p:blipFill>
        <p:spPr>
          <a:xfrm>
            <a:off x="6190358" y="-40407"/>
            <a:ext cx="6001642" cy="6880601"/>
          </a:xfrm>
          <a:prstGeom prst="rect">
            <a:avLst/>
          </a:prstGeom>
        </p:spPr>
      </p:pic>
    </p:spTree>
    <p:extLst>
      <p:ext uri="{BB962C8B-B14F-4D97-AF65-F5344CB8AC3E}">
        <p14:creationId xmlns:p14="http://schemas.microsoft.com/office/powerpoint/2010/main" val="137330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173673"/>
            <a:ext cx="12036490" cy="5262979"/>
          </a:xfrm>
          <a:prstGeom prst="rect">
            <a:avLst/>
          </a:prstGeom>
        </p:spPr>
        <p:txBody>
          <a:bodyPr wrap="square">
            <a:spAutoFit/>
          </a:bodyPr>
          <a:lstStyle/>
          <a:p>
            <a:r>
              <a:rPr lang="de-CH" sz="2800" dirty="0"/>
              <a:t>1 Und es geschah nach dem Tod Moses, des Knechtes des HERRN, da sprach der HERR zu Josua, dem Sohn </a:t>
            </a:r>
            <a:r>
              <a:rPr lang="de-CH" sz="2800" dirty="0" err="1"/>
              <a:t>Nuns</a:t>
            </a:r>
            <a:r>
              <a:rPr lang="de-CH" sz="2800" dirty="0"/>
              <a:t>, dem Diener Moses, folgendermaßen: </a:t>
            </a:r>
          </a:p>
          <a:p>
            <a:r>
              <a:rPr lang="de-CH" sz="2800" dirty="0"/>
              <a:t>2 Mein Knecht Mose ist gestorben; so mache dich nun auf, ziehe über den Jordan dort, du und dieses ganze Volk, in das Land, das ich ihnen gebe, den Kindern Israels! </a:t>
            </a:r>
          </a:p>
          <a:p>
            <a:r>
              <a:rPr lang="de-CH" sz="2800" dirty="0"/>
              <a:t>3 Jeden Ort, auf den eure Fußsohlen treten, habe ich euch gegeben, wie ich es Mose verheißen habe. </a:t>
            </a:r>
          </a:p>
          <a:p>
            <a:r>
              <a:rPr lang="de-CH" sz="2800" dirty="0"/>
              <a:t>4 Von der Wüste und dem Libanon dort bis zum großen Strom Euphrat, das ganze Land der Hetiter, und bis zu dem großen Meer, wo die Sonne untergeht, soll euer Gebiet reichen. </a:t>
            </a:r>
          </a:p>
          <a:p>
            <a:r>
              <a:rPr lang="de-CH" sz="2800" dirty="0"/>
              <a:t>5 Niemand soll vor dir bestehen dein Leben lang! Wie ich mit Mose gewesen bin, so will ich auch mit dir sein; ich will dich nicht aufgeben und dich nicht verlassen. </a:t>
            </a:r>
          </a:p>
        </p:txBody>
      </p:sp>
    </p:spTree>
    <p:extLst>
      <p:ext uri="{BB962C8B-B14F-4D97-AF65-F5344CB8AC3E}">
        <p14:creationId xmlns:p14="http://schemas.microsoft.com/office/powerpoint/2010/main" val="3636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173673"/>
            <a:ext cx="12036490" cy="5693866"/>
          </a:xfrm>
          <a:prstGeom prst="rect">
            <a:avLst/>
          </a:prstGeom>
        </p:spPr>
        <p:txBody>
          <a:bodyPr wrap="square">
            <a:spAutoFit/>
          </a:bodyPr>
          <a:lstStyle/>
          <a:p>
            <a:r>
              <a:rPr lang="de-CH" sz="2800" dirty="0"/>
              <a:t>6 Sei stark und mutig! Denn du sollst diesem Volk das Land als Erbe austeilen, von dem ich ihren Vätern geschworen habe, dass ich es ihnen gebe. </a:t>
            </a:r>
          </a:p>
          <a:p>
            <a:r>
              <a:rPr lang="de-CH" sz="2800" dirty="0"/>
              <a:t>7 Sei du nur stark und sehr mutig, und achte darauf, dass du nach dem ganzen Gesetz handelst, das dir mein Knecht Mose befohlen hat. Weiche nicht davon ab, weder zur Rechten noch zur Linken, damit du weise handelst überall, wo du hingehst! </a:t>
            </a:r>
          </a:p>
          <a:p>
            <a:r>
              <a:rPr lang="de-CH" sz="2800" dirty="0"/>
              <a:t>8 Lass dieses Buch des Gesetzes nicht von deinem Mund weichen, sondern forsche darin Tag und Nacht, damit du darauf achtest, alles zu befolgen, was darin geschrieben steht; denn dann wirst du Gelingen haben auf deinen Wegen, und dann wirst du weise handeln! </a:t>
            </a:r>
          </a:p>
          <a:p>
            <a:r>
              <a:rPr lang="de-CH" sz="2800" dirty="0"/>
              <a:t>9 Habe ich dir nicht geboten, dass du stark und mutig sein sollst? Sei unerschrocken und sei nicht verzagt; denn der HERR, dein Gott, ist mit dir überall, wo du hingehst</a:t>
            </a:r>
            <a:r>
              <a:rPr lang="de-CH" sz="2800" dirty="0" smtClean="0"/>
              <a:t>!							Jos 1,1-9</a:t>
            </a:r>
            <a:endParaRPr lang="de-CH" sz="2800" dirty="0"/>
          </a:p>
        </p:txBody>
      </p:sp>
    </p:spTree>
    <p:extLst>
      <p:ext uri="{BB962C8B-B14F-4D97-AF65-F5344CB8AC3E}">
        <p14:creationId xmlns:p14="http://schemas.microsoft.com/office/powerpoint/2010/main" val="417649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47870" y="1237363"/>
            <a:ext cx="12036490" cy="1815882"/>
          </a:xfrm>
          <a:prstGeom prst="rect">
            <a:avLst/>
          </a:prstGeom>
        </p:spPr>
        <p:txBody>
          <a:bodyPr wrap="square">
            <a:spAutoFit/>
          </a:bodyPr>
          <a:lstStyle/>
          <a:p>
            <a:r>
              <a:rPr lang="de-CH" sz="2800" dirty="0"/>
              <a:t>8 Lass dieses Buch des Gesetzes nicht von deinem Mund weichen, </a:t>
            </a:r>
            <a:endParaRPr lang="de-CH" sz="2800" dirty="0" smtClean="0"/>
          </a:p>
          <a:p>
            <a:r>
              <a:rPr lang="de-CH" sz="2800" dirty="0" smtClean="0"/>
              <a:t>sondern </a:t>
            </a:r>
            <a:r>
              <a:rPr lang="de-CH" sz="2800" dirty="0"/>
              <a:t>forsche darin Tag und Nacht, damit du darauf achtest, </a:t>
            </a:r>
            <a:endParaRPr lang="de-CH" sz="2800" dirty="0" smtClean="0"/>
          </a:p>
          <a:p>
            <a:r>
              <a:rPr lang="de-CH" sz="2800" dirty="0" smtClean="0"/>
              <a:t>alles </a:t>
            </a:r>
            <a:r>
              <a:rPr lang="de-CH" sz="2800" dirty="0"/>
              <a:t>zu befolgen, was darin geschrieben steht; denn dann wirst du Gelingen haben auf deinen Wegen, und dann wirst du weise handeln! </a:t>
            </a:r>
            <a:r>
              <a:rPr lang="de-CH" sz="2800" dirty="0" smtClean="0"/>
              <a:t>		Jos 1,8</a:t>
            </a:r>
            <a:endParaRPr lang="de-CH" sz="2800" dirty="0"/>
          </a:p>
        </p:txBody>
      </p:sp>
    </p:spTree>
    <p:extLst>
      <p:ext uri="{BB962C8B-B14F-4D97-AF65-F5344CB8AC3E}">
        <p14:creationId xmlns:p14="http://schemas.microsoft.com/office/powerpoint/2010/main" val="42375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191070" y="677526"/>
            <a:ext cx="12036490" cy="523220"/>
          </a:xfrm>
          <a:prstGeom prst="rect">
            <a:avLst/>
          </a:prstGeom>
        </p:spPr>
        <p:txBody>
          <a:bodyPr wrap="square">
            <a:spAutoFit/>
          </a:bodyPr>
          <a:lstStyle/>
          <a:p>
            <a:r>
              <a:rPr lang="de-CH" sz="2800" dirty="0" smtClean="0"/>
              <a:t>Sei mutig und stark (1,6.7.9)</a:t>
            </a:r>
            <a:endParaRPr lang="de-CH" sz="2800" dirty="0"/>
          </a:p>
        </p:txBody>
      </p:sp>
      <p:sp>
        <p:nvSpPr>
          <p:cNvPr id="3" name="Rechteck 2"/>
          <p:cNvSpPr/>
          <p:nvPr/>
        </p:nvSpPr>
        <p:spPr>
          <a:xfrm>
            <a:off x="307910" y="3380543"/>
            <a:ext cx="12036490" cy="1384995"/>
          </a:xfrm>
          <a:prstGeom prst="rect">
            <a:avLst/>
          </a:prstGeom>
        </p:spPr>
        <p:txBody>
          <a:bodyPr wrap="square">
            <a:spAutoFit/>
          </a:bodyPr>
          <a:lstStyle/>
          <a:p>
            <a:r>
              <a:rPr lang="de-CH" sz="2800" dirty="0" smtClean="0"/>
              <a:t>7 </a:t>
            </a:r>
            <a:r>
              <a:rPr lang="de-CH" sz="2800" dirty="0"/>
              <a:t>Der Sieg war ihnen in dem Umfang sicher, wie sie auf das Gesetz und auf das, was darin geschrieben stand, achteten. Gott teilt uns seine Gedanken in seinem Wort mit. </a:t>
            </a:r>
          </a:p>
        </p:txBody>
      </p:sp>
      <p:sp>
        <p:nvSpPr>
          <p:cNvPr id="4" name="Rechteck 3"/>
          <p:cNvSpPr/>
          <p:nvPr/>
        </p:nvSpPr>
        <p:spPr>
          <a:xfrm>
            <a:off x="307910" y="1598147"/>
            <a:ext cx="12036490" cy="1384995"/>
          </a:xfrm>
          <a:prstGeom prst="rect">
            <a:avLst/>
          </a:prstGeom>
        </p:spPr>
        <p:txBody>
          <a:bodyPr wrap="square">
            <a:spAutoFit/>
          </a:bodyPr>
          <a:lstStyle/>
          <a:p>
            <a:r>
              <a:rPr lang="de-CH" sz="2800" dirty="0" smtClean="0"/>
              <a:t>6 </a:t>
            </a:r>
            <a:r>
              <a:rPr lang="de-CH" sz="2800" dirty="0"/>
              <a:t>Es war die Absicht Gottes, das Land seinem Volk zu geben, ungeachtet der Macht des Feindes, der das Land noch unter seiner Gewalt hatte. Josua sollte das Land dem Volk aufteilen. </a:t>
            </a:r>
          </a:p>
        </p:txBody>
      </p:sp>
      <p:sp>
        <p:nvSpPr>
          <p:cNvPr id="5" name="Rechteck 4"/>
          <p:cNvSpPr/>
          <p:nvPr/>
        </p:nvSpPr>
        <p:spPr>
          <a:xfrm>
            <a:off x="307910" y="5162939"/>
            <a:ext cx="12036490" cy="523220"/>
          </a:xfrm>
          <a:prstGeom prst="rect">
            <a:avLst/>
          </a:prstGeom>
        </p:spPr>
        <p:txBody>
          <a:bodyPr wrap="square">
            <a:spAutoFit/>
          </a:bodyPr>
          <a:lstStyle/>
          <a:p>
            <a:r>
              <a:rPr lang="de-CH" sz="2800" dirty="0" smtClean="0"/>
              <a:t>9 </a:t>
            </a:r>
            <a:r>
              <a:rPr lang="de-CH" sz="2800" dirty="0"/>
              <a:t>hier geht es um die Verheissung, dass Gott immer bei ihm sein wird. </a:t>
            </a:r>
          </a:p>
        </p:txBody>
      </p:sp>
    </p:spTree>
    <p:extLst>
      <p:ext uri="{BB962C8B-B14F-4D97-AF65-F5344CB8AC3E}">
        <p14:creationId xmlns:p14="http://schemas.microsoft.com/office/powerpoint/2010/main" val="290351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558</Words>
  <Application>Microsoft Office PowerPoint</Application>
  <PresentationFormat>Breitbild</PresentationFormat>
  <Paragraphs>126</Paragraphs>
  <Slides>30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30</vt:i4>
      </vt:variant>
    </vt:vector>
  </HeadingPairs>
  <TitlesOfParts>
    <vt:vector size="34" baseType="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EliteBook</cp:lastModifiedBy>
  <cp:revision>210</cp:revision>
  <dcterms:created xsi:type="dcterms:W3CDTF">2018-08-12T05:46:28Z</dcterms:created>
  <dcterms:modified xsi:type="dcterms:W3CDTF">2019-05-01T15:12:58Z</dcterms:modified>
</cp:coreProperties>
</file>