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259" r:id="rId3"/>
    <p:sldId id="287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06" r:id="rId1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41" d="100"/>
          <a:sy n="141" d="100"/>
        </p:scale>
        <p:origin x="305" y="79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F089-39DA-47E3-A74C-E64C6DBBD5AE}" type="datetimeFigureOut">
              <a:rPr lang="de-CH" smtClean="0"/>
              <a:t>07.07.2019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6541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DF089-39DA-47E3-A74C-E64C6DBBD5AE}" type="datetimeFigureOut">
              <a:rPr lang="de-CH" smtClean="0"/>
              <a:t>07.07.2019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51459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3772516" y="4855618"/>
            <a:ext cx="4328814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 smtClean="0"/>
              <a:t>Psalmen Teil 1</a:t>
            </a:r>
            <a:endParaRPr lang="de-CH" sz="5500" b="1" dirty="0"/>
          </a:p>
        </p:txBody>
      </p:sp>
    </p:spTree>
    <p:extLst>
      <p:ext uri="{BB962C8B-B14F-4D97-AF65-F5344CB8AC3E}">
        <p14:creationId xmlns:p14="http://schemas.microsoft.com/office/powerpoint/2010/main" val="398044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0694883"/>
              </p:ext>
            </p:extLst>
          </p:nvPr>
        </p:nvGraphicFramePr>
        <p:xfrm>
          <a:off x="844610" y="-43683"/>
          <a:ext cx="10455673" cy="7388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Acrobat Document" r:id="rId3" imgW="4582768" imgH="3238306" progId="AcroExch.Document.DC">
                  <p:embed/>
                </p:oleObj>
              </mc:Choice>
              <mc:Fallback>
                <p:oleObj name="Acrobat Document" r:id="rId3" imgW="4582768" imgH="3238306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44610" y="-43683"/>
                        <a:ext cx="10455673" cy="73881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6070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142774"/>
            <a:ext cx="41898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b="1" dirty="0" smtClean="0"/>
              <a:t>Der Weg des Gerechten</a:t>
            </a:r>
            <a:endParaRPr lang="de-CH" sz="3200" b="1" dirty="0"/>
          </a:p>
        </p:txBody>
      </p:sp>
      <p:sp>
        <p:nvSpPr>
          <p:cNvPr id="3" name="Textfeld 2"/>
          <p:cNvSpPr txBox="1"/>
          <p:nvPr/>
        </p:nvSpPr>
        <p:spPr>
          <a:xfrm>
            <a:off x="531793" y="983212"/>
            <a:ext cx="11092524" cy="5509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„Wohl dem, der nicht wandelt nach dem Rat der Gottlosen, </a:t>
            </a:r>
            <a:endParaRPr lang="de-CH" sz="3200" dirty="0" smtClean="0"/>
          </a:p>
          <a:p>
            <a:r>
              <a:rPr lang="de-CH" sz="3200" dirty="0" smtClean="0"/>
              <a:t>noch </a:t>
            </a:r>
            <a:r>
              <a:rPr lang="de-CH" sz="3200" dirty="0"/>
              <a:t>tritt auf den Weg der Sünder, noch sitzt, wo die Spötter </a:t>
            </a:r>
            <a:endParaRPr lang="de-CH" sz="3200" dirty="0" smtClean="0"/>
          </a:p>
          <a:p>
            <a:r>
              <a:rPr lang="de-CH" sz="3200" dirty="0" smtClean="0"/>
              <a:t>sitzen</a:t>
            </a:r>
            <a:r>
              <a:rPr lang="de-CH" sz="3200" dirty="0"/>
              <a:t>, </a:t>
            </a:r>
            <a:r>
              <a:rPr lang="de-CH" sz="3200" u="sng" dirty="0"/>
              <a:t>2</a:t>
            </a:r>
            <a:r>
              <a:rPr lang="de-CH" sz="3200" dirty="0"/>
              <a:t> sondern seine Lust hat am Gesetz1 des HERRN und über </a:t>
            </a:r>
            <a:endParaRPr lang="de-CH" sz="3200" dirty="0" smtClean="0"/>
          </a:p>
          <a:p>
            <a:r>
              <a:rPr lang="de-CH" sz="3200" dirty="0" smtClean="0"/>
              <a:t>sein </a:t>
            </a:r>
            <a:r>
              <a:rPr lang="de-CH" sz="3200" dirty="0"/>
              <a:t>Gesetz nachsinnt Tag und Nacht. </a:t>
            </a:r>
            <a:r>
              <a:rPr lang="de-CH" sz="3200" u="sng" dirty="0"/>
              <a:t>3</a:t>
            </a:r>
            <a:r>
              <a:rPr lang="de-CH" sz="3200" dirty="0"/>
              <a:t> Der ist wie ein Baum, </a:t>
            </a:r>
            <a:endParaRPr lang="de-CH" sz="3200" dirty="0" smtClean="0"/>
          </a:p>
          <a:p>
            <a:r>
              <a:rPr lang="de-CH" sz="3200" dirty="0" smtClean="0"/>
              <a:t>gepflanzt </a:t>
            </a:r>
            <a:r>
              <a:rPr lang="de-CH" sz="3200" dirty="0"/>
              <a:t>an Wasserbächen, der seine Frucht bringt zu seiner </a:t>
            </a:r>
            <a:endParaRPr lang="de-CH" sz="3200" dirty="0" smtClean="0"/>
          </a:p>
          <a:p>
            <a:r>
              <a:rPr lang="de-CH" sz="3200" dirty="0" smtClean="0"/>
              <a:t>Zeit</a:t>
            </a:r>
            <a:r>
              <a:rPr lang="de-CH" sz="3200" dirty="0"/>
              <a:t>, und seine Blätter verwelken nicht, und alles, was er tut, </a:t>
            </a:r>
            <a:endParaRPr lang="de-CH" sz="3200" dirty="0" smtClean="0"/>
          </a:p>
          <a:p>
            <a:r>
              <a:rPr lang="de-CH" sz="3200" dirty="0" smtClean="0"/>
              <a:t>gerät </a:t>
            </a:r>
            <a:r>
              <a:rPr lang="de-CH" sz="3200" dirty="0"/>
              <a:t>wohl. </a:t>
            </a:r>
            <a:r>
              <a:rPr lang="de-CH" sz="3200" u="sng" dirty="0"/>
              <a:t>4</a:t>
            </a:r>
            <a:r>
              <a:rPr lang="de-CH" sz="3200" dirty="0"/>
              <a:t> Nicht so die Gottlosen, sondern sie sind wie Spreu, </a:t>
            </a:r>
            <a:endParaRPr lang="de-CH" sz="3200" dirty="0" smtClean="0"/>
          </a:p>
          <a:p>
            <a:r>
              <a:rPr lang="de-CH" sz="3200" dirty="0" smtClean="0"/>
              <a:t>die </a:t>
            </a:r>
            <a:r>
              <a:rPr lang="de-CH" sz="3200" dirty="0"/>
              <a:t>der Wind verweht. </a:t>
            </a:r>
            <a:r>
              <a:rPr lang="de-CH" sz="3200" u="sng" dirty="0"/>
              <a:t>5</a:t>
            </a:r>
            <a:r>
              <a:rPr lang="de-CH" sz="3200" dirty="0"/>
              <a:t> Darum werden die Gottlosen nicht </a:t>
            </a:r>
            <a:endParaRPr lang="de-CH" sz="3200" dirty="0" smtClean="0"/>
          </a:p>
          <a:p>
            <a:r>
              <a:rPr lang="de-CH" sz="3200" dirty="0" smtClean="0"/>
              <a:t>bestehen </a:t>
            </a:r>
            <a:r>
              <a:rPr lang="de-CH" sz="3200" dirty="0"/>
              <a:t>im Gericht, noch die Sünder in der Gemeinde der </a:t>
            </a:r>
            <a:endParaRPr lang="de-CH" sz="3200" dirty="0" smtClean="0"/>
          </a:p>
          <a:p>
            <a:r>
              <a:rPr lang="de-CH" sz="3200" dirty="0" smtClean="0"/>
              <a:t>Gerechten</a:t>
            </a:r>
            <a:r>
              <a:rPr lang="de-CH" sz="3200" dirty="0"/>
              <a:t>. </a:t>
            </a:r>
            <a:r>
              <a:rPr lang="de-CH" sz="3200" u="sng" dirty="0"/>
              <a:t>6</a:t>
            </a:r>
            <a:r>
              <a:rPr lang="de-CH" sz="3200" dirty="0"/>
              <a:t> Denn der HERR kennt den Weg der Gerechten; </a:t>
            </a:r>
            <a:endParaRPr lang="de-CH" sz="3200" dirty="0" smtClean="0"/>
          </a:p>
          <a:p>
            <a:r>
              <a:rPr lang="de-CH" sz="3200" dirty="0" smtClean="0"/>
              <a:t>aber </a:t>
            </a:r>
            <a:r>
              <a:rPr lang="de-CH" sz="3200" dirty="0"/>
              <a:t>der Weg der Gottlosen führt ins Verderben.“ </a:t>
            </a:r>
            <a:r>
              <a:rPr lang="de-CH" sz="3200" b="1" dirty="0"/>
              <a:t>(Ps </a:t>
            </a:r>
            <a:r>
              <a:rPr lang="de-CH" sz="3200" b="1" dirty="0" smtClean="0"/>
              <a:t>1,1-6)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1719955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142774"/>
            <a:ext cx="41898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b="1" dirty="0" smtClean="0"/>
              <a:t>Der Weg des Gerechten</a:t>
            </a:r>
            <a:endParaRPr lang="de-CH" sz="3200" b="1" dirty="0"/>
          </a:p>
        </p:txBody>
      </p:sp>
      <p:sp>
        <p:nvSpPr>
          <p:cNvPr id="3" name="Textfeld 2"/>
          <p:cNvSpPr txBox="1"/>
          <p:nvPr/>
        </p:nvSpPr>
        <p:spPr>
          <a:xfrm>
            <a:off x="531793" y="983212"/>
            <a:ext cx="11108682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200" b="1" dirty="0"/>
              <a:t>Ps 1</a:t>
            </a:r>
            <a:r>
              <a:rPr lang="de-CH" sz="3200" dirty="0"/>
              <a:t> gibt den Ton an für das gesamte </a:t>
            </a:r>
            <a:r>
              <a:rPr lang="de-CH" sz="3200" dirty="0" err="1"/>
              <a:t>Psalmbuch</a:t>
            </a:r>
            <a:r>
              <a:rPr lang="de-CH" sz="3200" dirty="0" smtClean="0"/>
              <a:t>.</a:t>
            </a:r>
          </a:p>
          <a:p>
            <a:pPr lvl="0"/>
            <a:endParaRPr lang="de-CH" sz="3200" dirty="0"/>
          </a:p>
          <a:p>
            <a:pPr lvl="0"/>
            <a:r>
              <a:rPr lang="de-CH" sz="3200" b="1" dirty="0"/>
              <a:t>Ps 1</a:t>
            </a:r>
            <a:r>
              <a:rPr lang="de-CH" sz="3200" dirty="0"/>
              <a:t> impliziert, dass dieses Buch der Psalmen für diejenigen ist, </a:t>
            </a:r>
            <a:endParaRPr lang="de-CH" sz="3200" dirty="0" smtClean="0"/>
          </a:p>
          <a:p>
            <a:pPr lvl="0"/>
            <a:r>
              <a:rPr lang="de-CH" sz="3200" dirty="0" smtClean="0"/>
              <a:t>die </a:t>
            </a:r>
            <a:r>
              <a:rPr lang="de-CH" sz="3200" dirty="0"/>
              <a:t>sich entschieden haben, auf dem richtigen Weg zu gehen. </a:t>
            </a:r>
            <a:endParaRPr lang="de-CH" sz="3200" dirty="0" smtClean="0"/>
          </a:p>
          <a:p>
            <a:pPr lvl="0"/>
            <a:r>
              <a:rPr lang="de-CH" sz="3200" dirty="0" smtClean="0"/>
              <a:t>Es </a:t>
            </a:r>
            <a:r>
              <a:rPr lang="de-CH" sz="3200" dirty="0"/>
              <a:t>ist nicht für diejenigen, die gemäss dem Rat der Gottlosen </a:t>
            </a:r>
            <a:endParaRPr lang="de-CH" sz="3200" dirty="0" smtClean="0"/>
          </a:p>
          <a:p>
            <a:pPr lvl="0"/>
            <a:r>
              <a:rPr lang="de-CH" sz="3200" dirty="0" smtClean="0"/>
              <a:t>wandeln</a:t>
            </a:r>
            <a:r>
              <a:rPr lang="de-CH" sz="3200" dirty="0"/>
              <a:t>, oder den Weg der Sünder beschreiten wollen</a:t>
            </a:r>
            <a:r>
              <a:rPr lang="de-CH" sz="3200" dirty="0" smtClean="0"/>
              <a:t>.</a:t>
            </a:r>
          </a:p>
          <a:p>
            <a:pPr lvl="0"/>
            <a:endParaRPr lang="de-CH" sz="3200" dirty="0"/>
          </a:p>
          <a:p>
            <a:pPr lvl="0"/>
            <a:r>
              <a:rPr lang="de-CH" sz="3200" b="1" dirty="0"/>
              <a:t>Ps 1</a:t>
            </a:r>
            <a:r>
              <a:rPr lang="de-CH" sz="3200" dirty="0"/>
              <a:t> ist für Menschen, die sich entschieden haben, sich nicht </a:t>
            </a:r>
            <a:r>
              <a:rPr lang="de-CH" sz="3200" dirty="0" smtClean="0"/>
              <a:t>von </a:t>
            </a:r>
          </a:p>
          <a:p>
            <a:pPr lvl="0"/>
            <a:r>
              <a:rPr lang="de-CH" sz="3200" dirty="0" smtClean="0"/>
              <a:t>Bösem </a:t>
            </a:r>
            <a:r>
              <a:rPr lang="de-CH" sz="3200" dirty="0"/>
              <a:t>beeinflussen zu lassen, und darum gottlose Dinge meiden</a:t>
            </a:r>
            <a:r>
              <a:rPr lang="de-CH" sz="3200" dirty="0" smtClean="0"/>
              <a:t>.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4059210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142774"/>
            <a:ext cx="41898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b="1" dirty="0" smtClean="0"/>
              <a:t>Der Weg des Gerechten</a:t>
            </a:r>
            <a:endParaRPr lang="de-CH" sz="3200" b="1" dirty="0"/>
          </a:p>
        </p:txBody>
      </p:sp>
      <p:sp>
        <p:nvSpPr>
          <p:cNvPr id="3" name="Textfeld 2"/>
          <p:cNvSpPr txBox="1"/>
          <p:nvPr/>
        </p:nvSpPr>
        <p:spPr>
          <a:xfrm>
            <a:off x="531793" y="983212"/>
            <a:ext cx="11508087" cy="5509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200" b="1" dirty="0" smtClean="0"/>
              <a:t>Ps </a:t>
            </a:r>
            <a:r>
              <a:rPr lang="de-CH" sz="3200" b="1" dirty="0"/>
              <a:t>1</a:t>
            </a:r>
            <a:r>
              <a:rPr lang="de-CH" sz="3200" dirty="0"/>
              <a:t> beschreibt es so: „Wohl dem, der nicht wandelt nach dem </a:t>
            </a:r>
            <a:endParaRPr lang="de-CH" sz="3200" dirty="0" smtClean="0"/>
          </a:p>
          <a:p>
            <a:pPr lvl="0"/>
            <a:r>
              <a:rPr lang="de-CH" sz="3200" dirty="0" smtClean="0"/>
              <a:t>Rat </a:t>
            </a:r>
            <a:r>
              <a:rPr lang="de-CH" sz="3200" dirty="0"/>
              <a:t>der Gottlosen, noch tritt auf den Weg der Sünder, noch sitzt, </a:t>
            </a:r>
            <a:endParaRPr lang="de-CH" sz="3200" dirty="0" smtClean="0"/>
          </a:p>
          <a:p>
            <a:pPr lvl="0"/>
            <a:r>
              <a:rPr lang="de-CH" sz="3200" dirty="0" smtClean="0"/>
              <a:t>wo </a:t>
            </a:r>
            <a:r>
              <a:rPr lang="de-CH" sz="3200" dirty="0"/>
              <a:t>die Spötter sitzen, </a:t>
            </a:r>
            <a:r>
              <a:rPr lang="de-CH" sz="3200" u="sng" dirty="0"/>
              <a:t>2</a:t>
            </a:r>
            <a:r>
              <a:rPr lang="de-CH" sz="3200" dirty="0"/>
              <a:t> sondern seine Lust hat am Gesetz des </a:t>
            </a:r>
            <a:endParaRPr lang="de-CH" sz="3200" dirty="0" smtClean="0"/>
          </a:p>
          <a:p>
            <a:pPr lvl="0"/>
            <a:r>
              <a:rPr lang="de-CH" sz="3200" dirty="0" smtClean="0"/>
              <a:t>HERRN </a:t>
            </a:r>
            <a:r>
              <a:rPr lang="de-CH" sz="3200" dirty="0"/>
              <a:t>und über sein Gesetz nachsinnt Tag und Nacht.“ </a:t>
            </a:r>
            <a:r>
              <a:rPr lang="de-CH" sz="3200" b="1" dirty="0"/>
              <a:t>(1+2</a:t>
            </a:r>
            <a:r>
              <a:rPr lang="de-CH" sz="3200" b="1" dirty="0" smtClean="0"/>
              <a:t>)</a:t>
            </a:r>
          </a:p>
          <a:p>
            <a:pPr lvl="0"/>
            <a:endParaRPr lang="de-CH" sz="3200" dirty="0"/>
          </a:p>
          <a:p>
            <a:pPr lvl="0"/>
            <a:r>
              <a:rPr lang="de-CH" sz="3200" dirty="0"/>
              <a:t>Die Psalmen beschreiben den Weg des Gerechten. Dieser Weg </a:t>
            </a:r>
            <a:endParaRPr lang="de-CH" sz="3200" dirty="0" smtClean="0"/>
          </a:p>
          <a:p>
            <a:pPr lvl="0"/>
            <a:r>
              <a:rPr lang="de-CH" sz="3200" dirty="0" smtClean="0"/>
              <a:t>führt </a:t>
            </a:r>
            <a:r>
              <a:rPr lang="de-CH" sz="3200" dirty="0"/>
              <a:t>durch alle menschlichen Emotionen, Drangsale, Nöte, Zweifel, </a:t>
            </a:r>
            <a:endParaRPr lang="de-CH" sz="3200" dirty="0" smtClean="0"/>
          </a:p>
          <a:p>
            <a:pPr lvl="0"/>
            <a:r>
              <a:rPr lang="de-CH" sz="3200" dirty="0" smtClean="0"/>
              <a:t>und </a:t>
            </a:r>
            <a:r>
              <a:rPr lang="de-CH" sz="3200" dirty="0"/>
              <a:t>Freuden des menschlichen Daseins und findet seine Erfüllung </a:t>
            </a:r>
            <a:endParaRPr lang="de-CH" sz="3200" dirty="0" smtClean="0"/>
          </a:p>
          <a:p>
            <a:pPr lvl="0"/>
            <a:r>
              <a:rPr lang="de-CH" sz="3200" dirty="0" smtClean="0"/>
              <a:t>im </a:t>
            </a:r>
            <a:r>
              <a:rPr lang="de-CH" sz="3200" dirty="0"/>
              <a:t>Lobpreis-Psalm 150. („Gedenkt an eure Führer, die euch das </a:t>
            </a:r>
            <a:endParaRPr lang="de-CH" sz="3200" dirty="0" smtClean="0"/>
          </a:p>
          <a:p>
            <a:pPr lvl="0"/>
            <a:r>
              <a:rPr lang="de-CH" sz="3200" dirty="0" smtClean="0"/>
              <a:t>Wort </a:t>
            </a:r>
            <a:r>
              <a:rPr lang="de-CH" sz="3200" dirty="0"/>
              <a:t>Gottes gesagt haben; schaut das Ende ihres Wandels an </a:t>
            </a:r>
            <a:endParaRPr lang="de-CH" sz="3200" dirty="0" smtClean="0"/>
          </a:p>
          <a:p>
            <a:pPr lvl="0"/>
            <a:r>
              <a:rPr lang="de-CH" sz="3200" dirty="0" smtClean="0"/>
              <a:t>und </a:t>
            </a:r>
            <a:r>
              <a:rPr lang="de-CH" sz="3200" dirty="0"/>
              <a:t>ahmt ihren Glauben nach!“ </a:t>
            </a:r>
            <a:r>
              <a:rPr lang="de-CH" sz="3200" b="1" dirty="0"/>
              <a:t>Hebr 13,7</a:t>
            </a:r>
            <a:r>
              <a:rPr lang="de-CH" sz="3200" dirty="0" smtClean="0"/>
              <a:t>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1794846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1018892"/>
            <a:ext cx="41898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b="1" dirty="0" smtClean="0"/>
              <a:t>Der Weg des Gerechten</a:t>
            </a:r>
            <a:endParaRPr lang="de-CH" sz="3200" b="1" dirty="0"/>
          </a:p>
        </p:txBody>
      </p:sp>
      <p:sp>
        <p:nvSpPr>
          <p:cNvPr id="3" name="Textfeld 2"/>
          <p:cNvSpPr txBox="1"/>
          <p:nvPr/>
        </p:nvSpPr>
        <p:spPr>
          <a:xfrm>
            <a:off x="531793" y="1859330"/>
            <a:ext cx="1132380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200" dirty="0" smtClean="0"/>
              <a:t>Sie </a:t>
            </a:r>
            <a:r>
              <a:rPr lang="de-CH" sz="3200" dirty="0"/>
              <a:t>werden sein wie ein Baum, der seine Frucht bringt </a:t>
            </a:r>
            <a:endParaRPr lang="de-CH" sz="3200" dirty="0" smtClean="0"/>
          </a:p>
          <a:p>
            <a:pPr lvl="0"/>
            <a:r>
              <a:rPr lang="de-CH" sz="3200" dirty="0" smtClean="0"/>
              <a:t>zu </a:t>
            </a:r>
            <a:r>
              <a:rPr lang="de-CH" sz="3200" dirty="0"/>
              <a:t>seiner Zeit</a:t>
            </a:r>
            <a:r>
              <a:rPr lang="de-CH" sz="3200" dirty="0" smtClean="0"/>
              <a:t>.</a:t>
            </a:r>
          </a:p>
          <a:p>
            <a:pPr lvl="0"/>
            <a:endParaRPr lang="de-CH" sz="3200" dirty="0"/>
          </a:p>
          <a:p>
            <a:r>
              <a:rPr lang="de-DE" sz="3200" b="1" dirty="0"/>
              <a:t>Ps 1</a:t>
            </a:r>
            <a:r>
              <a:rPr lang="de-DE" sz="3200" dirty="0"/>
              <a:t> beschreibt es so: „Der ist wie ein Baum, gepflanzt an </a:t>
            </a:r>
            <a:endParaRPr lang="de-DE" sz="3200" dirty="0" smtClean="0"/>
          </a:p>
          <a:p>
            <a:r>
              <a:rPr lang="de-DE" sz="3200" dirty="0" smtClean="0"/>
              <a:t>Wasserbächen</a:t>
            </a:r>
            <a:r>
              <a:rPr lang="de-DE" sz="3200" dirty="0"/>
              <a:t>, der seine Frucht bringt zu seiner Zeit, </a:t>
            </a:r>
            <a:r>
              <a:rPr lang="de-DE" sz="3200" dirty="0" smtClean="0"/>
              <a:t>und </a:t>
            </a:r>
          </a:p>
          <a:p>
            <a:r>
              <a:rPr lang="de-DE" sz="3200" dirty="0" smtClean="0"/>
              <a:t>seine </a:t>
            </a:r>
            <a:r>
              <a:rPr lang="de-DE" sz="3200" dirty="0"/>
              <a:t>Blätter verwelken nicht, und alles, was er tut, </a:t>
            </a:r>
            <a:r>
              <a:rPr lang="de-DE" sz="3200" dirty="0" smtClean="0"/>
              <a:t>gerät </a:t>
            </a:r>
            <a:r>
              <a:rPr lang="de-DE" sz="3200" dirty="0"/>
              <a:t>wohl.“ </a:t>
            </a:r>
            <a:r>
              <a:rPr lang="de-DE" sz="3200" b="1" dirty="0"/>
              <a:t>(3)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2966190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1018892"/>
            <a:ext cx="4207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b="1" dirty="0" smtClean="0"/>
              <a:t>Der Herz des Gerechten</a:t>
            </a:r>
            <a:endParaRPr lang="de-CH" sz="3200" b="1" dirty="0"/>
          </a:p>
        </p:txBody>
      </p:sp>
      <p:sp>
        <p:nvSpPr>
          <p:cNvPr id="3" name="Textfeld 2"/>
          <p:cNvSpPr txBox="1"/>
          <p:nvPr/>
        </p:nvSpPr>
        <p:spPr>
          <a:xfrm>
            <a:off x="531793" y="1859330"/>
            <a:ext cx="10058459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b="1" dirty="0"/>
              <a:t>Ps 1</a:t>
            </a:r>
            <a:r>
              <a:rPr lang="de-CH" sz="3200" dirty="0"/>
              <a:t> erinnert uns auch stark an das erste Gleichnis </a:t>
            </a:r>
            <a:endParaRPr lang="de-CH" sz="3200" dirty="0" smtClean="0"/>
          </a:p>
          <a:p>
            <a:r>
              <a:rPr lang="de-CH" sz="3200" dirty="0" smtClean="0"/>
              <a:t>(</a:t>
            </a:r>
            <a:r>
              <a:rPr lang="de-CH" sz="3200" dirty="0"/>
              <a:t>Grundlage-Gleichnis) des Herrn Jesus. Das Gleichnis </a:t>
            </a:r>
            <a:endParaRPr lang="de-CH" sz="3200" dirty="0" smtClean="0"/>
          </a:p>
          <a:p>
            <a:r>
              <a:rPr lang="de-CH" sz="3200" dirty="0" smtClean="0"/>
              <a:t>des </a:t>
            </a:r>
            <a:r>
              <a:rPr lang="de-CH" sz="3200" dirty="0"/>
              <a:t>4-fachen Ackerfeldes. Wie im </a:t>
            </a:r>
            <a:r>
              <a:rPr lang="de-CH" sz="3200" b="1" dirty="0"/>
              <a:t>Ps 1</a:t>
            </a:r>
            <a:r>
              <a:rPr lang="de-CH" sz="3200" dirty="0"/>
              <a:t> geht es auch in </a:t>
            </a:r>
            <a:endParaRPr lang="de-CH" sz="3200" dirty="0" smtClean="0"/>
          </a:p>
          <a:p>
            <a:r>
              <a:rPr lang="de-CH" sz="3200" dirty="0" smtClean="0"/>
              <a:t>diesem </a:t>
            </a:r>
            <a:r>
              <a:rPr lang="de-CH" sz="3200" dirty="0"/>
              <a:t>Gleichnis nicht direkt darum etwas zu tun, </a:t>
            </a:r>
            <a:r>
              <a:rPr lang="de-CH" sz="3200" dirty="0" smtClean="0"/>
              <a:t>sondern </a:t>
            </a:r>
          </a:p>
          <a:p>
            <a:r>
              <a:rPr lang="de-CH" sz="3200" dirty="0" smtClean="0"/>
              <a:t>zu wissen</a:t>
            </a:r>
            <a:r>
              <a:rPr lang="de-CH" sz="3200" dirty="0"/>
              <a:t>, was man im Leben vermeiden soll. </a:t>
            </a:r>
            <a:r>
              <a:rPr lang="de-CH" sz="3200" dirty="0" smtClean="0"/>
              <a:t>Vermeidung </a:t>
            </a:r>
          </a:p>
          <a:p>
            <a:r>
              <a:rPr lang="de-CH" sz="3200" dirty="0" smtClean="0"/>
              <a:t>von Hartherzigkeit </a:t>
            </a:r>
            <a:r>
              <a:rPr lang="de-CH" sz="3200" dirty="0"/>
              <a:t>(Lieblosigkeit), </a:t>
            </a:r>
            <a:r>
              <a:rPr lang="de-CH" sz="3200" dirty="0" smtClean="0"/>
              <a:t>Oberflächlichkeit </a:t>
            </a:r>
            <a:r>
              <a:rPr lang="de-CH" sz="3200" dirty="0"/>
              <a:t>und </a:t>
            </a:r>
            <a:endParaRPr lang="de-CH" sz="3200" dirty="0" smtClean="0"/>
          </a:p>
          <a:p>
            <a:r>
              <a:rPr lang="de-CH" sz="3200" dirty="0" smtClean="0"/>
              <a:t>Zwiespältigkeit</a:t>
            </a:r>
            <a:r>
              <a:rPr lang="de-CH" sz="3200" dirty="0"/>
              <a:t>. Aus diesem </a:t>
            </a:r>
            <a:r>
              <a:rPr lang="de-CH" sz="3200" dirty="0" smtClean="0"/>
              <a:t>„</a:t>
            </a:r>
            <a:r>
              <a:rPr lang="de-CH" sz="3200" dirty="0"/>
              <a:t>weislichen“ Lebensstil </a:t>
            </a:r>
            <a:endParaRPr lang="de-CH" sz="3200" dirty="0" smtClean="0"/>
          </a:p>
          <a:p>
            <a:r>
              <a:rPr lang="de-CH" sz="3200" dirty="0" smtClean="0"/>
              <a:t>erwächst Frucht! 30</a:t>
            </a:r>
            <a:r>
              <a:rPr lang="de-CH" sz="3200" dirty="0"/>
              <a:t>, 60 und 100-fältige Frucht. </a:t>
            </a:r>
          </a:p>
        </p:txBody>
      </p:sp>
    </p:spTree>
    <p:extLst>
      <p:ext uri="{BB962C8B-B14F-4D97-AF65-F5344CB8AC3E}">
        <p14:creationId xmlns:p14="http://schemas.microsoft.com/office/powerpoint/2010/main" val="335348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1214530"/>
            <a:ext cx="4207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b="1" dirty="0" smtClean="0"/>
              <a:t>Der Herz des Gerechten</a:t>
            </a:r>
            <a:endParaRPr lang="de-CH" sz="3200" b="1" dirty="0"/>
          </a:p>
        </p:txBody>
      </p:sp>
      <p:sp>
        <p:nvSpPr>
          <p:cNvPr id="3" name="Textfeld 2"/>
          <p:cNvSpPr txBox="1"/>
          <p:nvPr/>
        </p:nvSpPr>
        <p:spPr>
          <a:xfrm>
            <a:off x="531793" y="2012438"/>
            <a:ext cx="11236153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Das Grundlage-Gleichnis gibt den Ton der Lehren Jesu an: </a:t>
            </a:r>
            <a:endParaRPr lang="de-CH" sz="3200" dirty="0" smtClean="0"/>
          </a:p>
          <a:p>
            <a:endParaRPr lang="de-CH" sz="3200" dirty="0"/>
          </a:p>
          <a:p>
            <a:r>
              <a:rPr lang="de-CH" sz="3200" dirty="0" smtClean="0"/>
              <a:t>„</a:t>
            </a:r>
            <a:r>
              <a:rPr lang="de-CH" sz="3200" dirty="0"/>
              <a:t>Und er spricht zu ihnen: Wenn ihr dieses Gleichnis nicht </a:t>
            </a:r>
            <a:endParaRPr lang="de-CH" sz="3200" dirty="0" smtClean="0"/>
          </a:p>
          <a:p>
            <a:r>
              <a:rPr lang="de-CH" sz="3200" dirty="0" smtClean="0"/>
              <a:t>versteht</a:t>
            </a:r>
            <a:r>
              <a:rPr lang="de-CH" sz="3200" dirty="0"/>
              <a:t>, wie wollt ihr dann alle Gleichnisse verstehen?“ </a:t>
            </a:r>
            <a:r>
              <a:rPr lang="de-CH" sz="3200" b="1" dirty="0"/>
              <a:t>(Mk 4,13)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2086550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3772516" y="4855618"/>
            <a:ext cx="4328814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 smtClean="0"/>
              <a:t>Psalmen Teil 1</a:t>
            </a:r>
            <a:endParaRPr lang="de-CH" sz="5500" b="1" dirty="0"/>
          </a:p>
        </p:txBody>
      </p:sp>
    </p:spTree>
    <p:extLst>
      <p:ext uri="{BB962C8B-B14F-4D97-AF65-F5344CB8AC3E}">
        <p14:creationId xmlns:p14="http://schemas.microsoft.com/office/powerpoint/2010/main" val="212251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53480" y="313038"/>
            <a:ext cx="243643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000" b="1" dirty="0" smtClean="0"/>
              <a:t>Psalmen</a:t>
            </a:r>
            <a:endParaRPr lang="de-CH" sz="5000" dirty="0">
              <a:latin typeface="Trebuchet MS" panose="020B0603020202020204" pitchFamily="34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553480" y="1549904"/>
            <a:ext cx="484196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400" dirty="0" smtClean="0"/>
              <a:t>Kapitel: 150 | Verse:  2527</a:t>
            </a:r>
          </a:p>
        </p:txBody>
      </p:sp>
    </p:spTree>
    <p:extLst>
      <p:ext uri="{BB962C8B-B14F-4D97-AF65-F5344CB8AC3E}">
        <p14:creationId xmlns:p14="http://schemas.microsoft.com/office/powerpoint/2010/main" val="611185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48772"/>
            <a:ext cx="29431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Schlüsselverse</a:t>
            </a:r>
            <a:endParaRPr lang="de-CH" sz="3600" b="1" dirty="0"/>
          </a:p>
        </p:txBody>
      </p:sp>
      <p:sp>
        <p:nvSpPr>
          <p:cNvPr id="3" name="Textfeld 2"/>
          <p:cNvSpPr txBox="1"/>
          <p:nvPr/>
        </p:nvSpPr>
        <p:spPr>
          <a:xfrm>
            <a:off x="536754" y="2012438"/>
            <a:ext cx="10047879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„Wohl dem, der nicht wandelt nach dem Rat der </a:t>
            </a:r>
            <a:endParaRPr lang="de-CH" sz="3600" dirty="0" smtClean="0"/>
          </a:p>
          <a:p>
            <a:r>
              <a:rPr lang="de-CH" sz="3600" dirty="0" smtClean="0"/>
              <a:t>Gottlosen</a:t>
            </a:r>
            <a:r>
              <a:rPr lang="de-CH" sz="3600" dirty="0"/>
              <a:t>, noch tritt auf den Weg der Sünder, </a:t>
            </a:r>
            <a:endParaRPr lang="de-CH" sz="3600" dirty="0" smtClean="0"/>
          </a:p>
          <a:p>
            <a:r>
              <a:rPr lang="de-CH" sz="3600" dirty="0" smtClean="0"/>
              <a:t>noch </a:t>
            </a:r>
            <a:r>
              <a:rPr lang="de-CH" sz="3600" dirty="0"/>
              <a:t>sitzt, wo die Spötter sitzen, sondern seine </a:t>
            </a:r>
            <a:endParaRPr lang="de-CH" sz="3600" dirty="0" smtClean="0"/>
          </a:p>
          <a:p>
            <a:r>
              <a:rPr lang="de-CH" sz="3600" dirty="0" smtClean="0"/>
              <a:t>Lust </a:t>
            </a:r>
            <a:r>
              <a:rPr lang="de-CH" sz="3600" dirty="0"/>
              <a:t>hat am Gesetz des HERRN und über sein Gesetz </a:t>
            </a:r>
            <a:endParaRPr lang="de-CH" sz="3600" dirty="0" smtClean="0"/>
          </a:p>
          <a:p>
            <a:r>
              <a:rPr lang="de-CH" sz="3600" dirty="0" smtClean="0"/>
              <a:t>nachsinnt </a:t>
            </a:r>
            <a:r>
              <a:rPr lang="de-CH" sz="3600" dirty="0"/>
              <a:t>Tag und Nacht.“ </a:t>
            </a:r>
            <a:r>
              <a:rPr lang="de-CH" sz="3600" b="1" dirty="0"/>
              <a:t>(Ps 1,1+2)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513120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48772"/>
            <a:ext cx="29431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Schlüsselverse</a:t>
            </a:r>
            <a:endParaRPr lang="de-CH" sz="3600" b="1" dirty="0"/>
          </a:p>
        </p:txBody>
      </p:sp>
      <p:sp>
        <p:nvSpPr>
          <p:cNvPr id="3" name="Textfeld 2"/>
          <p:cNvSpPr txBox="1"/>
          <p:nvPr/>
        </p:nvSpPr>
        <p:spPr>
          <a:xfrm>
            <a:off x="536754" y="2012438"/>
            <a:ext cx="927023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„Lass die Worte meines Mundes und das Sinnen </a:t>
            </a:r>
            <a:endParaRPr lang="de-CH" sz="3600" dirty="0" smtClean="0"/>
          </a:p>
          <a:p>
            <a:r>
              <a:rPr lang="de-CH" sz="3600" dirty="0" smtClean="0"/>
              <a:t>meines </a:t>
            </a:r>
            <a:r>
              <a:rPr lang="de-CH" sz="3600" dirty="0"/>
              <a:t>Herzens Wohlgefällig sein vor dir, HERR, </a:t>
            </a:r>
            <a:endParaRPr lang="de-CH" sz="3600" dirty="0" smtClean="0"/>
          </a:p>
          <a:p>
            <a:r>
              <a:rPr lang="de-CH" sz="3600" dirty="0" smtClean="0"/>
              <a:t>mein </a:t>
            </a:r>
            <a:r>
              <a:rPr lang="de-CH" sz="3600" dirty="0"/>
              <a:t>Fels und mein Erlöser!“ </a:t>
            </a:r>
            <a:r>
              <a:rPr lang="de-CH" sz="3600" b="1" dirty="0"/>
              <a:t>(Ps 19,15)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1845023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48772"/>
            <a:ext cx="29431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Schlüsselverse</a:t>
            </a:r>
            <a:endParaRPr lang="de-CH" sz="3600" b="1" dirty="0"/>
          </a:p>
        </p:txBody>
      </p:sp>
      <p:sp>
        <p:nvSpPr>
          <p:cNvPr id="3" name="Textfeld 2"/>
          <p:cNvSpPr txBox="1"/>
          <p:nvPr/>
        </p:nvSpPr>
        <p:spPr>
          <a:xfrm>
            <a:off x="536754" y="2012438"/>
            <a:ext cx="997516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„Mein Mund soll den Ruhm des HERRN verkünden, </a:t>
            </a:r>
            <a:endParaRPr lang="de-CH" sz="3600" dirty="0" smtClean="0"/>
          </a:p>
          <a:p>
            <a:r>
              <a:rPr lang="de-CH" sz="3600" dirty="0" smtClean="0"/>
              <a:t>und </a:t>
            </a:r>
            <a:r>
              <a:rPr lang="de-CH" sz="3600" dirty="0"/>
              <a:t>alles Fleisch lobe seinen heiligen Namen immer </a:t>
            </a:r>
            <a:endParaRPr lang="de-CH" sz="3600" dirty="0" smtClean="0"/>
          </a:p>
          <a:p>
            <a:r>
              <a:rPr lang="de-CH" sz="3600" dirty="0" smtClean="0"/>
              <a:t>und </a:t>
            </a:r>
            <a:r>
              <a:rPr lang="de-CH" sz="3600" dirty="0"/>
              <a:t>ewiglich!“ </a:t>
            </a:r>
            <a:r>
              <a:rPr lang="de-CH" sz="3600" b="1" dirty="0"/>
              <a:t>(Ps 145,21)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3957943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48772"/>
            <a:ext cx="112051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Zeitabschnitt |</a:t>
            </a:r>
            <a:r>
              <a:rPr lang="de-DE" sz="3600" dirty="0" smtClean="0"/>
              <a:t>Mose </a:t>
            </a:r>
            <a:r>
              <a:rPr lang="de-DE" sz="3600" dirty="0"/>
              <a:t>(1560 v. Chr.) – Sacharja (520 v. Chr</a:t>
            </a:r>
            <a:r>
              <a:rPr lang="de-DE" sz="3600" dirty="0" smtClean="0"/>
              <a:t>.)</a:t>
            </a:r>
            <a:endParaRPr lang="de-CH" sz="3600" b="1" dirty="0"/>
          </a:p>
        </p:txBody>
      </p:sp>
      <p:sp>
        <p:nvSpPr>
          <p:cNvPr id="3" name="Textfeld 2"/>
          <p:cNvSpPr txBox="1"/>
          <p:nvPr/>
        </p:nvSpPr>
        <p:spPr>
          <a:xfrm>
            <a:off x="536754" y="2012438"/>
            <a:ext cx="10713830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Das Buch der Psalmen ist das Gesangbuch und das </a:t>
            </a:r>
            <a:endParaRPr lang="de-CH" sz="3600" dirty="0" smtClean="0"/>
          </a:p>
          <a:p>
            <a:r>
              <a:rPr lang="de-CH" sz="3600" dirty="0" smtClean="0"/>
              <a:t>Gebetsbuch </a:t>
            </a:r>
            <a:r>
              <a:rPr lang="de-CH" sz="3600" dirty="0"/>
              <a:t>Israels im AT. Es ist das längste Buch in </a:t>
            </a:r>
            <a:endParaRPr lang="de-CH" sz="3600" dirty="0" smtClean="0"/>
          </a:p>
          <a:p>
            <a:r>
              <a:rPr lang="de-CH" sz="3600" dirty="0" smtClean="0"/>
              <a:t>der </a:t>
            </a:r>
            <a:r>
              <a:rPr lang="de-CH" sz="3600" dirty="0"/>
              <a:t>Bibel und es wurde über eine Zeitspanne von </a:t>
            </a:r>
            <a:endParaRPr lang="de-CH" sz="3600" dirty="0" smtClean="0"/>
          </a:p>
          <a:p>
            <a:r>
              <a:rPr lang="de-CH" sz="3600" dirty="0" smtClean="0"/>
              <a:t>ca</a:t>
            </a:r>
            <a:r>
              <a:rPr lang="de-CH" sz="3600" dirty="0"/>
              <a:t>. 1000 Jahren verfasst. Obwohl die meisten </a:t>
            </a:r>
            <a:r>
              <a:rPr lang="de-CH" sz="3600" dirty="0" smtClean="0"/>
              <a:t>Psalmen </a:t>
            </a:r>
          </a:p>
          <a:p>
            <a:r>
              <a:rPr lang="de-CH" sz="3600" dirty="0" smtClean="0"/>
              <a:t>zur </a:t>
            </a:r>
            <a:r>
              <a:rPr lang="de-CH" sz="3600" dirty="0"/>
              <a:t>Zeit Davids (um 1000 v.Chr.) geschrieben </a:t>
            </a:r>
            <a:r>
              <a:rPr lang="de-CH" sz="3600" dirty="0" smtClean="0"/>
              <a:t>wurden</a:t>
            </a:r>
            <a:r>
              <a:rPr lang="de-CH" sz="3600" dirty="0"/>
              <a:t>, </a:t>
            </a:r>
            <a:endParaRPr lang="de-CH" sz="3600" dirty="0" smtClean="0"/>
          </a:p>
          <a:p>
            <a:r>
              <a:rPr lang="de-CH" sz="3600" dirty="0" smtClean="0"/>
              <a:t>wurde </a:t>
            </a:r>
            <a:r>
              <a:rPr lang="de-CH" sz="3600" dirty="0"/>
              <a:t>der erste von Mose (um 1560 v.Chr.), </a:t>
            </a:r>
            <a:r>
              <a:rPr lang="de-CH" sz="3600" dirty="0" smtClean="0"/>
              <a:t>und </a:t>
            </a:r>
            <a:r>
              <a:rPr lang="de-CH" sz="3600" dirty="0"/>
              <a:t>andere </a:t>
            </a:r>
            <a:endParaRPr lang="de-CH" sz="3600" dirty="0" smtClean="0"/>
          </a:p>
          <a:p>
            <a:r>
              <a:rPr lang="de-CH" sz="3600" dirty="0" smtClean="0"/>
              <a:t>zur </a:t>
            </a:r>
            <a:r>
              <a:rPr lang="de-CH" sz="3600" dirty="0"/>
              <a:t>Zeit des </a:t>
            </a:r>
            <a:r>
              <a:rPr lang="de-CH" sz="3600" dirty="0" smtClean="0"/>
              <a:t>Ende des Exils </a:t>
            </a:r>
            <a:r>
              <a:rPr lang="de-CH" sz="3600" dirty="0"/>
              <a:t>(520 v.Chr.) geschrieben.</a:t>
            </a:r>
          </a:p>
        </p:txBody>
      </p:sp>
    </p:spTree>
    <p:extLst>
      <p:ext uri="{BB962C8B-B14F-4D97-AF65-F5344CB8AC3E}">
        <p14:creationId xmlns:p14="http://schemas.microsoft.com/office/powerpoint/2010/main" val="3413223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48772"/>
            <a:ext cx="71720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Hebräische Poesie |</a:t>
            </a:r>
            <a:r>
              <a:rPr lang="de-DE" sz="3600" dirty="0"/>
              <a:t>D</a:t>
            </a:r>
            <a:r>
              <a:rPr lang="de-DE" sz="3600" dirty="0" smtClean="0"/>
              <a:t>er Parallelismus</a:t>
            </a:r>
            <a:endParaRPr lang="de-CH" sz="3600" b="1" dirty="0"/>
          </a:p>
        </p:txBody>
      </p:sp>
      <p:sp>
        <p:nvSpPr>
          <p:cNvPr id="3" name="Textfeld 2"/>
          <p:cNvSpPr txBox="1"/>
          <p:nvPr/>
        </p:nvSpPr>
        <p:spPr>
          <a:xfrm>
            <a:off x="531793" y="1974161"/>
            <a:ext cx="111562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 smtClean="0"/>
              <a:t>Synonymer </a:t>
            </a:r>
            <a:r>
              <a:rPr lang="de-CH" sz="3600" dirty="0"/>
              <a:t>Parallelismus (a entspricht b) | Wiederholung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531793" y="3087739"/>
            <a:ext cx="111786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Antithetischer Parallelismus (a Gegensatz zu b) | Kontrast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543844" y="4201317"/>
            <a:ext cx="11541108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400" dirty="0"/>
              <a:t>Synthetischer Parallelismus (a fortgeführt durch b) | Ergänzung</a:t>
            </a:r>
          </a:p>
        </p:txBody>
      </p:sp>
    </p:spTree>
    <p:extLst>
      <p:ext uri="{BB962C8B-B14F-4D97-AF65-F5344CB8AC3E}">
        <p14:creationId xmlns:p14="http://schemas.microsoft.com/office/powerpoint/2010/main" val="3101876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4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48772"/>
            <a:ext cx="71720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Hebräische Poesie |</a:t>
            </a:r>
            <a:r>
              <a:rPr lang="de-DE" sz="3600" dirty="0"/>
              <a:t>D</a:t>
            </a:r>
            <a:r>
              <a:rPr lang="de-DE" sz="3600" dirty="0" smtClean="0"/>
              <a:t>er Parallelismus</a:t>
            </a:r>
            <a:endParaRPr lang="de-CH" sz="3600" b="1" dirty="0"/>
          </a:p>
        </p:txBody>
      </p:sp>
      <p:sp>
        <p:nvSpPr>
          <p:cNvPr id="3" name="Textfeld 2"/>
          <p:cNvSpPr txBox="1"/>
          <p:nvPr/>
        </p:nvSpPr>
        <p:spPr>
          <a:xfrm>
            <a:off x="531793" y="1689210"/>
            <a:ext cx="10589630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Da die Psalmen alle in hebräischer Poesie geschrieben </a:t>
            </a:r>
            <a:endParaRPr lang="de-CH" sz="3600" dirty="0" smtClean="0"/>
          </a:p>
          <a:p>
            <a:r>
              <a:rPr lang="de-CH" sz="3600" dirty="0" smtClean="0"/>
              <a:t>wurden</a:t>
            </a:r>
            <a:r>
              <a:rPr lang="de-CH" sz="3600" dirty="0"/>
              <a:t>, sollten sie am besten als ganzer Psalm </a:t>
            </a:r>
            <a:r>
              <a:rPr lang="de-CH" sz="3600" dirty="0" smtClean="0"/>
              <a:t>gelesen </a:t>
            </a:r>
          </a:p>
          <a:p>
            <a:r>
              <a:rPr lang="de-CH" sz="3600" dirty="0" smtClean="0"/>
              <a:t>werden</a:t>
            </a:r>
            <a:r>
              <a:rPr lang="de-CH" sz="3600" dirty="0"/>
              <a:t>. Sie können nicht so analysiert und </a:t>
            </a:r>
            <a:r>
              <a:rPr lang="de-CH" sz="3600" dirty="0" smtClean="0"/>
              <a:t>ausgelegt </a:t>
            </a:r>
          </a:p>
          <a:p>
            <a:r>
              <a:rPr lang="de-CH" sz="3600" dirty="0" smtClean="0"/>
              <a:t>werden</a:t>
            </a:r>
            <a:r>
              <a:rPr lang="de-CH" sz="3600" dirty="0"/>
              <a:t>, wie man z.B. einen Brief des Paulus </a:t>
            </a:r>
            <a:r>
              <a:rPr lang="de-CH" sz="3600" dirty="0" smtClean="0"/>
              <a:t>auslegt</a:t>
            </a:r>
            <a:r>
              <a:rPr lang="de-CH" sz="3600" dirty="0"/>
              <a:t>. </a:t>
            </a:r>
            <a:endParaRPr lang="de-CH" sz="3600" dirty="0" smtClean="0"/>
          </a:p>
          <a:p>
            <a:r>
              <a:rPr lang="de-CH" sz="3600" dirty="0" smtClean="0"/>
              <a:t>Es ist </a:t>
            </a:r>
            <a:r>
              <a:rPr lang="de-CH" sz="3600" dirty="0"/>
              <a:t>besser, den ganzen Psalm zu lesen, </a:t>
            </a:r>
            <a:r>
              <a:rPr lang="de-CH" sz="3600" dirty="0" smtClean="0"/>
              <a:t>darüber </a:t>
            </a:r>
          </a:p>
          <a:p>
            <a:r>
              <a:rPr lang="de-CH" sz="3600" dirty="0" smtClean="0"/>
              <a:t>nachzudenken </a:t>
            </a:r>
            <a:r>
              <a:rPr lang="de-CH" sz="3600" dirty="0"/>
              <a:t>und ihn auf sich wirken zu </a:t>
            </a:r>
            <a:r>
              <a:rPr lang="de-CH" sz="3600" dirty="0" smtClean="0"/>
              <a:t>lassen</a:t>
            </a:r>
            <a:r>
              <a:rPr lang="de-CH" sz="3600" dirty="0"/>
              <a:t>. Dazu </a:t>
            </a:r>
            <a:endParaRPr lang="de-CH" sz="3600" dirty="0" smtClean="0"/>
          </a:p>
          <a:p>
            <a:r>
              <a:rPr lang="de-CH" sz="3600" dirty="0" smtClean="0"/>
              <a:t>ist </a:t>
            </a:r>
            <a:r>
              <a:rPr lang="de-CH" sz="3600" dirty="0"/>
              <a:t>es natürlich hilfreich, wenn man den </a:t>
            </a:r>
            <a:r>
              <a:rPr lang="de-CH" sz="3600" dirty="0" smtClean="0"/>
              <a:t>Autoren </a:t>
            </a:r>
            <a:r>
              <a:rPr lang="de-CH" sz="3600" dirty="0"/>
              <a:t>und </a:t>
            </a:r>
            <a:endParaRPr lang="de-CH" sz="3600" dirty="0" smtClean="0"/>
          </a:p>
          <a:p>
            <a:r>
              <a:rPr lang="de-CH" sz="3600" dirty="0" smtClean="0"/>
              <a:t>dessen </a:t>
            </a:r>
            <a:r>
              <a:rPr lang="de-CH" sz="3600" dirty="0"/>
              <a:t>Umstände kennt, das ist aber nicht zwingend.</a:t>
            </a:r>
          </a:p>
        </p:txBody>
      </p:sp>
    </p:spTree>
    <p:extLst>
      <p:ext uri="{BB962C8B-B14F-4D97-AF65-F5344CB8AC3E}">
        <p14:creationId xmlns:p14="http://schemas.microsoft.com/office/powerpoint/2010/main" val="150608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848772"/>
            <a:ext cx="4342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Einteilung / Übersicht</a:t>
            </a:r>
            <a:endParaRPr lang="de-CH" sz="3600" b="1" dirty="0"/>
          </a:p>
        </p:txBody>
      </p:sp>
      <p:sp>
        <p:nvSpPr>
          <p:cNvPr id="3" name="Textfeld 2"/>
          <p:cNvSpPr txBox="1"/>
          <p:nvPr/>
        </p:nvSpPr>
        <p:spPr>
          <a:xfrm>
            <a:off x="531793" y="1974161"/>
            <a:ext cx="10897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2800" dirty="0"/>
              <a:t>(siehe Tabelle „Übersicht_fünf_Bücher_Psalmen_©_Reinhard_Briggeler“)</a:t>
            </a:r>
          </a:p>
        </p:txBody>
      </p:sp>
    </p:spTree>
    <p:extLst>
      <p:ext uri="{BB962C8B-B14F-4D97-AF65-F5344CB8AC3E}">
        <p14:creationId xmlns:p14="http://schemas.microsoft.com/office/powerpoint/2010/main" val="4082934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686</Words>
  <Application>Microsoft Office PowerPoint</Application>
  <PresentationFormat>Breitbild</PresentationFormat>
  <Paragraphs>96</Paragraphs>
  <Slides>17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Trebuchet MS</vt:lpstr>
      <vt:lpstr>Office Theme</vt:lpstr>
      <vt:lpstr>Acrobat Document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Reinhard</dc:creator>
  <cp:lastModifiedBy>Reinhard</cp:lastModifiedBy>
  <cp:revision>75</cp:revision>
  <dcterms:created xsi:type="dcterms:W3CDTF">2018-05-19T05:14:58Z</dcterms:created>
  <dcterms:modified xsi:type="dcterms:W3CDTF">2019-07-07T05:13:20Z</dcterms:modified>
</cp:coreProperties>
</file>