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259" r:id="rId3"/>
    <p:sldId id="337" r:id="rId4"/>
    <p:sldId id="339" r:id="rId5"/>
    <p:sldId id="341" r:id="rId6"/>
    <p:sldId id="342" r:id="rId7"/>
    <p:sldId id="343" r:id="rId8"/>
    <p:sldId id="344" r:id="rId9"/>
    <p:sldId id="340" r:id="rId10"/>
    <p:sldId id="345" r:id="rId11"/>
    <p:sldId id="346" r:id="rId12"/>
    <p:sldId id="347" r:id="rId13"/>
    <p:sldId id="348" r:id="rId14"/>
    <p:sldId id="349" r:id="rId15"/>
    <p:sldId id="350" r:id="rId16"/>
    <p:sldId id="351" r:id="rId17"/>
    <p:sldId id="352" r:id="rId18"/>
    <p:sldId id="354" r:id="rId19"/>
    <p:sldId id="353" r:id="rId20"/>
    <p:sldId id="360" r:id="rId21"/>
    <p:sldId id="355" r:id="rId22"/>
    <p:sldId id="356" r:id="rId23"/>
    <p:sldId id="357" r:id="rId24"/>
    <p:sldId id="358" r:id="rId25"/>
    <p:sldId id="359" r:id="rId26"/>
    <p:sldId id="306" r:id="rId2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41" d="100"/>
          <a:sy n="141" d="100"/>
        </p:scale>
        <p:origin x="305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F089-39DA-47E3-A74C-E64C6DBBD5AE}" type="datetimeFigureOut">
              <a:rPr lang="de-CH" smtClean="0"/>
              <a:t>19.05.2019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541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DF089-39DA-47E3-A74C-E64C6DBBD5AE}" type="datetimeFigureOut">
              <a:rPr lang="de-CH" smtClean="0"/>
              <a:t>19.05.2019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51459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4156376" y="4855618"/>
            <a:ext cx="4584845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Johannes Teil 1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398044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689831"/>
            <a:ext cx="8796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Logos – der Name des ewigen Sohnes Gottes</a:t>
            </a:r>
            <a:endParaRPr lang="de-CH" sz="36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516881" y="1742415"/>
            <a:ext cx="986314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In </a:t>
            </a:r>
            <a:r>
              <a:rPr lang="de-CH" sz="3600" b="1" dirty="0"/>
              <a:t>Mt 1,23</a:t>
            </a:r>
            <a:r>
              <a:rPr lang="de-CH" sz="3600" dirty="0"/>
              <a:t> bekommt der Herr Jesus den Namen </a:t>
            </a:r>
            <a:endParaRPr lang="de-CH" sz="3600" dirty="0" smtClean="0"/>
          </a:p>
          <a:p>
            <a:r>
              <a:rPr lang="de-CH" sz="3600" dirty="0" smtClean="0"/>
              <a:t>(</a:t>
            </a:r>
            <a:r>
              <a:rPr lang="de-CH" sz="3600" dirty="0"/>
              <a:t>gemäss erfüllter Prophetie in </a:t>
            </a:r>
            <a:r>
              <a:rPr lang="de-CH" sz="3600" b="1" dirty="0"/>
              <a:t>Jes 7,14</a:t>
            </a:r>
            <a:r>
              <a:rPr lang="de-CH" sz="3600" dirty="0"/>
              <a:t>) den Namen </a:t>
            </a:r>
            <a:endParaRPr lang="de-CH" sz="3600" dirty="0" smtClean="0"/>
          </a:p>
          <a:p>
            <a:r>
              <a:rPr lang="de-CH" sz="3600" dirty="0" smtClean="0"/>
              <a:t>Immanuel</a:t>
            </a:r>
            <a:r>
              <a:rPr lang="de-CH" sz="3600" dirty="0"/>
              <a:t>: „Gott mit uns“. 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413438" y="3974711"/>
            <a:ext cx="95045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In </a:t>
            </a:r>
            <a:r>
              <a:rPr lang="de-CH" sz="3600" b="1" dirty="0"/>
              <a:t>Lk 1,32+35</a:t>
            </a:r>
            <a:r>
              <a:rPr lang="de-CH" sz="3600" dirty="0"/>
              <a:t> wird Jesus Sohn des Höchsten und </a:t>
            </a:r>
            <a:endParaRPr lang="de-CH" sz="3600" dirty="0" smtClean="0"/>
          </a:p>
          <a:p>
            <a:r>
              <a:rPr lang="de-CH" sz="3600" dirty="0" smtClean="0"/>
              <a:t>Sohn </a:t>
            </a:r>
            <a:r>
              <a:rPr lang="de-CH" sz="3600" dirty="0"/>
              <a:t>Gottes genannt. Gott ist Mensch geworden. </a:t>
            </a:r>
          </a:p>
        </p:txBody>
      </p:sp>
    </p:spTree>
    <p:extLst>
      <p:ext uri="{BB962C8B-B14F-4D97-AF65-F5344CB8AC3E}">
        <p14:creationId xmlns:p14="http://schemas.microsoft.com/office/powerpoint/2010/main" val="2529959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uiExpand="1"/>
      <p:bldP spid="4" grpId="0" uiExpan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16881" y="857791"/>
            <a:ext cx="10876760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Dies ist die allerwesentlichste Wahrheit des christlichen </a:t>
            </a:r>
            <a:endParaRPr lang="de-CH" sz="3600" dirty="0" smtClean="0"/>
          </a:p>
          <a:p>
            <a:r>
              <a:rPr lang="de-CH" sz="3600" dirty="0" smtClean="0"/>
              <a:t>Glaubens</a:t>
            </a:r>
            <a:r>
              <a:rPr lang="de-CH" sz="3600" dirty="0"/>
              <a:t>: Der ewige Gott, der Unendliche, </a:t>
            </a:r>
            <a:endParaRPr lang="de-CH" sz="3600" dirty="0" smtClean="0"/>
          </a:p>
          <a:p>
            <a:r>
              <a:rPr lang="de-CH" sz="3600" dirty="0" smtClean="0"/>
              <a:t>der </a:t>
            </a:r>
            <a:r>
              <a:rPr lang="de-CH" sz="3600" dirty="0"/>
              <a:t>Transzendente, der Allwissende, der Allmächtige, </a:t>
            </a:r>
            <a:endParaRPr lang="de-CH" sz="3600" dirty="0" smtClean="0"/>
          </a:p>
          <a:p>
            <a:r>
              <a:rPr lang="de-CH" sz="3600" dirty="0" smtClean="0"/>
              <a:t>der </a:t>
            </a:r>
            <a:r>
              <a:rPr lang="de-CH" sz="3600" dirty="0"/>
              <a:t>Allgegenwärtige, der ewig unveränderliche Gott, </a:t>
            </a:r>
            <a:endParaRPr lang="de-CH" sz="3600" dirty="0" smtClean="0"/>
          </a:p>
          <a:p>
            <a:r>
              <a:rPr lang="de-CH" sz="3600" dirty="0" smtClean="0"/>
              <a:t>ist </a:t>
            </a:r>
            <a:r>
              <a:rPr lang="de-CH" sz="3600" dirty="0"/>
              <a:t>in menschlicher Form in seine Schöpfung eingetreten. </a:t>
            </a:r>
            <a:endParaRPr lang="de-CH" sz="3600" dirty="0" smtClean="0"/>
          </a:p>
          <a:p>
            <a:r>
              <a:rPr lang="de-CH" sz="3600" dirty="0" smtClean="0"/>
              <a:t>Dies </a:t>
            </a:r>
            <a:r>
              <a:rPr lang="de-CH" sz="3600" dirty="0"/>
              <a:t>ist das unveräusserbare Fundament des </a:t>
            </a:r>
            <a:endParaRPr lang="de-CH" sz="3600" dirty="0" smtClean="0"/>
          </a:p>
          <a:p>
            <a:r>
              <a:rPr lang="de-CH" sz="3600" dirty="0" smtClean="0"/>
              <a:t>christlichen </a:t>
            </a:r>
            <a:r>
              <a:rPr lang="de-CH" sz="3600" dirty="0"/>
              <a:t>Glaubens.</a:t>
            </a:r>
          </a:p>
        </p:txBody>
      </p:sp>
    </p:spTree>
    <p:extLst>
      <p:ext uri="{BB962C8B-B14F-4D97-AF65-F5344CB8AC3E}">
        <p14:creationId xmlns:p14="http://schemas.microsoft.com/office/powerpoint/2010/main" val="3615989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16881" y="1436199"/>
            <a:ext cx="1055282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„Im Anfang war das </a:t>
            </a:r>
            <a:r>
              <a:rPr lang="de-CH" sz="3600" u="sng" dirty="0"/>
              <a:t>Wort</a:t>
            </a:r>
            <a:r>
              <a:rPr lang="de-CH" sz="3600" dirty="0"/>
              <a:t>, und das </a:t>
            </a:r>
            <a:r>
              <a:rPr lang="de-CH" sz="3600" u="sng" dirty="0"/>
              <a:t>Wort</a:t>
            </a:r>
            <a:r>
              <a:rPr lang="de-CH" sz="3600" dirty="0"/>
              <a:t> war bei Gott, </a:t>
            </a:r>
            <a:endParaRPr lang="de-CH" sz="3600" dirty="0" smtClean="0"/>
          </a:p>
          <a:p>
            <a:r>
              <a:rPr lang="de-CH" sz="3600" dirty="0" smtClean="0"/>
              <a:t>und </a:t>
            </a:r>
            <a:r>
              <a:rPr lang="de-CH" sz="3600" dirty="0"/>
              <a:t>das </a:t>
            </a:r>
            <a:r>
              <a:rPr lang="de-CH" sz="3600" u="sng" dirty="0"/>
              <a:t>Wort</a:t>
            </a:r>
            <a:r>
              <a:rPr lang="de-CH" sz="3600" dirty="0"/>
              <a:t> war Gott. Dieses war im Anfang bei Gott. </a:t>
            </a:r>
            <a:endParaRPr lang="de-CH" sz="3600" dirty="0" smtClean="0"/>
          </a:p>
          <a:p>
            <a:r>
              <a:rPr lang="de-CH" sz="3600" dirty="0" smtClean="0"/>
              <a:t>Alles </a:t>
            </a:r>
            <a:r>
              <a:rPr lang="de-CH" sz="3600" dirty="0"/>
              <a:t>ist durch dasselbe entstanden; und ohne </a:t>
            </a:r>
            <a:endParaRPr lang="de-CH" sz="3600" dirty="0" smtClean="0"/>
          </a:p>
          <a:p>
            <a:r>
              <a:rPr lang="de-CH" sz="3600" dirty="0" smtClean="0"/>
              <a:t>dasselbe </a:t>
            </a:r>
            <a:r>
              <a:rPr lang="de-CH" sz="3600" dirty="0"/>
              <a:t>ist auch nicht eines entstanden, was </a:t>
            </a:r>
            <a:endParaRPr lang="de-CH" sz="3600" dirty="0" smtClean="0"/>
          </a:p>
          <a:p>
            <a:r>
              <a:rPr lang="de-CH" sz="3600" dirty="0" smtClean="0"/>
              <a:t>entstanden </a:t>
            </a:r>
            <a:r>
              <a:rPr lang="de-CH" sz="3600" dirty="0"/>
              <a:t>ist.“ </a:t>
            </a:r>
            <a:r>
              <a:rPr lang="de-CH" sz="3600" b="1" dirty="0"/>
              <a:t>(Joh 1,1-3)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2884356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2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16881" y="1436199"/>
            <a:ext cx="7579704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Johannes nahm dieses Konzept auf, </a:t>
            </a:r>
            <a:endParaRPr lang="de-CH" sz="3600" dirty="0" smtClean="0"/>
          </a:p>
          <a:p>
            <a:r>
              <a:rPr lang="de-CH" sz="3600" dirty="0" smtClean="0"/>
              <a:t>um </a:t>
            </a:r>
            <a:r>
              <a:rPr lang="de-CH" sz="3600" dirty="0"/>
              <a:t>zu zeigen, </a:t>
            </a:r>
            <a:r>
              <a:rPr lang="de-CH" sz="3600" dirty="0" smtClean="0"/>
              <a:t>dass </a:t>
            </a:r>
            <a:r>
              <a:rPr lang="de-CH" sz="3600" dirty="0"/>
              <a:t>Jesus der ultimative </a:t>
            </a:r>
            <a:endParaRPr lang="de-CH" sz="3600" dirty="0" smtClean="0"/>
          </a:p>
          <a:p>
            <a:r>
              <a:rPr lang="de-CH" sz="3600" dirty="0" smtClean="0"/>
              <a:t>Grund </a:t>
            </a:r>
            <a:r>
              <a:rPr lang="de-CH" sz="3600" dirty="0"/>
              <a:t>ist, </a:t>
            </a:r>
            <a:r>
              <a:rPr lang="de-CH" sz="3600" dirty="0" smtClean="0"/>
              <a:t>warum </a:t>
            </a:r>
            <a:r>
              <a:rPr lang="de-CH" sz="3600" dirty="0"/>
              <a:t>alles ist wie es ist. </a:t>
            </a:r>
            <a:endParaRPr lang="de-CH" sz="3600" dirty="0" smtClean="0"/>
          </a:p>
          <a:p>
            <a:r>
              <a:rPr lang="de-CH" sz="4600" dirty="0" smtClean="0"/>
              <a:t>Jesus </a:t>
            </a:r>
            <a:r>
              <a:rPr lang="de-CH" sz="4600" dirty="0"/>
              <a:t>ist der Grund warum! </a:t>
            </a:r>
          </a:p>
        </p:txBody>
      </p:sp>
    </p:spTree>
    <p:extLst>
      <p:ext uri="{BB962C8B-B14F-4D97-AF65-F5344CB8AC3E}">
        <p14:creationId xmlns:p14="http://schemas.microsoft.com/office/powerpoint/2010/main" val="1992579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16881" y="1436199"/>
            <a:ext cx="1011187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„Und das Wort wurde Fleisch und wohnte unter uns; </a:t>
            </a:r>
            <a:endParaRPr lang="de-CH" sz="3600" dirty="0" smtClean="0"/>
          </a:p>
          <a:p>
            <a:r>
              <a:rPr lang="de-CH" sz="3600" dirty="0" smtClean="0"/>
              <a:t>und </a:t>
            </a:r>
            <a:r>
              <a:rPr lang="de-CH" sz="3600" dirty="0"/>
              <a:t>wir sahen seine Herrlichkeit, eine Herrlichkeit </a:t>
            </a:r>
            <a:endParaRPr lang="de-CH" sz="3600" dirty="0" smtClean="0"/>
          </a:p>
          <a:p>
            <a:r>
              <a:rPr lang="de-CH" sz="3600" dirty="0" smtClean="0"/>
              <a:t>als </a:t>
            </a:r>
            <a:r>
              <a:rPr lang="de-CH" sz="3600" dirty="0"/>
              <a:t>des Eingeborenen vom Vater, voller Gnade </a:t>
            </a:r>
            <a:endParaRPr lang="de-CH" sz="3600" dirty="0" smtClean="0"/>
          </a:p>
          <a:p>
            <a:r>
              <a:rPr lang="de-CH" sz="3600" dirty="0" smtClean="0"/>
              <a:t>und Wahrheit.“ </a:t>
            </a:r>
            <a:r>
              <a:rPr lang="de-CH" sz="3600" b="1" dirty="0" smtClean="0"/>
              <a:t>(Joh 1,14)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986028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16881" y="1436199"/>
            <a:ext cx="980287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Es gibt keinen besseren Begriff, der griechisches, </a:t>
            </a:r>
            <a:endParaRPr lang="de-CH" sz="3600" dirty="0" smtClean="0"/>
          </a:p>
          <a:p>
            <a:r>
              <a:rPr lang="de-CH" sz="3600" dirty="0" smtClean="0"/>
              <a:t>sowie </a:t>
            </a:r>
            <a:r>
              <a:rPr lang="de-CH" sz="3600" dirty="0"/>
              <a:t>auch jüdisches Denken zusammenführt, </a:t>
            </a:r>
            <a:endParaRPr lang="de-CH" sz="3600" dirty="0" smtClean="0"/>
          </a:p>
          <a:p>
            <a:r>
              <a:rPr lang="de-CH" sz="3600" dirty="0" smtClean="0"/>
              <a:t>um </a:t>
            </a:r>
            <a:r>
              <a:rPr lang="de-CH" sz="3600" dirty="0"/>
              <a:t>den Christus als wahren Gott und wahren </a:t>
            </a:r>
            <a:endParaRPr lang="de-CH" sz="3600" dirty="0" smtClean="0"/>
          </a:p>
          <a:p>
            <a:r>
              <a:rPr lang="de-CH" sz="3600" dirty="0" smtClean="0"/>
              <a:t>Menschen </a:t>
            </a:r>
            <a:r>
              <a:rPr lang="de-CH" sz="3600" dirty="0"/>
              <a:t>zu offenbaren. Der göttliche Logos </a:t>
            </a:r>
            <a:endParaRPr lang="de-CH" sz="3600" dirty="0" smtClean="0"/>
          </a:p>
          <a:p>
            <a:r>
              <a:rPr lang="de-CH" sz="3600" dirty="0" smtClean="0"/>
              <a:t>ist </a:t>
            </a:r>
            <a:r>
              <a:rPr lang="de-CH" sz="3600" dirty="0"/>
              <a:t>die Wahrheit, durch welchen wir göttliches </a:t>
            </a:r>
            <a:endParaRPr lang="de-CH" sz="3600" dirty="0" smtClean="0"/>
          </a:p>
          <a:p>
            <a:r>
              <a:rPr lang="de-CH" sz="3600" dirty="0" smtClean="0"/>
              <a:t>Leben </a:t>
            </a:r>
            <a:r>
              <a:rPr lang="de-CH" sz="3600" dirty="0"/>
              <a:t>empfangen, und es im Überfluss empfangen.</a:t>
            </a:r>
          </a:p>
        </p:txBody>
      </p:sp>
    </p:spTree>
    <p:extLst>
      <p:ext uri="{BB962C8B-B14F-4D97-AF65-F5344CB8AC3E}">
        <p14:creationId xmlns:p14="http://schemas.microsoft.com/office/powerpoint/2010/main" val="1626311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33786" y="313401"/>
            <a:ext cx="11216789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/>
              <a:t>Wir glauben</a:t>
            </a:r>
            <a:endParaRPr lang="de-CH" sz="3600" dirty="0"/>
          </a:p>
          <a:p>
            <a:r>
              <a:rPr lang="de-CH" sz="3600" dirty="0"/>
              <a:t>an einen Gott, den VATER, den Allmächtigen, </a:t>
            </a:r>
          </a:p>
          <a:p>
            <a:r>
              <a:rPr lang="de-CH" sz="3600" dirty="0"/>
              <a:t>den Schöpfer Sichtbaren und Unsichtbaren.</a:t>
            </a:r>
          </a:p>
          <a:p>
            <a:r>
              <a:rPr lang="de-CH" sz="3600" dirty="0"/>
              <a:t>Und an den einen Herrn Jesus Christus, den SOHN GOTTES,</a:t>
            </a:r>
          </a:p>
          <a:p>
            <a:r>
              <a:rPr lang="de-CH" sz="3600" dirty="0"/>
              <a:t>der als Einziggeborener aus dem Vater gezeugt ist,</a:t>
            </a:r>
          </a:p>
          <a:p>
            <a:r>
              <a:rPr lang="de-CH" sz="3600" dirty="0"/>
              <a:t>d.h. aus dem Wesen des Vaters,</a:t>
            </a:r>
          </a:p>
          <a:p>
            <a:r>
              <a:rPr lang="de-CH" sz="3600" dirty="0"/>
              <a:t>Gott von Gott,</a:t>
            </a:r>
          </a:p>
          <a:p>
            <a:r>
              <a:rPr lang="de-CH" sz="3600" dirty="0"/>
              <a:t>Licht von Licht,</a:t>
            </a:r>
          </a:p>
          <a:p>
            <a:r>
              <a:rPr lang="de-CH" sz="3600" dirty="0"/>
              <a:t>wahrer Gott aus wahrem </a:t>
            </a:r>
            <a:r>
              <a:rPr lang="de-CH" sz="3600" dirty="0" smtClean="0"/>
              <a:t>Gott</a:t>
            </a:r>
            <a:r>
              <a:rPr lang="de-CH" sz="3600" dirty="0"/>
              <a:t>,</a:t>
            </a:r>
            <a:endParaRPr lang="de-CH" sz="3600" dirty="0" smtClean="0"/>
          </a:p>
          <a:p>
            <a:r>
              <a:rPr lang="de-CH" sz="3600" dirty="0" smtClean="0"/>
              <a:t>gezeugt, nicht geschaffen, …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4284573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33786" y="313401"/>
            <a:ext cx="9352112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/>
              <a:t>Wir glauben</a:t>
            </a:r>
            <a:endParaRPr lang="de-CH" sz="3600" dirty="0"/>
          </a:p>
          <a:p>
            <a:r>
              <a:rPr lang="de-CH" sz="3600" dirty="0" smtClean="0"/>
              <a:t>… eines Wesens mit dem Vater,</a:t>
            </a:r>
          </a:p>
          <a:p>
            <a:r>
              <a:rPr lang="de-CH" sz="3600" dirty="0" smtClean="0"/>
              <a:t>durch den alles geworden ist,</a:t>
            </a:r>
          </a:p>
          <a:p>
            <a:r>
              <a:rPr lang="de-CH" sz="3600" dirty="0" smtClean="0"/>
              <a:t>was im Himmel und was auf Erden ist,</a:t>
            </a:r>
          </a:p>
          <a:p>
            <a:r>
              <a:rPr lang="de-CH" sz="3600" dirty="0" smtClean="0"/>
              <a:t>der für uns Menschen und wegen unseres Heils </a:t>
            </a:r>
          </a:p>
          <a:p>
            <a:r>
              <a:rPr lang="de-CH" sz="3600" dirty="0" smtClean="0"/>
              <a:t>willen herabgestiegen und Fleisch geworden ist,</a:t>
            </a:r>
          </a:p>
          <a:p>
            <a:r>
              <a:rPr lang="de-CH" sz="3600" dirty="0" smtClean="0"/>
              <a:t>Mensch geworden ist, gelitten hat und am </a:t>
            </a:r>
          </a:p>
          <a:p>
            <a:r>
              <a:rPr lang="de-CH" sz="3600" dirty="0" smtClean="0"/>
              <a:t>dritten Tag auferstanden ist,</a:t>
            </a:r>
          </a:p>
          <a:p>
            <a:r>
              <a:rPr lang="de-CH" sz="3600" dirty="0" smtClean="0"/>
              <a:t>aufgefahren ist zum Himmel (und) kommen wird,</a:t>
            </a:r>
          </a:p>
          <a:p>
            <a:r>
              <a:rPr lang="de-CH" sz="3600" dirty="0" smtClean="0"/>
              <a:t>um Lebende und Tote zu richten...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4003692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16881" y="1436199"/>
            <a:ext cx="1055282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„Im Anfang war das </a:t>
            </a:r>
            <a:r>
              <a:rPr lang="de-CH" sz="3600" u="sng" dirty="0"/>
              <a:t>Wort</a:t>
            </a:r>
            <a:r>
              <a:rPr lang="de-CH" sz="3600" dirty="0"/>
              <a:t>, und das </a:t>
            </a:r>
            <a:r>
              <a:rPr lang="de-CH" sz="3600" u="sng" dirty="0"/>
              <a:t>Wort</a:t>
            </a:r>
            <a:r>
              <a:rPr lang="de-CH" sz="3600" dirty="0"/>
              <a:t> war bei Gott, </a:t>
            </a:r>
            <a:endParaRPr lang="de-CH" sz="3600" dirty="0" smtClean="0"/>
          </a:p>
          <a:p>
            <a:r>
              <a:rPr lang="de-CH" sz="3600" dirty="0" smtClean="0"/>
              <a:t>und </a:t>
            </a:r>
            <a:r>
              <a:rPr lang="de-CH" sz="3600" dirty="0"/>
              <a:t>das </a:t>
            </a:r>
            <a:r>
              <a:rPr lang="de-CH" sz="3600" u="sng" dirty="0"/>
              <a:t>Wort</a:t>
            </a:r>
            <a:r>
              <a:rPr lang="de-CH" sz="3600" dirty="0"/>
              <a:t> war Gott. Dieses war im Anfang bei Gott. </a:t>
            </a:r>
            <a:endParaRPr lang="de-CH" sz="3600" dirty="0" smtClean="0"/>
          </a:p>
          <a:p>
            <a:r>
              <a:rPr lang="de-CH" sz="3600" dirty="0" smtClean="0"/>
              <a:t>Alles </a:t>
            </a:r>
            <a:r>
              <a:rPr lang="de-CH" sz="3600" dirty="0"/>
              <a:t>ist durch dasselbe entstanden; und ohne </a:t>
            </a:r>
            <a:endParaRPr lang="de-CH" sz="3600" dirty="0" smtClean="0"/>
          </a:p>
          <a:p>
            <a:r>
              <a:rPr lang="de-CH" sz="3600" dirty="0" smtClean="0"/>
              <a:t>dasselbe </a:t>
            </a:r>
            <a:r>
              <a:rPr lang="de-CH" sz="3600" dirty="0"/>
              <a:t>ist auch nicht eines entstanden, was </a:t>
            </a:r>
            <a:endParaRPr lang="de-CH" sz="3600" dirty="0" smtClean="0"/>
          </a:p>
          <a:p>
            <a:r>
              <a:rPr lang="de-CH" sz="3600" dirty="0" smtClean="0"/>
              <a:t>entstanden </a:t>
            </a:r>
            <a:r>
              <a:rPr lang="de-CH" sz="3600" dirty="0"/>
              <a:t>ist.“ </a:t>
            </a:r>
            <a:r>
              <a:rPr lang="de-CH" sz="3600" b="1" dirty="0"/>
              <a:t>(Joh 1,1-3)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395950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53480" y="313038"/>
            <a:ext cx="266932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000" b="1" dirty="0" smtClean="0"/>
              <a:t>Johannes</a:t>
            </a:r>
            <a:endParaRPr lang="de-CH" sz="5000" dirty="0">
              <a:latin typeface="Trebuchet MS" panose="020B060302020202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53480" y="1549904"/>
            <a:ext cx="4522969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400" dirty="0" smtClean="0"/>
              <a:t>Kapitel: 21 | Verse: 1005</a:t>
            </a:r>
          </a:p>
        </p:txBody>
      </p:sp>
    </p:spTree>
    <p:extLst>
      <p:ext uri="{BB962C8B-B14F-4D97-AF65-F5344CB8AC3E}">
        <p14:creationId xmlns:p14="http://schemas.microsoft.com/office/powerpoint/2010/main" val="61118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4156376" y="4855618"/>
            <a:ext cx="4584845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Johannes Teil 1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363109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16881" y="1436199"/>
            <a:ext cx="11291617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Sein </a:t>
            </a:r>
            <a:r>
              <a:rPr lang="de-CH" sz="3600" b="1" dirty="0"/>
              <a:t>ewiges </a:t>
            </a:r>
            <a:r>
              <a:rPr lang="de-CH" sz="3600" b="1" dirty="0" smtClean="0"/>
              <a:t>Wesen</a:t>
            </a:r>
          </a:p>
          <a:p>
            <a:endParaRPr lang="de-CH" dirty="0"/>
          </a:p>
          <a:p>
            <a:r>
              <a:rPr lang="de-CH" sz="3600" dirty="0" smtClean="0"/>
              <a:t>"Im </a:t>
            </a:r>
            <a:r>
              <a:rPr lang="de-CH" sz="3600" dirty="0"/>
              <a:t>Anfang war das </a:t>
            </a:r>
            <a:r>
              <a:rPr lang="de-CH" sz="3600" dirty="0" smtClean="0"/>
              <a:t>Wort" </a:t>
            </a:r>
            <a:r>
              <a:rPr lang="de-CH" sz="3600" dirty="0"/>
              <a:t>schon da, d.h. es ist präexistent! </a:t>
            </a:r>
            <a:endParaRPr lang="de-CH" sz="3600" dirty="0" smtClean="0"/>
          </a:p>
          <a:p>
            <a:r>
              <a:rPr lang="de-CH" sz="3600" dirty="0" smtClean="0"/>
              <a:t>Das </a:t>
            </a:r>
            <a:r>
              <a:rPr lang="de-CH" sz="3600" dirty="0"/>
              <a:t>Wort wurde nicht geschaffen, und hat den gleichen </a:t>
            </a:r>
            <a:endParaRPr lang="de-CH" sz="3600" dirty="0" smtClean="0"/>
          </a:p>
          <a:p>
            <a:r>
              <a:rPr lang="de-CH" sz="3600" dirty="0" smtClean="0"/>
              <a:t>Status </a:t>
            </a:r>
            <a:r>
              <a:rPr lang="de-CH" sz="3600" dirty="0"/>
              <a:t>wie Gott der Kreator aller Dinge. Das Wort ist </a:t>
            </a:r>
            <a:endParaRPr lang="de-CH" sz="3600" dirty="0" smtClean="0"/>
          </a:p>
          <a:p>
            <a:r>
              <a:rPr lang="de-CH" sz="3600" dirty="0" smtClean="0"/>
              <a:t>nicht </a:t>
            </a:r>
            <a:r>
              <a:rPr lang="de-CH" sz="3600" dirty="0"/>
              <a:t>Teil der Schöpfung, sondern ist der Schöpfer.</a:t>
            </a:r>
          </a:p>
          <a:p>
            <a:r>
              <a:rPr lang="de-CH" dirty="0"/>
              <a:t> </a:t>
            </a:r>
          </a:p>
          <a:p>
            <a:r>
              <a:rPr lang="de-CH" sz="3600" dirty="0"/>
              <a:t>Da Christus ewig ist, kann er uns ewiges Leben geben!</a:t>
            </a:r>
          </a:p>
        </p:txBody>
      </p:sp>
    </p:spTree>
    <p:extLst>
      <p:ext uri="{BB962C8B-B14F-4D97-AF65-F5344CB8AC3E}">
        <p14:creationId xmlns:p14="http://schemas.microsoft.com/office/powerpoint/2010/main" val="324536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16881" y="1436199"/>
            <a:ext cx="831169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Seine Persönlichkeit</a:t>
            </a:r>
          </a:p>
          <a:p>
            <a:endParaRPr lang="de-CH" dirty="0"/>
          </a:p>
          <a:p>
            <a:r>
              <a:rPr lang="de-CH" sz="3600" dirty="0"/>
              <a:t>„Das Wort war bei Gott.“ </a:t>
            </a:r>
            <a:endParaRPr lang="de-CH" sz="3600" dirty="0" smtClean="0"/>
          </a:p>
          <a:p>
            <a:r>
              <a:rPr lang="de-CH" sz="3600" dirty="0" smtClean="0"/>
              <a:t>Wörtlich </a:t>
            </a:r>
            <a:r>
              <a:rPr lang="de-CH" sz="3600" dirty="0"/>
              <a:t>übersetzt: Auge in Auge mit Gott.</a:t>
            </a:r>
          </a:p>
          <a:p>
            <a:r>
              <a:rPr lang="de-CH" dirty="0"/>
              <a:t> </a:t>
            </a:r>
          </a:p>
          <a:p>
            <a:r>
              <a:rPr lang="de-CH" sz="3600" dirty="0"/>
              <a:t>Aufgrund seiner Persönlichkeit, können wir </a:t>
            </a:r>
            <a:endParaRPr lang="de-CH" sz="3600" dirty="0" smtClean="0"/>
          </a:p>
          <a:p>
            <a:r>
              <a:rPr lang="de-CH" sz="3600" dirty="0" smtClean="0"/>
              <a:t>eine </a:t>
            </a:r>
            <a:r>
              <a:rPr lang="de-CH" sz="3600" dirty="0"/>
              <a:t>persönliche Beziehung zu ihm haben!</a:t>
            </a:r>
          </a:p>
        </p:txBody>
      </p:sp>
    </p:spTree>
    <p:extLst>
      <p:ext uri="{BB962C8B-B14F-4D97-AF65-F5344CB8AC3E}">
        <p14:creationId xmlns:p14="http://schemas.microsoft.com/office/powerpoint/2010/main" val="3932209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16881" y="1436199"/>
            <a:ext cx="11074057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Sein </a:t>
            </a:r>
            <a:r>
              <a:rPr lang="de-CH" sz="3600" b="1" dirty="0"/>
              <a:t>göttliches </a:t>
            </a:r>
            <a:r>
              <a:rPr lang="de-CH" sz="3600" b="1" dirty="0" smtClean="0"/>
              <a:t>Wesen</a:t>
            </a:r>
          </a:p>
          <a:p>
            <a:endParaRPr lang="de-CH" dirty="0"/>
          </a:p>
          <a:p>
            <a:r>
              <a:rPr lang="de-CH" sz="3600" dirty="0"/>
              <a:t>„Das Wort war Gott.“ </a:t>
            </a:r>
            <a:endParaRPr lang="de-CH" sz="3600" dirty="0" smtClean="0"/>
          </a:p>
          <a:p>
            <a:r>
              <a:rPr lang="de-CH" sz="3600" dirty="0" smtClean="0"/>
              <a:t>Seit </a:t>
            </a:r>
            <a:r>
              <a:rPr lang="de-CH" sz="3600" dirty="0"/>
              <a:t>Ewigkeit ist das „Wort“ (Logos) </a:t>
            </a:r>
            <a:r>
              <a:rPr lang="de-CH" sz="3600" dirty="0" smtClean="0"/>
              <a:t>Gott</a:t>
            </a:r>
            <a:r>
              <a:rPr lang="de-CH" sz="3600" dirty="0"/>
              <a:t>. </a:t>
            </a:r>
            <a:endParaRPr lang="de-CH" sz="3600" dirty="0" smtClean="0"/>
          </a:p>
          <a:p>
            <a:r>
              <a:rPr lang="de-CH" sz="3600" dirty="0" smtClean="0"/>
              <a:t>Zurecht </a:t>
            </a:r>
            <a:r>
              <a:rPr lang="de-CH" sz="3600" dirty="0"/>
              <a:t>proklamierte Thomas: </a:t>
            </a:r>
            <a:endParaRPr lang="de-CH" sz="3600" dirty="0" smtClean="0"/>
          </a:p>
          <a:p>
            <a:r>
              <a:rPr lang="de-CH" sz="3600" dirty="0" smtClean="0"/>
              <a:t>„</a:t>
            </a:r>
            <a:r>
              <a:rPr lang="de-CH" sz="3600" dirty="0"/>
              <a:t>Mein Herr und mein Gott!“ </a:t>
            </a:r>
            <a:r>
              <a:rPr lang="de-CH" sz="3600" b="1" dirty="0"/>
              <a:t>(Joh 20,28)</a:t>
            </a:r>
            <a:r>
              <a:rPr lang="de-CH" sz="3600" dirty="0"/>
              <a:t> </a:t>
            </a:r>
          </a:p>
          <a:p>
            <a:r>
              <a:rPr lang="de-CH" dirty="0"/>
              <a:t> </a:t>
            </a:r>
          </a:p>
          <a:p>
            <a:r>
              <a:rPr lang="de-CH" sz="3600" dirty="0"/>
              <a:t>In seiner Gottheit kann Er, und Er allein, Sünden vergeben.</a:t>
            </a:r>
          </a:p>
        </p:txBody>
      </p:sp>
    </p:spTree>
    <p:extLst>
      <p:ext uri="{BB962C8B-B14F-4D97-AF65-F5344CB8AC3E}">
        <p14:creationId xmlns:p14="http://schemas.microsoft.com/office/powerpoint/2010/main" val="3993321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16881" y="730201"/>
            <a:ext cx="10794173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Sein </a:t>
            </a:r>
            <a:r>
              <a:rPr lang="de-CH" sz="3600" b="1" dirty="0"/>
              <a:t>Menschsein </a:t>
            </a:r>
            <a:endParaRPr lang="de-CH" sz="3600" dirty="0"/>
          </a:p>
          <a:p>
            <a:endParaRPr lang="de-CH" dirty="0" smtClean="0"/>
          </a:p>
          <a:p>
            <a:r>
              <a:rPr lang="de-CH" sz="3600" dirty="0" smtClean="0"/>
              <a:t>Wenig </a:t>
            </a:r>
            <a:r>
              <a:rPr lang="de-CH" sz="3600" dirty="0"/>
              <a:t>später im ersten Kapitel lesen wir die </a:t>
            </a:r>
            <a:endParaRPr lang="de-CH" sz="3600" dirty="0" smtClean="0"/>
          </a:p>
          <a:p>
            <a:r>
              <a:rPr lang="de-CH" sz="3600" dirty="0" smtClean="0"/>
              <a:t>erstaunlichen </a:t>
            </a:r>
            <a:r>
              <a:rPr lang="de-CH" sz="3600" dirty="0"/>
              <a:t>Worte: „</a:t>
            </a:r>
            <a:r>
              <a:rPr lang="de-DE" sz="3600" dirty="0"/>
              <a:t>Und das Wort wurde Fleisch </a:t>
            </a:r>
            <a:endParaRPr lang="de-DE" sz="3600" dirty="0" smtClean="0"/>
          </a:p>
          <a:p>
            <a:r>
              <a:rPr lang="de-DE" sz="3600" dirty="0" smtClean="0"/>
              <a:t>und </a:t>
            </a:r>
            <a:r>
              <a:rPr lang="de-DE" sz="3600" dirty="0"/>
              <a:t>wohnte unter uns; und wir sahen seine Herrlichkeit, </a:t>
            </a:r>
            <a:endParaRPr lang="de-DE" sz="3600" dirty="0" smtClean="0"/>
          </a:p>
          <a:p>
            <a:r>
              <a:rPr lang="de-DE" sz="3600" dirty="0" smtClean="0"/>
              <a:t>eine </a:t>
            </a:r>
            <a:r>
              <a:rPr lang="de-DE" sz="3600" dirty="0"/>
              <a:t>Herrlichkeit als des Eingeborenen vom Vater, </a:t>
            </a:r>
            <a:endParaRPr lang="de-DE" sz="3600" dirty="0" smtClean="0"/>
          </a:p>
          <a:p>
            <a:r>
              <a:rPr lang="de-DE" sz="3600" dirty="0" smtClean="0"/>
              <a:t>voller Gnade und Wahrheit.“ </a:t>
            </a:r>
            <a:r>
              <a:rPr lang="de-DE" sz="3600" b="1" dirty="0" smtClean="0"/>
              <a:t>(Joh 1,14)</a:t>
            </a:r>
            <a:endParaRPr lang="de-CH" sz="3600" dirty="0" smtClean="0"/>
          </a:p>
          <a:p>
            <a:r>
              <a:rPr lang="de-CH" dirty="0"/>
              <a:t> </a:t>
            </a:r>
          </a:p>
          <a:p>
            <a:r>
              <a:rPr lang="de-CH" sz="3600" dirty="0"/>
              <a:t>In seinem Menschsein kann er uns mit Gott versöhnen </a:t>
            </a:r>
            <a:endParaRPr lang="de-CH" sz="3600" dirty="0" smtClean="0"/>
          </a:p>
          <a:p>
            <a:r>
              <a:rPr lang="de-CH" sz="3600" dirty="0" smtClean="0"/>
              <a:t>(</a:t>
            </a:r>
            <a:r>
              <a:rPr lang="de-CH" sz="3600" dirty="0"/>
              <a:t>Hohepriester, </a:t>
            </a:r>
            <a:r>
              <a:rPr lang="de-CH" sz="3600" b="1" dirty="0"/>
              <a:t>Hebr 4,14-16</a:t>
            </a:r>
            <a:r>
              <a:rPr lang="de-CH" sz="36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900393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97689" y="1857252"/>
            <a:ext cx="804194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Jesus ist wahrer Gott und wahrer Mensch </a:t>
            </a:r>
            <a:endParaRPr lang="de-CH" sz="3600" dirty="0" smtClean="0"/>
          </a:p>
          <a:p>
            <a:r>
              <a:rPr lang="de-CH" sz="3600" dirty="0" smtClean="0"/>
              <a:t>und </a:t>
            </a:r>
            <a:r>
              <a:rPr lang="de-CH" sz="3600" dirty="0"/>
              <a:t>das in einer Person. Das übersteigt </a:t>
            </a:r>
            <a:endParaRPr lang="de-CH" sz="3600" dirty="0" smtClean="0"/>
          </a:p>
          <a:p>
            <a:r>
              <a:rPr lang="de-CH" sz="3600" dirty="0" smtClean="0"/>
              <a:t>unseren </a:t>
            </a:r>
            <a:r>
              <a:rPr lang="de-CH" sz="3600" dirty="0"/>
              <a:t>menschlichen Verstand.</a:t>
            </a:r>
          </a:p>
        </p:txBody>
      </p:sp>
    </p:spTree>
    <p:extLst>
      <p:ext uri="{BB962C8B-B14F-4D97-AF65-F5344CB8AC3E}">
        <p14:creationId xmlns:p14="http://schemas.microsoft.com/office/powerpoint/2010/main" val="370762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4156376" y="4855618"/>
            <a:ext cx="4584845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Johannes Teil 1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169055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1409979"/>
            <a:ext cx="8408969" cy="3600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Es gibt drei Bereiche an Interesse am Leben </a:t>
            </a:r>
            <a:endParaRPr lang="de-CH" sz="3600" dirty="0" smtClean="0"/>
          </a:p>
          <a:p>
            <a:r>
              <a:rPr lang="de-CH" sz="3600" dirty="0" smtClean="0"/>
              <a:t>einer </a:t>
            </a:r>
            <a:r>
              <a:rPr lang="de-CH" sz="3600" dirty="0"/>
              <a:t>berühmten Person nach ihrem Tod</a:t>
            </a:r>
            <a:r>
              <a:rPr lang="de-CH" sz="3600" dirty="0" smtClean="0"/>
              <a:t>:</a:t>
            </a:r>
          </a:p>
          <a:p>
            <a:endParaRPr lang="de-CH" sz="1600" dirty="0"/>
          </a:p>
          <a:p>
            <a:pPr marL="571500" lvl="0" indent="-571500">
              <a:buFont typeface="Wingdings" panose="05000000000000000000" pitchFamily="2" charset="2"/>
              <a:buChar char="§"/>
            </a:pPr>
            <a:r>
              <a:rPr lang="de-CH" sz="3600" dirty="0"/>
              <a:t>Was die Person getan </a:t>
            </a:r>
            <a:r>
              <a:rPr lang="de-CH" sz="3600" dirty="0" smtClean="0"/>
              <a:t>hat</a:t>
            </a:r>
          </a:p>
          <a:p>
            <a:pPr lvl="0"/>
            <a:endParaRPr lang="de-CH" sz="1600" dirty="0" smtClean="0"/>
          </a:p>
          <a:p>
            <a:pPr marL="571500" lvl="0" indent="-571500">
              <a:buFont typeface="Wingdings" panose="05000000000000000000" pitchFamily="2" charset="2"/>
              <a:buChar char="§"/>
            </a:pPr>
            <a:r>
              <a:rPr lang="de-CH" sz="3600" dirty="0" smtClean="0"/>
              <a:t>Was </a:t>
            </a:r>
            <a:r>
              <a:rPr lang="de-CH" sz="3600" dirty="0"/>
              <a:t>die Person gesagt </a:t>
            </a:r>
            <a:r>
              <a:rPr lang="de-CH" sz="3600" dirty="0" smtClean="0"/>
              <a:t>hat</a:t>
            </a:r>
          </a:p>
          <a:p>
            <a:pPr lvl="0"/>
            <a:endParaRPr lang="de-CH" sz="1600" dirty="0"/>
          </a:p>
          <a:p>
            <a:pPr marL="571500" lvl="0" indent="-571500">
              <a:buFont typeface="Wingdings" panose="05000000000000000000" pitchFamily="2" charset="2"/>
              <a:buChar char="§"/>
            </a:pPr>
            <a:r>
              <a:rPr lang="de-CH" sz="3600" dirty="0"/>
              <a:t>Wer, oder was diese Person gewesen ist</a:t>
            </a:r>
          </a:p>
        </p:txBody>
      </p:sp>
    </p:spTree>
    <p:extLst>
      <p:ext uri="{BB962C8B-B14F-4D97-AF65-F5344CB8AC3E}">
        <p14:creationId xmlns:p14="http://schemas.microsoft.com/office/powerpoint/2010/main" val="80095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5170564"/>
              </p:ext>
            </p:extLst>
          </p:nvPr>
        </p:nvGraphicFramePr>
        <p:xfrm>
          <a:off x="251105" y="682246"/>
          <a:ext cx="11560288" cy="11418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1382"/>
                <a:gridCol w="1874626"/>
                <a:gridCol w="1665599"/>
                <a:gridCol w="2589992"/>
                <a:gridCol w="2130995"/>
                <a:gridCol w="1577694"/>
              </a:tblGrid>
              <a:tr h="925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Evangelium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Darstellung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Bild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Zielgruppe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Inhalt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Beginn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161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244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780456"/>
              </p:ext>
            </p:extLst>
          </p:nvPr>
        </p:nvGraphicFramePr>
        <p:xfrm>
          <a:off x="251105" y="682246"/>
          <a:ext cx="11560288" cy="20675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1382"/>
                <a:gridCol w="1874626"/>
                <a:gridCol w="1665599"/>
                <a:gridCol w="2589992"/>
                <a:gridCol w="2130995"/>
                <a:gridCol w="1577694"/>
              </a:tblGrid>
              <a:tr h="925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Evangelium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Darstellung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Bild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Zielgruppe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Inhalt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Beginn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161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925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Matthäus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König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Löwe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"Neue" Gläubige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Was Jesus sagte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Abraham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745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617093"/>
              </p:ext>
            </p:extLst>
          </p:nvPr>
        </p:nvGraphicFramePr>
        <p:xfrm>
          <a:off x="251105" y="682246"/>
          <a:ext cx="11560288" cy="32406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1382"/>
                <a:gridCol w="1874626"/>
                <a:gridCol w="1665599"/>
                <a:gridCol w="2589992"/>
                <a:gridCol w="2130995"/>
                <a:gridCol w="1577694"/>
              </a:tblGrid>
              <a:tr h="925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Evangelium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Darstellung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Bild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Zielgruppe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Inhalt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Beginn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161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925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Matthäus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König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Löwe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"Neue" Gläubige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Was Jesus sagte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Abraham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1731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Markus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Der Knecht Gottes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Ochse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Ungläubige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Was Jesus tat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Taufe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096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892999"/>
              </p:ext>
            </p:extLst>
          </p:nvPr>
        </p:nvGraphicFramePr>
        <p:xfrm>
          <a:off x="251105" y="682246"/>
          <a:ext cx="11560288" cy="41663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1382"/>
                <a:gridCol w="1874626"/>
                <a:gridCol w="1665599"/>
                <a:gridCol w="2589992"/>
                <a:gridCol w="2130995"/>
                <a:gridCol w="1577694"/>
              </a:tblGrid>
              <a:tr h="925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Evangelium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Darstellung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Bild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Zielgruppe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Inhalt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Beginn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161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925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Matthäus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König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Löwe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"Neue" Gläubige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Was Jesus sagte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Abraham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1731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Markus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Der Knecht Gottes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Ochse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Ungläubige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Was Jesus tat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Taufe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25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Lukas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Mensch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Mensch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Ungläubige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Was Jesus tat / sagte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Adam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667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/>
          <p:cNvGraphicFramePr>
            <a:graphicFrameLocks noGrp="1"/>
          </p:cNvGraphicFramePr>
          <p:nvPr/>
        </p:nvGraphicFramePr>
        <p:xfrm>
          <a:off x="251105" y="682246"/>
          <a:ext cx="11560288" cy="54006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1382"/>
                <a:gridCol w="1874626"/>
                <a:gridCol w="1665599"/>
                <a:gridCol w="2589992"/>
                <a:gridCol w="2130995"/>
                <a:gridCol w="1577694"/>
              </a:tblGrid>
              <a:tr h="925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Evangelium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Darstellung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Bild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Zielgruppe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Inhalt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Beginn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161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925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Matthäus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König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Löwe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"Neue" Gläubige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Was Jesus sagte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Abraham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1731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Markus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Der Knecht Gottes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Ochse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Ungläubige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Was Jesus tat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Taufe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25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Lukas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Mensch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Mensch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Ungläubige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Was Jesus tat / sagte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Adam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2342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Johannes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Sohn Gottes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Adler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„Reife" Gläubige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Wer Jesus war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Gen 1,1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304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675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754</Words>
  <Application>Microsoft Office PowerPoint</Application>
  <PresentationFormat>Breitbild</PresentationFormat>
  <Paragraphs>226</Paragraphs>
  <Slides>26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Trebuchet MS</vt:lpstr>
      <vt:lpstr>Wingdings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Reinhard</dc:creator>
  <cp:lastModifiedBy>Reinhard</cp:lastModifiedBy>
  <cp:revision>114</cp:revision>
  <dcterms:created xsi:type="dcterms:W3CDTF">2018-05-19T05:14:58Z</dcterms:created>
  <dcterms:modified xsi:type="dcterms:W3CDTF">2019-05-19T06:03:14Z</dcterms:modified>
</cp:coreProperties>
</file>