
<file path=[Content_Types].xml><?xml version="1.0" encoding="utf-8"?>
<Types xmlns="http://schemas.openxmlformats.org/package/2006/content-types">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5" r:id="rId2"/>
    <p:sldId id="259" r:id="rId3"/>
    <p:sldId id="334" r:id="rId4"/>
    <p:sldId id="336" r:id="rId5"/>
    <p:sldId id="337" r:id="rId6"/>
    <p:sldId id="338" r:id="rId7"/>
    <p:sldId id="339" r:id="rId8"/>
    <p:sldId id="335" r:id="rId9"/>
    <p:sldId id="341" r:id="rId10"/>
    <p:sldId id="343" r:id="rId11"/>
    <p:sldId id="342" r:id="rId12"/>
    <p:sldId id="344" r:id="rId13"/>
    <p:sldId id="345" r:id="rId14"/>
    <p:sldId id="346" r:id="rId15"/>
    <p:sldId id="347" r:id="rId16"/>
    <p:sldId id="348" r:id="rId17"/>
    <p:sldId id="349" r:id="rId18"/>
    <p:sldId id="350" r:id="rId19"/>
    <p:sldId id="351" r:id="rId20"/>
    <p:sldId id="352" r:id="rId21"/>
    <p:sldId id="353" r:id="rId22"/>
    <p:sldId id="354" r:id="rId23"/>
    <p:sldId id="355" r:id="rId24"/>
    <p:sldId id="356" r:id="rId25"/>
    <p:sldId id="357" r:id="rId26"/>
    <p:sldId id="358" r:id="rId27"/>
    <p:sldId id="359" r:id="rId28"/>
    <p:sldId id="360" r:id="rId29"/>
    <p:sldId id="361" r:id="rId30"/>
    <p:sldId id="362" r:id="rId31"/>
    <p:sldId id="306" r:id="rId32"/>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81" autoAdjust="0"/>
    <p:restoredTop sz="94660"/>
  </p:normalViewPr>
  <p:slideViewPr>
    <p:cSldViewPr snapToGrid="0">
      <p:cViewPr varScale="1">
        <p:scale>
          <a:sx n="100" d="100"/>
          <a:sy n="100" d="100"/>
        </p:scale>
        <p:origin x="102" y="450"/>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6DEDF089-39DA-47E3-A74C-E64C6DBBD5AE}" type="datetimeFigureOut">
              <a:rPr lang="de-CH" smtClean="0"/>
              <a:t>09.02.2019</a:t>
            </a:fld>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7D2E9142-EC7B-4178-ABB6-310B1AAD4A55}" type="slidenum">
              <a:rPr lang="de-CH" smtClean="0"/>
              <a:t>‹Nr.›</a:t>
            </a:fld>
            <a:endParaRPr lang="de-CH"/>
          </a:p>
        </p:txBody>
      </p:sp>
    </p:spTree>
    <p:extLst>
      <p:ext uri="{BB962C8B-B14F-4D97-AF65-F5344CB8AC3E}">
        <p14:creationId xmlns:p14="http://schemas.microsoft.com/office/powerpoint/2010/main" val="2665414719"/>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smtClean="0"/>
              <a:t>Titelmasterformat durch Klicken bearbeiten</a:t>
            </a:r>
            <a:endParaRPr lang="de-CH"/>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EDF089-39DA-47E3-A74C-E64C6DBBD5AE}" type="datetimeFigureOut">
              <a:rPr lang="de-CH" smtClean="0"/>
              <a:t>09.02.2019</a:t>
            </a:fld>
            <a:endParaRPr lang="de-CH"/>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CH"/>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2E9142-EC7B-4178-ABB6-310B1AAD4A55}" type="slidenum">
              <a:rPr lang="de-CH" smtClean="0"/>
              <a:t>‹Nr.›</a:t>
            </a:fld>
            <a:endParaRPr lang="de-CH"/>
          </a:p>
        </p:txBody>
      </p:sp>
    </p:spTree>
    <p:extLst>
      <p:ext uri="{BB962C8B-B14F-4D97-AF65-F5344CB8AC3E}">
        <p14:creationId xmlns:p14="http://schemas.microsoft.com/office/powerpoint/2010/main" val="365145962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fik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55591" y="-1034427"/>
            <a:ext cx="10527956" cy="6359405"/>
          </a:xfrm>
          <a:prstGeom prst="rect">
            <a:avLst/>
          </a:prstGeom>
        </p:spPr>
      </p:pic>
      <p:sp>
        <p:nvSpPr>
          <p:cNvPr id="2" name="Textfeld 1"/>
          <p:cNvSpPr txBox="1"/>
          <p:nvPr/>
        </p:nvSpPr>
        <p:spPr>
          <a:xfrm>
            <a:off x="4156376" y="4855618"/>
            <a:ext cx="4055277" cy="938719"/>
          </a:xfrm>
          <a:prstGeom prst="rect">
            <a:avLst/>
          </a:prstGeom>
          <a:noFill/>
        </p:spPr>
        <p:txBody>
          <a:bodyPr wrap="none" rtlCol="0">
            <a:spAutoFit/>
          </a:bodyPr>
          <a:lstStyle/>
          <a:p>
            <a:r>
              <a:rPr lang="de-CH" sz="5500" b="1" dirty="0" smtClean="0"/>
              <a:t>Markus Teil </a:t>
            </a:r>
            <a:r>
              <a:rPr lang="de-CH" sz="5500" b="1" dirty="0" smtClean="0"/>
              <a:t>2</a:t>
            </a:r>
            <a:endParaRPr lang="de-CH" sz="5500" b="1" dirty="0"/>
          </a:p>
        </p:txBody>
      </p:sp>
    </p:spTree>
    <p:extLst>
      <p:ext uri="{BB962C8B-B14F-4D97-AF65-F5344CB8AC3E}">
        <p14:creationId xmlns:p14="http://schemas.microsoft.com/office/powerpoint/2010/main" val="39804447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516095" y="1611459"/>
            <a:ext cx="10216836" cy="3631763"/>
          </a:xfrm>
          <a:prstGeom prst="rect">
            <a:avLst/>
          </a:prstGeom>
          <a:noFill/>
        </p:spPr>
        <p:txBody>
          <a:bodyPr wrap="none" rtlCol="0">
            <a:spAutoFit/>
          </a:bodyPr>
          <a:lstStyle/>
          <a:p>
            <a:r>
              <a:rPr lang="de-CH" sz="4600" b="1" u="sng" dirty="0"/>
              <a:t>Nie vergessen:</a:t>
            </a:r>
            <a:r>
              <a:rPr lang="de-CH" sz="4600" dirty="0"/>
              <a:t> Er ist der Herr der Herren, </a:t>
            </a:r>
            <a:endParaRPr lang="de-CH" sz="4600" dirty="0" smtClean="0"/>
          </a:p>
          <a:p>
            <a:r>
              <a:rPr lang="de-CH" sz="4600" dirty="0" smtClean="0"/>
              <a:t>der </a:t>
            </a:r>
            <a:r>
              <a:rPr lang="de-CH" sz="4600" dirty="0"/>
              <a:t>ewige Sohn Gottes. Er ist freiwillig </a:t>
            </a:r>
            <a:endParaRPr lang="de-CH" sz="4600" dirty="0" smtClean="0"/>
          </a:p>
          <a:p>
            <a:r>
              <a:rPr lang="de-CH" sz="4600" dirty="0" smtClean="0"/>
              <a:t>Mensch </a:t>
            </a:r>
            <a:r>
              <a:rPr lang="de-CH" sz="4600" dirty="0"/>
              <a:t>geworden und hat sich so sehr </a:t>
            </a:r>
            <a:endParaRPr lang="de-CH" sz="4600" dirty="0" smtClean="0"/>
          </a:p>
          <a:p>
            <a:r>
              <a:rPr lang="de-CH" sz="4600" dirty="0" smtClean="0"/>
              <a:t>erniedrigt</a:t>
            </a:r>
            <a:r>
              <a:rPr lang="de-CH" sz="4600" dirty="0"/>
              <a:t>, dass Er sogar als Knecht auf </a:t>
            </a:r>
            <a:endParaRPr lang="de-CH" sz="4600" dirty="0" smtClean="0"/>
          </a:p>
          <a:p>
            <a:r>
              <a:rPr lang="de-CH" sz="4600" dirty="0" smtClean="0"/>
              <a:t>dieser </a:t>
            </a:r>
            <a:r>
              <a:rPr lang="de-CH" sz="4600" dirty="0"/>
              <a:t>Erde gelebt hat.</a:t>
            </a:r>
          </a:p>
        </p:txBody>
      </p:sp>
    </p:spTree>
    <p:extLst>
      <p:ext uri="{BB962C8B-B14F-4D97-AF65-F5344CB8AC3E}">
        <p14:creationId xmlns:p14="http://schemas.microsoft.com/office/powerpoint/2010/main" val="10721422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598473" y="1347851"/>
            <a:ext cx="4910896" cy="646331"/>
          </a:xfrm>
          <a:prstGeom prst="rect">
            <a:avLst/>
          </a:prstGeom>
          <a:noFill/>
        </p:spPr>
        <p:txBody>
          <a:bodyPr wrap="none" rtlCol="0">
            <a:spAutoFit/>
          </a:bodyPr>
          <a:lstStyle/>
          <a:p>
            <a:r>
              <a:rPr lang="de-DE" sz="3600" b="1" dirty="0" smtClean="0"/>
              <a:t>Jesus: Der Knecht Gottes</a:t>
            </a:r>
            <a:endParaRPr lang="de-CH" sz="3600" b="1" dirty="0"/>
          </a:p>
        </p:txBody>
      </p:sp>
      <p:sp>
        <p:nvSpPr>
          <p:cNvPr id="3" name="Textfeld 2"/>
          <p:cNvSpPr txBox="1"/>
          <p:nvPr/>
        </p:nvSpPr>
        <p:spPr>
          <a:xfrm>
            <a:off x="598473" y="2604117"/>
            <a:ext cx="8984319" cy="2308324"/>
          </a:xfrm>
          <a:prstGeom prst="rect">
            <a:avLst/>
          </a:prstGeom>
          <a:noFill/>
        </p:spPr>
        <p:txBody>
          <a:bodyPr wrap="none" rtlCol="0">
            <a:spAutoFit/>
          </a:bodyPr>
          <a:lstStyle/>
          <a:p>
            <a:r>
              <a:rPr lang="de-CH" sz="3600" dirty="0"/>
              <a:t>„</a:t>
            </a:r>
            <a:r>
              <a:rPr lang="de-DE" sz="3600" dirty="0"/>
              <a:t>Denn auch der Sohn des Menschen ist nicht </a:t>
            </a:r>
            <a:endParaRPr lang="de-DE" sz="3600" dirty="0" smtClean="0"/>
          </a:p>
          <a:p>
            <a:r>
              <a:rPr lang="de-DE" sz="3600" dirty="0" smtClean="0"/>
              <a:t>gekommen</a:t>
            </a:r>
            <a:r>
              <a:rPr lang="de-DE" sz="3600" dirty="0"/>
              <a:t>, um sich dienen zu lassen, sondern </a:t>
            </a:r>
            <a:endParaRPr lang="de-DE" sz="3600" dirty="0" smtClean="0"/>
          </a:p>
          <a:p>
            <a:r>
              <a:rPr lang="de-DE" sz="3600" dirty="0" smtClean="0"/>
              <a:t>um </a:t>
            </a:r>
            <a:r>
              <a:rPr lang="de-DE" sz="3600" dirty="0"/>
              <a:t>zu dienen und sein Leben zu geben als </a:t>
            </a:r>
            <a:endParaRPr lang="de-DE" sz="3600" dirty="0" smtClean="0"/>
          </a:p>
          <a:p>
            <a:r>
              <a:rPr lang="de-DE" sz="3600" dirty="0" smtClean="0"/>
              <a:t>Lösegeld </a:t>
            </a:r>
            <a:r>
              <a:rPr lang="de-DE" sz="3600" dirty="0"/>
              <a:t>für viele.</a:t>
            </a:r>
            <a:r>
              <a:rPr lang="de-CH" sz="3600" dirty="0"/>
              <a:t>“ </a:t>
            </a:r>
            <a:r>
              <a:rPr lang="de-CH" sz="3600" b="1" dirty="0"/>
              <a:t>(Mk 10,45)</a:t>
            </a:r>
            <a:endParaRPr lang="de-CH" sz="3600" dirty="0"/>
          </a:p>
        </p:txBody>
      </p:sp>
    </p:spTree>
    <p:extLst>
      <p:ext uri="{BB962C8B-B14F-4D97-AF65-F5344CB8AC3E}">
        <p14:creationId xmlns:p14="http://schemas.microsoft.com/office/powerpoint/2010/main" val="34097239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par>
                          <p:cTn id="10" fill="hold">
                            <p:stCondLst>
                              <p:cond delay="500"/>
                            </p:stCondLst>
                            <p:childTnLst>
                              <p:par>
                                <p:cTn id="11" presetID="53" presetClass="entr" presetSubtype="16" fill="hold" grpId="0" nodeType="afterEffect">
                                  <p:stCondLst>
                                    <p:cond delay="1000"/>
                                  </p:stCondLst>
                                  <p:childTnLst>
                                    <p:set>
                                      <p:cBhvr>
                                        <p:cTn id="12" dur="1" fill="hold">
                                          <p:stCondLst>
                                            <p:cond delay="0"/>
                                          </p:stCondLst>
                                        </p:cTn>
                                        <p:tgtEl>
                                          <p:spTgt spid="3"/>
                                        </p:tgtEl>
                                        <p:attrNameLst>
                                          <p:attrName>style.visibility</p:attrName>
                                        </p:attrNameLst>
                                      </p:cBhvr>
                                      <p:to>
                                        <p:strVal val="visible"/>
                                      </p:to>
                                    </p:set>
                                    <p:anim calcmode="lin" valueType="num">
                                      <p:cBhvr>
                                        <p:cTn id="13" dur="500" fill="hold"/>
                                        <p:tgtEl>
                                          <p:spTgt spid="3"/>
                                        </p:tgtEl>
                                        <p:attrNameLst>
                                          <p:attrName>ppt_w</p:attrName>
                                        </p:attrNameLst>
                                      </p:cBhvr>
                                      <p:tavLst>
                                        <p:tav tm="0">
                                          <p:val>
                                            <p:fltVal val="0"/>
                                          </p:val>
                                        </p:tav>
                                        <p:tav tm="100000">
                                          <p:val>
                                            <p:strVal val="#ppt_w"/>
                                          </p:val>
                                        </p:tav>
                                      </p:tavLst>
                                    </p:anim>
                                    <p:anim calcmode="lin" valueType="num">
                                      <p:cBhvr>
                                        <p:cTn id="14" dur="500" fill="hold"/>
                                        <p:tgtEl>
                                          <p:spTgt spid="3"/>
                                        </p:tgtEl>
                                        <p:attrNameLst>
                                          <p:attrName>ppt_h</p:attrName>
                                        </p:attrNameLst>
                                      </p:cBhvr>
                                      <p:tavLst>
                                        <p:tav tm="0">
                                          <p:val>
                                            <p:fltVal val="0"/>
                                          </p:val>
                                        </p:tav>
                                        <p:tav tm="100000">
                                          <p:val>
                                            <p:strVal val="#ppt_h"/>
                                          </p:val>
                                        </p:tav>
                                      </p:tavLst>
                                    </p:anim>
                                    <p:animEffect transition="in" filter="fade">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598473" y="1347851"/>
            <a:ext cx="4910896" cy="646331"/>
          </a:xfrm>
          <a:prstGeom prst="rect">
            <a:avLst/>
          </a:prstGeom>
          <a:noFill/>
        </p:spPr>
        <p:txBody>
          <a:bodyPr wrap="none" rtlCol="0">
            <a:spAutoFit/>
          </a:bodyPr>
          <a:lstStyle/>
          <a:p>
            <a:r>
              <a:rPr lang="de-DE" sz="3600" b="1" dirty="0" smtClean="0"/>
              <a:t>Jesus: Der Knecht Gottes</a:t>
            </a:r>
            <a:endParaRPr lang="de-CH" sz="3600" b="1" dirty="0"/>
          </a:p>
        </p:txBody>
      </p:sp>
      <p:sp>
        <p:nvSpPr>
          <p:cNvPr id="3" name="Textfeld 2"/>
          <p:cNvSpPr txBox="1"/>
          <p:nvPr/>
        </p:nvSpPr>
        <p:spPr>
          <a:xfrm>
            <a:off x="598473" y="2385042"/>
            <a:ext cx="10594182" cy="3416320"/>
          </a:xfrm>
          <a:prstGeom prst="rect">
            <a:avLst/>
          </a:prstGeom>
          <a:noFill/>
        </p:spPr>
        <p:txBody>
          <a:bodyPr wrap="none" rtlCol="0">
            <a:spAutoFit/>
          </a:bodyPr>
          <a:lstStyle/>
          <a:p>
            <a:r>
              <a:rPr lang="de-CH" sz="3600" dirty="0"/>
              <a:t>„</a:t>
            </a:r>
            <a:r>
              <a:rPr lang="de-DE" sz="3600" dirty="0"/>
              <a:t>Diese nun, ausgesandt vom Heiligen Geist, </a:t>
            </a:r>
            <a:endParaRPr lang="de-DE" sz="3600" dirty="0" smtClean="0"/>
          </a:p>
          <a:p>
            <a:r>
              <a:rPr lang="de-DE" sz="3600" dirty="0" smtClean="0"/>
              <a:t>zogen </a:t>
            </a:r>
            <a:r>
              <a:rPr lang="de-DE" sz="3600" dirty="0"/>
              <a:t>hinab nach Seleuzia und fuhren von dort </a:t>
            </a:r>
            <a:endParaRPr lang="de-DE" sz="3600" dirty="0" smtClean="0"/>
          </a:p>
          <a:p>
            <a:r>
              <a:rPr lang="de-DE" sz="3600" dirty="0" smtClean="0"/>
              <a:t>mit </a:t>
            </a:r>
            <a:r>
              <a:rPr lang="de-DE" sz="3600" dirty="0"/>
              <a:t>dem Schiff nach Zypern. Und als sie in </a:t>
            </a:r>
            <a:endParaRPr lang="de-DE" sz="3600" dirty="0" smtClean="0"/>
          </a:p>
          <a:p>
            <a:r>
              <a:rPr lang="de-DE" sz="3600" dirty="0" smtClean="0"/>
              <a:t>Salamis </a:t>
            </a:r>
            <a:r>
              <a:rPr lang="de-DE" sz="3600" dirty="0"/>
              <a:t>angekommen waren, verkündigten </a:t>
            </a:r>
            <a:endParaRPr lang="de-DE" sz="3600" dirty="0" smtClean="0"/>
          </a:p>
          <a:p>
            <a:r>
              <a:rPr lang="de-DE" sz="3600" dirty="0" smtClean="0"/>
              <a:t>sie </a:t>
            </a:r>
            <a:r>
              <a:rPr lang="de-DE" sz="3600" dirty="0"/>
              <a:t>das Wort Gottes in den Synagogen der Juden. </a:t>
            </a:r>
            <a:endParaRPr lang="de-DE" sz="3600" dirty="0" smtClean="0"/>
          </a:p>
          <a:p>
            <a:r>
              <a:rPr lang="de-DE" sz="3600" dirty="0" smtClean="0"/>
              <a:t>Sie </a:t>
            </a:r>
            <a:r>
              <a:rPr lang="de-DE" sz="3600" dirty="0"/>
              <a:t>hatten aber auch Johannes als Diener.</a:t>
            </a:r>
            <a:r>
              <a:rPr lang="de-CH" sz="3600" dirty="0"/>
              <a:t>“ </a:t>
            </a:r>
            <a:r>
              <a:rPr lang="de-CH" sz="3600" b="1" dirty="0"/>
              <a:t>(Apg 13,4+5)</a:t>
            </a:r>
            <a:endParaRPr lang="de-CH" sz="3600" dirty="0"/>
          </a:p>
        </p:txBody>
      </p:sp>
    </p:spTree>
    <p:extLst>
      <p:ext uri="{BB962C8B-B14F-4D97-AF65-F5344CB8AC3E}">
        <p14:creationId xmlns:p14="http://schemas.microsoft.com/office/powerpoint/2010/main" val="37938739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598473" y="376301"/>
            <a:ext cx="9613466" cy="646331"/>
          </a:xfrm>
          <a:prstGeom prst="rect">
            <a:avLst/>
          </a:prstGeom>
          <a:noFill/>
        </p:spPr>
        <p:txBody>
          <a:bodyPr wrap="none" rtlCol="0">
            <a:spAutoFit/>
          </a:bodyPr>
          <a:lstStyle/>
          <a:p>
            <a:r>
              <a:rPr lang="de-DE" sz="3600" b="1" dirty="0" smtClean="0"/>
              <a:t>Ein Arbeitstag im Leben des Herrn Jesus (1,21-35)</a:t>
            </a:r>
            <a:endParaRPr lang="de-CH" sz="3600" b="1" dirty="0"/>
          </a:p>
        </p:txBody>
      </p:sp>
    </p:spTree>
    <p:extLst>
      <p:ext uri="{BB962C8B-B14F-4D97-AF65-F5344CB8AC3E}">
        <p14:creationId xmlns:p14="http://schemas.microsoft.com/office/powerpoint/2010/main" val="40009030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598473" y="376301"/>
            <a:ext cx="9613466" cy="646331"/>
          </a:xfrm>
          <a:prstGeom prst="rect">
            <a:avLst/>
          </a:prstGeom>
          <a:noFill/>
        </p:spPr>
        <p:txBody>
          <a:bodyPr wrap="none" rtlCol="0">
            <a:spAutoFit/>
          </a:bodyPr>
          <a:lstStyle/>
          <a:p>
            <a:r>
              <a:rPr lang="de-DE" sz="3600" b="1" dirty="0" smtClean="0"/>
              <a:t>Ein Arbeitstag im Leben des Herrn Jesus (1,21-35)</a:t>
            </a:r>
            <a:endParaRPr lang="de-CH" sz="3600" b="1" dirty="0"/>
          </a:p>
        </p:txBody>
      </p:sp>
      <p:graphicFrame>
        <p:nvGraphicFramePr>
          <p:cNvPr id="2" name="Tabelle 1"/>
          <p:cNvGraphicFramePr>
            <a:graphicFrameLocks noGrp="1"/>
          </p:cNvGraphicFramePr>
          <p:nvPr>
            <p:extLst>
              <p:ext uri="{D42A27DB-BD31-4B8C-83A1-F6EECF244321}">
                <p14:modId xmlns:p14="http://schemas.microsoft.com/office/powerpoint/2010/main" val="1056739054"/>
              </p:ext>
            </p:extLst>
          </p:nvPr>
        </p:nvGraphicFramePr>
        <p:xfrm>
          <a:off x="598473" y="1825624"/>
          <a:ext cx="11269677" cy="1106678"/>
        </p:xfrm>
        <a:graphic>
          <a:graphicData uri="http://schemas.openxmlformats.org/drawingml/2006/table">
            <a:tbl>
              <a:tblPr firstRow="1" firstCol="1" bandRow="1">
                <a:tableStyleId>{5C22544A-7EE6-4342-B048-85BDC9FD1C3A}</a:tableStyleId>
              </a:tblPr>
              <a:tblGrid>
                <a:gridCol w="1628892"/>
                <a:gridCol w="9640785"/>
              </a:tblGrid>
              <a:tr h="1106678">
                <a:tc>
                  <a:txBody>
                    <a:bodyPr/>
                    <a:lstStyle/>
                    <a:p>
                      <a:pPr>
                        <a:spcAft>
                          <a:spcPts val="0"/>
                        </a:spcAft>
                      </a:pPr>
                      <a:r>
                        <a:rPr lang="de-CH" sz="3200" dirty="0">
                          <a:effectLst/>
                        </a:rPr>
                        <a:t>Mk 1,21</a:t>
                      </a:r>
                      <a:endParaRPr lang="de-CH"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124502" marR="124502" marT="0" marB="0" anchor="ctr">
                    <a:solidFill>
                      <a:schemeClr val="accent1">
                        <a:lumMod val="75000"/>
                      </a:schemeClr>
                    </a:solidFill>
                  </a:tcPr>
                </a:tc>
                <a:tc>
                  <a:txBody>
                    <a:bodyPr/>
                    <a:lstStyle/>
                    <a:p>
                      <a:pPr>
                        <a:spcAft>
                          <a:spcPts val="0"/>
                        </a:spcAft>
                      </a:pPr>
                      <a:r>
                        <a:rPr lang="de-CH" sz="3200" b="0" dirty="0">
                          <a:solidFill>
                            <a:schemeClr val="tx1"/>
                          </a:solidFill>
                          <a:effectLst/>
                        </a:rPr>
                        <a:t>Und sie begaben sich nach Kapernaum; und er ging am Sabbat sogleich in die Synagoge und lehrte.</a:t>
                      </a:r>
                      <a:endParaRPr lang="de-CH" sz="3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24502" marR="124502" marT="0" marB="0" anchor="ctr">
                    <a:solidFill>
                      <a:schemeClr val="bg1"/>
                    </a:solidFill>
                  </a:tcPr>
                </a:tc>
              </a:tr>
            </a:tbl>
          </a:graphicData>
        </a:graphic>
      </p:graphicFrame>
    </p:spTree>
    <p:extLst>
      <p:ext uri="{BB962C8B-B14F-4D97-AF65-F5344CB8AC3E}">
        <p14:creationId xmlns:p14="http://schemas.microsoft.com/office/powerpoint/2010/main" val="48461235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598473" y="376301"/>
            <a:ext cx="9613466" cy="646331"/>
          </a:xfrm>
          <a:prstGeom prst="rect">
            <a:avLst/>
          </a:prstGeom>
          <a:noFill/>
        </p:spPr>
        <p:txBody>
          <a:bodyPr wrap="none" rtlCol="0">
            <a:spAutoFit/>
          </a:bodyPr>
          <a:lstStyle/>
          <a:p>
            <a:r>
              <a:rPr lang="de-DE" sz="3600" b="1" dirty="0" smtClean="0"/>
              <a:t>Ein Arbeitstag im Leben des Herrn Jesus (1,21-35)</a:t>
            </a:r>
            <a:endParaRPr lang="de-CH" sz="3600" b="1" dirty="0"/>
          </a:p>
        </p:txBody>
      </p:sp>
      <p:graphicFrame>
        <p:nvGraphicFramePr>
          <p:cNvPr id="2" name="Tabelle 1"/>
          <p:cNvGraphicFramePr>
            <a:graphicFrameLocks noGrp="1"/>
          </p:cNvGraphicFramePr>
          <p:nvPr>
            <p:extLst>
              <p:ext uri="{D42A27DB-BD31-4B8C-83A1-F6EECF244321}">
                <p14:modId xmlns:p14="http://schemas.microsoft.com/office/powerpoint/2010/main" val="2588845677"/>
              </p:ext>
            </p:extLst>
          </p:nvPr>
        </p:nvGraphicFramePr>
        <p:xfrm>
          <a:off x="598473" y="1825624"/>
          <a:ext cx="11269677" cy="2926080"/>
        </p:xfrm>
        <a:graphic>
          <a:graphicData uri="http://schemas.openxmlformats.org/drawingml/2006/table">
            <a:tbl>
              <a:tblPr firstRow="1" firstCol="1" bandRow="1">
                <a:tableStyleId>{5C22544A-7EE6-4342-B048-85BDC9FD1C3A}</a:tableStyleId>
              </a:tblPr>
              <a:tblGrid>
                <a:gridCol w="2354277"/>
                <a:gridCol w="8915400"/>
              </a:tblGrid>
              <a:tr h="1791435">
                <a:tc>
                  <a:txBody>
                    <a:bodyPr/>
                    <a:lstStyle/>
                    <a:p>
                      <a:pPr>
                        <a:spcAft>
                          <a:spcPts val="0"/>
                        </a:spcAft>
                      </a:pPr>
                      <a:r>
                        <a:rPr lang="de-CH" sz="3200" dirty="0">
                          <a:effectLst/>
                        </a:rPr>
                        <a:t>Mk 1,23-25</a:t>
                      </a:r>
                      <a:endParaRPr lang="de-CH"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124502" marR="124502" marT="0" marB="0" anchor="ctr">
                    <a:solidFill>
                      <a:schemeClr val="accent1">
                        <a:lumMod val="75000"/>
                      </a:schemeClr>
                    </a:solidFill>
                  </a:tcPr>
                </a:tc>
                <a:tc>
                  <a:txBody>
                    <a:bodyPr/>
                    <a:lstStyle/>
                    <a:p>
                      <a:pPr>
                        <a:spcAft>
                          <a:spcPts val="0"/>
                        </a:spcAft>
                      </a:pPr>
                      <a:r>
                        <a:rPr lang="de-DE" sz="3200" b="0" dirty="0">
                          <a:solidFill>
                            <a:schemeClr val="tx1"/>
                          </a:solidFill>
                          <a:effectLst/>
                        </a:rPr>
                        <a:t>Und es war in ihrer Synagoge ein Mensch mit einem unreinen Geist, der schrie und sprach: Lass ab! Was haben wir mit dir zu tun, Jesus, du Nazarener? Bist du gekommen, um uns zu verderben? Ich weiß, wer du bist: der Heilige Gottes! Aber Jesus befahl ihm und sprach: Verstumme und fahre aus von ihm! </a:t>
                      </a:r>
                      <a:endParaRPr lang="de-CH" sz="3200" b="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24502" marR="124502" marT="0" marB="0" anchor="ctr">
                    <a:solidFill>
                      <a:schemeClr val="bg1"/>
                    </a:solidFill>
                  </a:tcPr>
                </a:tc>
              </a:tr>
            </a:tbl>
          </a:graphicData>
        </a:graphic>
      </p:graphicFrame>
    </p:spTree>
    <p:extLst>
      <p:ext uri="{BB962C8B-B14F-4D97-AF65-F5344CB8AC3E}">
        <p14:creationId xmlns:p14="http://schemas.microsoft.com/office/powerpoint/2010/main" val="23824593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598473" y="376301"/>
            <a:ext cx="9613466" cy="646331"/>
          </a:xfrm>
          <a:prstGeom prst="rect">
            <a:avLst/>
          </a:prstGeom>
          <a:noFill/>
        </p:spPr>
        <p:txBody>
          <a:bodyPr wrap="none" rtlCol="0">
            <a:spAutoFit/>
          </a:bodyPr>
          <a:lstStyle/>
          <a:p>
            <a:r>
              <a:rPr lang="de-DE" sz="3600" b="1" dirty="0" smtClean="0"/>
              <a:t>Ein Arbeitstag im Leben des Herrn Jesus (1,21-35)</a:t>
            </a:r>
            <a:endParaRPr lang="de-CH" sz="3600" b="1" dirty="0"/>
          </a:p>
        </p:txBody>
      </p:sp>
      <p:graphicFrame>
        <p:nvGraphicFramePr>
          <p:cNvPr id="2" name="Tabelle 1"/>
          <p:cNvGraphicFramePr>
            <a:graphicFrameLocks noGrp="1"/>
          </p:cNvGraphicFramePr>
          <p:nvPr>
            <p:extLst>
              <p:ext uri="{D42A27DB-BD31-4B8C-83A1-F6EECF244321}">
                <p14:modId xmlns:p14="http://schemas.microsoft.com/office/powerpoint/2010/main" val="696104855"/>
              </p:ext>
            </p:extLst>
          </p:nvPr>
        </p:nvGraphicFramePr>
        <p:xfrm>
          <a:off x="598473" y="1825624"/>
          <a:ext cx="11269677" cy="1463040"/>
        </p:xfrm>
        <a:graphic>
          <a:graphicData uri="http://schemas.openxmlformats.org/drawingml/2006/table">
            <a:tbl>
              <a:tblPr firstRow="1" firstCol="1" bandRow="1">
                <a:tableStyleId>{5C22544A-7EE6-4342-B048-85BDC9FD1C3A}</a:tableStyleId>
              </a:tblPr>
              <a:tblGrid>
                <a:gridCol w="1628892"/>
                <a:gridCol w="9640785"/>
              </a:tblGrid>
              <a:tr h="968343">
                <a:tc>
                  <a:txBody>
                    <a:bodyPr/>
                    <a:lstStyle/>
                    <a:p>
                      <a:pPr>
                        <a:spcAft>
                          <a:spcPts val="0"/>
                        </a:spcAft>
                      </a:pPr>
                      <a:r>
                        <a:rPr lang="de-CH" sz="3200" dirty="0">
                          <a:effectLst/>
                        </a:rPr>
                        <a:t>Mk 1,29</a:t>
                      </a:r>
                      <a:endParaRPr lang="de-CH"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124502" marR="124502" marT="0" marB="0" anchor="ctr">
                    <a:solidFill>
                      <a:schemeClr val="accent1">
                        <a:lumMod val="75000"/>
                      </a:schemeClr>
                    </a:solidFill>
                  </a:tcPr>
                </a:tc>
                <a:tc>
                  <a:txBody>
                    <a:bodyPr/>
                    <a:lstStyle/>
                    <a:p>
                      <a:pPr>
                        <a:spcAft>
                          <a:spcPts val="0"/>
                        </a:spcAft>
                      </a:pPr>
                      <a:r>
                        <a:rPr lang="de-CH" sz="3200" b="0" dirty="0">
                          <a:solidFill>
                            <a:schemeClr val="tx1"/>
                          </a:solidFill>
                          <a:effectLst/>
                        </a:rPr>
                        <a:t> Und sogleich verließen sie die Synagoge und gingen mit Jakobus und Johannes in das Haus des Simon und Andreas.</a:t>
                      </a:r>
                      <a:endParaRPr lang="de-CH" sz="3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24502" marR="124502" marT="0" marB="0" anchor="ctr">
                    <a:solidFill>
                      <a:schemeClr val="bg1"/>
                    </a:solidFill>
                  </a:tcPr>
                </a:tc>
              </a:tr>
            </a:tbl>
          </a:graphicData>
        </a:graphic>
      </p:graphicFrame>
    </p:spTree>
    <p:extLst>
      <p:ext uri="{BB962C8B-B14F-4D97-AF65-F5344CB8AC3E}">
        <p14:creationId xmlns:p14="http://schemas.microsoft.com/office/powerpoint/2010/main" val="217484081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598473" y="376301"/>
            <a:ext cx="9613466" cy="646331"/>
          </a:xfrm>
          <a:prstGeom prst="rect">
            <a:avLst/>
          </a:prstGeom>
          <a:noFill/>
        </p:spPr>
        <p:txBody>
          <a:bodyPr wrap="none" rtlCol="0">
            <a:spAutoFit/>
          </a:bodyPr>
          <a:lstStyle/>
          <a:p>
            <a:r>
              <a:rPr lang="de-DE" sz="3600" b="1" dirty="0" smtClean="0"/>
              <a:t>Ein Arbeitstag im Leben des Herrn Jesus (1,21-35)</a:t>
            </a:r>
            <a:endParaRPr lang="de-CH" sz="3600" b="1" dirty="0"/>
          </a:p>
        </p:txBody>
      </p:sp>
      <p:graphicFrame>
        <p:nvGraphicFramePr>
          <p:cNvPr id="2" name="Tabelle 1"/>
          <p:cNvGraphicFramePr>
            <a:graphicFrameLocks noGrp="1"/>
          </p:cNvGraphicFramePr>
          <p:nvPr>
            <p:extLst>
              <p:ext uri="{D42A27DB-BD31-4B8C-83A1-F6EECF244321}">
                <p14:modId xmlns:p14="http://schemas.microsoft.com/office/powerpoint/2010/main" val="1867422610"/>
              </p:ext>
            </p:extLst>
          </p:nvPr>
        </p:nvGraphicFramePr>
        <p:xfrm>
          <a:off x="598473" y="1825624"/>
          <a:ext cx="11269677" cy="1950720"/>
        </p:xfrm>
        <a:graphic>
          <a:graphicData uri="http://schemas.openxmlformats.org/drawingml/2006/table">
            <a:tbl>
              <a:tblPr firstRow="1" firstCol="1" bandRow="1">
                <a:tableStyleId>{5C22544A-7EE6-4342-B048-85BDC9FD1C3A}</a:tableStyleId>
              </a:tblPr>
              <a:tblGrid>
                <a:gridCol w="2259027"/>
                <a:gridCol w="9010650"/>
              </a:tblGrid>
              <a:tr h="1454820">
                <a:tc>
                  <a:txBody>
                    <a:bodyPr/>
                    <a:lstStyle/>
                    <a:p>
                      <a:pPr>
                        <a:spcAft>
                          <a:spcPts val="0"/>
                        </a:spcAft>
                      </a:pPr>
                      <a:r>
                        <a:rPr lang="de-CH" sz="3200" dirty="0">
                          <a:effectLst/>
                        </a:rPr>
                        <a:t>Mk 1,30-31</a:t>
                      </a:r>
                      <a:endParaRPr lang="de-CH"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124502" marR="124502" marT="0" marB="0" anchor="ctr">
                    <a:solidFill>
                      <a:schemeClr val="accent1">
                        <a:lumMod val="75000"/>
                      </a:schemeClr>
                    </a:solidFill>
                  </a:tcPr>
                </a:tc>
                <a:tc>
                  <a:txBody>
                    <a:bodyPr/>
                    <a:lstStyle/>
                    <a:p>
                      <a:pPr>
                        <a:spcAft>
                          <a:spcPts val="0"/>
                        </a:spcAft>
                      </a:pPr>
                      <a:r>
                        <a:rPr lang="de-DE" sz="3200" b="0" dirty="0">
                          <a:solidFill>
                            <a:schemeClr val="tx1"/>
                          </a:solidFill>
                          <a:effectLst/>
                        </a:rPr>
                        <a:t>Simons Schwiegermutter aber lag krank am Fieber danieder, und sogleich sagten sie ihm von ihr. Und er trat hinzu, ergriff ihre Hand und richtete sie auf; und das Fieber verließ sie sogleich, und sie diente ihnen. </a:t>
                      </a:r>
                      <a:endParaRPr lang="de-CH" sz="3200" b="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24502" marR="124502" marT="0" marB="0" anchor="ctr">
                    <a:solidFill>
                      <a:schemeClr val="bg1"/>
                    </a:solidFill>
                  </a:tcPr>
                </a:tc>
              </a:tr>
            </a:tbl>
          </a:graphicData>
        </a:graphic>
      </p:graphicFrame>
    </p:spTree>
    <p:extLst>
      <p:ext uri="{BB962C8B-B14F-4D97-AF65-F5344CB8AC3E}">
        <p14:creationId xmlns:p14="http://schemas.microsoft.com/office/powerpoint/2010/main" val="45991469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598473" y="376301"/>
            <a:ext cx="9613466" cy="646331"/>
          </a:xfrm>
          <a:prstGeom prst="rect">
            <a:avLst/>
          </a:prstGeom>
          <a:noFill/>
        </p:spPr>
        <p:txBody>
          <a:bodyPr wrap="none" rtlCol="0">
            <a:spAutoFit/>
          </a:bodyPr>
          <a:lstStyle/>
          <a:p>
            <a:r>
              <a:rPr lang="de-DE" sz="3600" b="1" dirty="0" smtClean="0"/>
              <a:t>Ein Arbeitstag im Leben des Herrn Jesus (1,21-35)</a:t>
            </a:r>
            <a:endParaRPr lang="de-CH" sz="3600" b="1" dirty="0"/>
          </a:p>
        </p:txBody>
      </p:sp>
      <p:graphicFrame>
        <p:nvGraphicFramePr>
          <p:cNvPr id="2" name="Tabelle 1"/>
          <p:cNvGraphicFramePr>
            <a:graphicFrameLocks noGrp="1"/>
          </p:cNvGraphicFramePr>
          <p:nvPr>
            <p:extLst>
              <p:ext uri="{D42A27DB-BD31-4B8C-83A1-F6EECF244321}">
                <p14:modId xmlns:p14="http://schemas.microsoft.com/office/powerpoint/2010/main" val="3931607599"/>
              </p:ext>
            </p:extLst>
          </p:nvPr>
        </p:nvGraphicFramePr>
        <p:xfrm>
          <a:off x="598473" y="1825624"/>
          <a:ext cx="11269677" cy="3413760"/>
        </p:xfrm>
        <a:graphic>
          <a:graphicData uri="http://schemas.openxmlformats.org/drawingml/2006/table">
            <a:tbl>
              <a:tblPr firstRow="1" firstCol="1" bandRow="1">
                <a:tableStyleId>{5C22544A-7EE6-4342-B048-85BDC9FD1C3A}</a:tableStyleId>
              </a:tblPr>
              <a:tblGrid>
                <a:gridCol w="2230452"/>
                <a:gridCol w="9039225"/>
              </a:tblGrid>
              <a:tr h="1787979">
                <a:tc>
                  <a:txBody>
                    <a:bodyPr/>
                    <a:lstStyle/>
                    <a:p>
                      <a:pPr>
                        <a:spcAft>
                          <a:spcPts val="0"/>
                        </a:spcAft>
                      </a:pPr>
                      <a:r>
                        <a:rPr lang="de-CH" sz="3200" dirty="0">
                          <a:effectLst/>
                        </a:rPr>
                        <a:t>Mk 1,32-34</a:t>
                      </a:r>
                      <a:endParaRPr lang="de-CH"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124502" marR="124502" marT="0" marB="0" anchor="ctr">
                    <a:solidFill>
                      <a:schemeClr val="accent1">
                        <a:lumMod val="75000"/>
                      </a:schemeClr>
                    </a:solidFill>
                  </a:tcPr>
                </a:tc>
                <a:tc>
                  <a:txBody>
                    <a:bodyPr/>
                    <a:lstStyle/>
                    <a:p>
                      <a:pPr>
                        <a:spcAft>
                          <a:spcPts val="0"/>
                        </a:spcAft>
                      </a:pPr>
                      <a:r>
                        <a:rPr lang="de-DE" sz="3200" b="0" dirty="0">
                          <a:solidFill>
                            <a:schemeClr val="tx1"/>
                          </a:solidFill>
                          <a:effectLst/>
                        </a:rPr>
                        <a:t>Als es aber Abend geworden und die Sonne untergegangen war, brachten sie alle Kranken und Besessenen zu ihm. Und die ganze Stadt war vor der Tür versammelt. Und er heilte viele, die an mancherlei Krankheiten litten, und trieb viele Dämonen aus und ließ die Dämonen nicht reden, denn sie kannten ihn. </a:t>
                      </a:r>
                      <a:endParaRPr lang="de-CH" sz="3200" b="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24502" marR="124502" marT="0" marB="0" anchor="ctr">
                    <a:solidFill>
                      <a:schemeClr val="bg1"/>
                    </a:solidFill>
                  </a:tcPr>
                </a:tc>
              </a:tr>
            </a:tbl>
          </a:graphicData>
        </a:graphic>
      </p:graphicFrame>
    </p:spTree>
    <p:extLst>
      <p:ext uri="{BB962C8B-B14F-4D97-AF65-F5344CB8AC3E}">
        <p14:creationId xmlns:p14="http://schemas.microsoft.com/office/powerpoint/2010/main" val="323194960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598473" y="376301"/>
            <a:ext cx="9613466" cy="646331"/>
          </a:xfrm>
          <a:prstGeom prst="rect">
            <a:avLst/>
          </a:prstGeom>
          <a:noFill/>
        </p:spPr>
        <p:txBody>
          <a:bodyPr wrap="none" rtlCol="0">
            <a:spAutoFit/>
          </a:bodyPr>
          <a:lstStyle/>
          <a:p>
            <a:r>
              <a:rPr lang="de-DE" sz="3600" b="1" dirty="0" smtClean="0"/>
              <a:t>Ein Arbeitstag im Leben des Herrn Jesus (1,21-35)</a:t>
            </a:r>
            <a:endParaRPr lang="de-CH" sz="3600" b="1" dirty="0"/>
          </a:p>
        </p:txBody>
      </p:sp>
      <p:graphicFrame>
        <p:nvGraphicFramePr>
          <p:cNvPr id="2" name="Tabelle 1"/>
          <p:cNvGraphicFramePr>
            <a:graphicFrameLocks noGrp="1"/>
          </p:cNvGraphicFramePr>
          <p:nvPr>
            <p:extLst>
              <p:ext uri="{D42A27DB-BD31-4B8C-83A1-F6EECF244321}">
                <p14:modId xmlns:p14="http://schemas.microsoft.com/office/powerpoint/2010/main" val="1194970156"/>
              </p:ext>
            </p:extLst>
          </p:nvPr>
        </p:nvGraphicFramePr>
        <p:xfrm>
          <a:off x="598473" y="1825624"/>
          <a:ext cx="11269677" cy="1289972"/>
        </p:xfrm>
        <a:graphic>
          <a:graphicData uri="http://schemas.openxmlformats.org/drawingml/2006/table">
            <a:tbl>
              <a:tblPr firstRow="1" firstCol="1" bandRow="1">
                <a:tableStyleId>{5C22544A-7EE6-4342-B048-85BDC9FD1C3A}</a:tableStyleId>
              </a:tblPr>
              <a:tblGrid>
                <a:gridCol w="1628892"/>
                <a:gridCol w="9640785"/>
              </a:tblGrid>
              <a:tr h="1289972">
                <a:tc>
                  <a:txBody>
                    <a:bodyPr/>
                    <a:lstStyle/>
                    <a:p>
                      <a:pPr>
                        <a:spcAft>
                          <a:spcPts val="0"/>
                        </a:spcAft>
                      </a:pPr>
                      <a:r>
                        <a:rPr lang="de-CH" sz="3200" dirty="0">
                          <a:effectLst/>
                        </a:rPr>
                        <a:t>Mk 1,35</a:t>
                      </a:r>
                      <a:endParaRPr lang="de-CH"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124502" marR="124502" marT="0" marB="0" anchor="ctr">
                    <a:solidFill>
                      <a:schemeClr val="accent1">
                        <a:lumMod val="75000"/>
                      </a:schemeClr>
                    </a:solidFill>
                  </a:tcPr>
                </a:tc>
                <a:tc>
                  <a:txBody>
                    <a:bodyPr/>
                    <a:lstStyle/>
                    <a:p>
                      <a:pPr>
                        <a:spcAft>
                          <a:spcPts val="0"/>
                        </a:spcAft>
                      </a:pPr>
                      <a:r>
                        <a:rPr lang="de-DE" sz="3200" b="0" dirty="0">
                          <a:solidFill>
                            <a:schemeClr val="tx1"/>
                          </a:solidFill>
                          <a:effectLst/>
                        </a:rPr>
                        <a:t>Und am Morgen, als es noch sehr dunkel war, stand er auf, ging hinaus an einen einsamen Ort und betete dort.</a:t>
                      </a:r>
                      <a:endParaRPr lang="de-CH" sz="3200" b="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24502" marR="124502" marT="0" marB="0" anchor="ctr">
                    <a:solidFill>
                      <a:schemeClr val="bg1"/>
                    </a:solidFill>
                  </a:tcPr>
                </a:tc>
              </a:tr>
            </a:tbl>
          </a:graphicData>
        </a:graphic>
      </p:graphicFrame>
    </p:spTree>
    <p:extLst>
      <p:ext uri="{BB962C8B-B14F-4D97-AF65-F5344CB8AC3E}">
        <p14:creationId xmlns:p14="http://schemas.microsoft.com/office/powerpoint/2010/main" val="5324418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553480" y="313038"/>
            <a:ext cx="2190215" cy="861774"/>
          </a:xfrm>
          <a:prstGeom prst="rect">
            <a:avLst/>
          </a:prstGeom>
          <a:noFill/>
        </p:spPr>
        <p:txBody>
          <a:bodyPr wrap="none" rtlCol="0">
            <a:spAutoFit/>
          </a:bodyPr>
          <a:lstStyle/>
          <a:p>
            <a:r>
              <a:rPr lang="de-CH" sz="5000" b="1" dirty="0" smtClean="0"/>
              <a:t>Markus</a:t>
            </a:r>
            <a:endParaRPr lang="de-CH" sz="5000" dirty="0">
              <a:latin typeface="Trebuchet MS" panose="020B0603020202020204" pitchFamily="34" charset="0"/>
            </a:endParaRPr>
          </a:p>
        </p:txBody>
      </p:sp>
      <p:sp>
        <p:nvSpPr>
          <p:cNvPr id="4" name="Textfeld 3"/>
          <p:cNvSpPr txBox="1"/>
          <p:nvPr/>
        </p:nvSpPr>
        <p:spPr>
          <a:xfrm>
            <a:off x="553480" y="1549904"/>
            <a:ext cx="5459123" cy="615553"/>
          </a:xfrm>
          <a:prstGeom prst="rect">
            <a:avLst/>
          </a:prstGeom>
          <a:noFill/>
        </p:spPr>
        <p:txBody>
          <a:bodyPr wrap="none" rtlCol="0">
            <a:spAutoFit/>
          </a:bodyPr>
          <a:lstStyle/>
          <a:p>
            <a:pPr lvl="0"/>
            <a:r>
              <a:rPr lang="de-CH" sz="3400" dirty="0" smtClean="0"/>
              <a:t>Kapitel: 16 | Verse:  666 | 678</a:t>
            </a:r>
          </a:p>
        </p:txBody>
      </p:sp>
    </p:spTree>
    <p:extLst>
      <p:ext uri="{BB962C8B-B14F-4D97-AF65-F5344CB8AC3E}">
        <p14:creationId xmlns:p14="http://schemas.microsoft.com/office/powerpoint/2010/main" val="611185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516095" y="1611459"/>
            <a:ext cx="9779087" cy="1754326"/>
          </a:xfrm>
          <a:prstGeom prst="rect">
            <a:avLst/>
          </a:prstGeom>
          <a:noFill/>
        </p:spPr>
        <p:txBody>
          <a:bodyPr wrap="none" rtlCol="0">
            <a:spAutoFit/>
          </a:bodyPr>
          <a:lstStyle/>
          <a:p>
            <a:r>
              <a:rPr lang="de-CH" sz="3600" dirty="0"/>
              <a:t>„Wer mit fleißiger Hand arbeitet, wird mächtig und </a:t>
            </a:r>
            <a:endParaRPr lang="de-CH" sz="3600" dirty="0" smtClean="0"/>
          </a:p>
          <a:p>
            <a:r>
              <a:rPr lang="de-CH" sz="3600" dirty="0" smtClean="0"/>
              <a:t>einflussreich</a:t>
            </a:r>
            <a:r>
              <a:rPr lang="de-CH" sz="3600" dirty="0"/>
              <a:t>, Nachlässigkeit dagegen führt in die </a:t>
            </a:r>
            <a:endParaRPr lang="de-CH" sz="3600" dirty="0" smtClean="0"/>
          </a:p>
          <a:p>
            <a:r>
              <a:rPr lang="de-CH" sz="3600" dirty="0" smtClean="0"/>
              <a:t>Sklaverei</a:t>
            </a:r>
            <a:r>
              <a:rPr lang="de-CH" sz="3600" dirty="0"/>
              <a:t>.“ </a:t>
            </a:r>
            <a:r>
              <a:rPr lang="de-CH" sz="3600" b="1" dirty="0"/>
              <a:t>(Spr 12,24)</a:t>
            </a:r>
            <a:endParaRPr lang="de-CH" sz="3600" dirty="0"/>
          </a:p>
        </p:txBody>
      </p:sp>
    </p:spTree>
    <p:extLst>
      <p:ext uri="{BB962C8B-B14F-4D97-AF65-F5344CB8AC3E}">
        <p14:creationId xmlns:p14="http://schemas.microsoft.com/office/powerpoint/2010/main" val="18019624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516095" y="1611459"/>
            <a:ext cx="9801081" cy="2308324"/>
          </a:xfrm>
          <a:prstGeom prst="rect">
            <a:avLst/>
          </a:prstGeom>
          <a:noFill/>
        </p:spPr>
        <p:txBody>
          <a:bodyPr wrap="none" rtlCol="0">
            <a:spAutoFit/>
          </a:bodyPr>
          <a:lstStyle/>
          <a:p>
            <a:r>
              <a:rPr lang="de-CH" sz="3600" dirty="0"/>
              <a:t>„Und er rief die Volksmenge samt seinen Jüngern </a:t>
            </a:r>
            <a:endParaRPr lang="de-CH" sz="3600" dirty="0" smtClean="0"/>
          </a:p>
          <a:p>
            <a:r>
              <a:rPr lang="de-CH" sz="3600" dirty="0" smtClean="0"/>
              <a:t>zu </a:t>
            </a:r>
            <a:r>
              <a:rPr lang="de-CH" sz="3600" dirty="0"/>
              <a:t>sich und sprach zu ihnen: Wer mir nachkommen </a:t>
            </a:r>
            <a:endParaRPr lang="de-CH" sz="3600" dirty="0" smtClean="0"/>
          </a:p>
          <a:p>
            <a:r>
              <a:rPr lang="de-CH" sz="3600" dirty="0" smtClean="0"/>
              <a:t>will</a:t>
            </a:r>
            <a:r>
              <a:rPr lang="de-CH" sz="3600" dirty="0"/>
              <a:t>, der verleugne sich selbst und nehme sein </a:t>
            </a:r>
            <a:endParaRPr lang="de-CH" sz="3600" dirty="0" smtClean="0"/>
          </a:p>
          <a:p>
            <a:r>
              <a:rPr lang="de-CH" sz="3600" dirty="0" smtClean="0"/>
              <a:t>Kreuz </a:t>
            </a:r>
            <a:r>
              <a:rPr lang="de-CH" sz="3600" dirty="0"/>
              <a:t>auf sich und folge mir nach!“ </a:t>
            </a:r>
            <a:r>
              <a:rPr lang="de-CH" sz="3600" b="1" dirty="0"/>
              <a:t>(Mk 8,34)</a:t>
            </a:r>
            <a:endParaRPr lang="de-CH" sz="3600" dirty="0"/>
          </a:p>
        </p:txBody>
      </p:sp>
    </p:spTree>
    <p:extLst>
      <p:ext uri="{BB962C8B-B14F-4D97-AF65-F5344CB8AC3E}">
        <p14:creationId xmlns:p14="http://schemas.microsoft.com/office/powerpoint/2010/main" val="25860201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516095" y="1611459"/>
            <a:ext cx="10650608" cy="2308324"/>
          </a:xfrm>
          <a:prstGeom prst="rect">
            <a:avLst/>
          </a:prstGeom>
          <a:noFill/>
        </p:spPr>
        <p:txBody>
          <a:bodyPr wrap="none" rtlCol="0">
            <a:spAutoFit/>
          </a:bodyPr>
          <a:lstStyle/>
          <a:p>
            <a:pPr lvl="0"/>
            <a:r>
              <a:rPr lang="de-CH" sz="3600" dirty="0"/>
              <a:t>Das Markusevangelium ist das „unscheinbarste“ </a:t>
            </a:r>
            <a:endParaRPr lang="de-CH" sz="3600" dirty="0" smtClean="0"/>
          </a:p>
          <a:p>
            <a:pPr lvl="0"/>
            <a:r>
              <a:rPr lang="de-CH" sz="3600" dirty="0" smtClean="0"/>
              <a:t>Evangelium</a:t>
            </a:r>
            <a:r>
              <a:rPr lang="de-CH" sz="3600" dirty="0"/>
              <a:t>! Ein Diener tritt nicht in den </a:t>
            </a:r>
            <a:endParaRPr lang="de-CH" sz="3600" dirty="0" smtClean="0"/>
          </a:p>
          <a:p>
            <a:pPr lvl="0"/>
            <a:r>
              <a:rPr lang="de-CH" sz="3600" dirty="0" smtClean="0"/>
              <a:t>Vordergrund</a:t>
            </a:r>
            <a:r>
              <a:rPr lang="de-CH" sz="3600" dirty="0"/>
              <a:t>, sondern bleibt unscheinbar. </a:t>
            </a:r>
            <a:endParaRPr lang="de-CH" sz="3600" dirty="0" smtClean="0"/>
          </a:p>
          <a:p>
            <a:pPr lvl="0"/>
            <a:r>
              <a:rPr lang="de-CH" sz="3600" dirty="0" smtClean="0"/>
              <a:t>Das </a:t>
            </a:r>
            <a:r>
              <a:rPr lang="de-CH" sz="3600" dirty="0"/>
              <a:t>Markusevangelium ist das kürzeste aller Evangelien.</a:t>
            </a:r>
          </a:p>
        </p:txBody>
      </p:sp>
    </p:spTree>
    <p:extLst>
      <p:ext uri="{BB962C8B-B14F-4D97-AF65-F5344CB8AC3E}">
        <p14:creationId xmlns:p14="http://schemas.microsoft.com/office/powerpoint/2010/main" val="14352696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516095" y="1611459"/>
            <a:ext cx="10789107" cy="1200329"/>
          </a:xfrm>
          <a:prstGeom prst="rect">
            <a:avLst/>
          </a:prstGeom>
          <a:noFill/>
        </p:spPr>
        <p:txBody>
          <a:bodyPr wrap="none" rtlCol="0">
            <a:spAutoFit/>
          </a:bodyPr>
          <a:lstStyle/>
          <a:p>
            <a:pPr lvl="0"/>
            <a:r>
              <a:rPr lang="de-CH" sz="3600" dirty="0"/>
              <a:t>Einen Diener zeichnet sein Gehorsam aus. Er tut schlicht </a:t>
            </a:r>
            <a:endParaRPr lang="de-CH" sz="3600" dirty="0" smtClean="0"/>
          </a:p>
          <a:p>
            <a:pPr lvl="0"/>
            <a:r>
              <a:rPr lang="de-CH" sz="3600" dirty="0" smtClean="0"/>
              <a:t>das</a:t>
            </a:r>
            <a:r>
              <a:rPr lang="de-CH" sz="3600" dirty="0"/>
              <a:t>, was ihm aufgetragen wird - und das in Treue.</a:t>
            </a:r>
          </a:p>
        </p:txBody>
      </p:sp>
    </p:spTree>
    <p:extLst>
      <p:ext uri="{BB962C8B-B14F-4D97-AF65-F5344CB8AC3E}">
        <p14:creationId xmlns:p14="http://schemas.microsoft.com/office/powerpoint/2010/main" val="13793992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706595" y="182709"/>
            <a:ext cx="11005320" cy="6186309"/>
          </a:xfrm>
          <a:prstGeom prst="rect">
            <a:avLst/>
          </a:prstGeom>
          <a:noFill/>
        </p:spPr>
        <p:txBody>
          <a:bodyPr wrap="none" rtlCol="0">
            <a:spAutoFit/>
          </a:bodyPr>
          <a:lstStyle/>
          <a:p>
            <a:r>
              <a:rPr lang="de-DE" sz="3600" dirty="0"/>
              <a:t>„</a:t>
            </a:r>
            <a:r>
              <a:rPr lang="de-CH" sz="3600" dirty="0"/>
              <a:t>Wer aber von euch wird zu seinem Knecht, </a:t>
            </a:r>
            <a:r>
              <a:rPr lang="de-CH" sz="3600" dirty="0" smtClean="0"/>
              <a:t>der </a:t>
            </a:r>
            <a:r>
              <a:rPr lang="de-CH" sz="3600" dirty="0"/>
              <a:t>pflügt </a:t>
            </a:r>
            <a:endParaRPr lang="de-CH" sz="3600" dirty="0" smtClean="0"/>
          </a:p>
          <a:p>
            <a:r>
              <a:rPr lang="de-CH" sz="3600" dirty="0" smtClean="0"/>
              <a:t>oder </a:t>
            </a:r>
            <a:r>
              <a:rPr lang="de-CH" sz="3600" dirty="0"/>
              <a:t>weidet, wenn er vom Feld </a:t>
            </a:r>
            <a:r>
              <a:rPr lang="de-CH" sz="3600" dirty="0" smtClean="0"/>
              <a:t>heimkommt</a:t>
            </a:r>
            <a:r>
              <a:rPr lang="de-CH" sz="3600" dirty="0"/>
              <a:t>, sogleich </a:t>
            </a:r>
            <a:endParaRPr lang="de-CH" sz="3600" dirty="0" smtClean="0"/>
          </a:p>
          <a:p>
            <a:r>
              <a:rPr lang="de-CH" sz="3600" dirty="0" smtClean="0"/>
              <a:t>sagen</a:t>
            </a:r>
            <a:r>
              <a:rPr lang="de-CH" sz="3600" dirty="0"/>
              <a:t>: Komm her und </a:t>
            </a:r>
            <a:r>
              <a:rPr lang="de-CH" sz="3600" dirty="0" smtClean="0"/>
              <a:t>setze </a:t>
            </a:r>
            <a:r>
              <a:rPr lang="de-CH" sz="3600" dirty="0"/>
              <a:t>dich zu Tisch? Wird er </a:t>
            </a:r>
            <a:endParaRPr lang="de-CH" sz="3600" dirty="0" smtClean="0"/>
          </a:p>
          <a:p>
            <a:r>
              <a:rPr lang="de-CH" sz="3600" dirty="0" smtClean="0"/>
              <a:t>nicht </a:t>
            </a:r>
            <a:r>
              <a:rPr lang="de-CH" sz="3600" dirty="0"/>
              <a:t>vielmehr zu </a:t>
            </a:r>
            <a:r>
              <a:rPr lang="de-CH" sz="3600" dirty="0" smtClean="0"/>
              <a:t>ihm </a:t>
            </a:r>
            <a:r>
              <a:rPr lang="de-CH" sz="3600" dirty="0"/>
              <a:t>sagen: Bereite mir das Abendbrot, </a:t>
            </a:r>
            <a:endParaRPr lang="de-CH" sz="3600" dirty="0" smtClean="0"/>
          </a:p>
          <a:p>
            <a:r>
              <a:rPr lang="de-CH" sz="3600" dirty="0" smtClean="0"/>
              <a:t>schürze dich </a:t>
            </a:r>
            <a:r>
              <a:rPr lang="de-CH" sz="3600" dirty="0"/>
              <a:t>und diene mir, bis ich gegessen und </a:t>
            </a:r>
            <a:endParaRPr lang="de-CH" sz="3600" dirty="0" smtClean="0"/>
          </a:p>
          <a:p>
            <a:r>
              <a:rPr lang="de-CH" sz="3600" dirty="0" smtClean="0"/>
              <a:t>getrunken </a:t>
            </a:r>
            <a:r>
              <a:rPr lang="de-CH" sz="3600" dirty="0"/>
              <a:t>habe, und danach sollst du essen und </a:t>
            </a:r>
            <a:r>
              <a:rPr lang="de-CH" sz="3600" dirty="0" smtClean="0"/>
              <a:t>trinken</a:t>
            </a:r>
            <a:r>
              <a:rPr lang="de-CH" sz="3600" dirty="0"/>
              <a:t>? </a:t>
            </a:r>
            <a:endParaRPr lang="de-CH" sz="3600" dirty="0" smtClean="0"/>
          </a:p>
          <a:p>
            <a:r>
              <a:rPr lang="de-CH" sz="3600" dirty="0" smtClean="0"/>
              <a:t>Dankt </a:t>
            </a:r>
            <a:r>
              <a:rPr lang="de-CH" sz="3600" dirty="0"/>
              <a:t>er wohl jenem Knecht, dass er </a:t>
            </a:r>
            <a:r>
              <a:rPr lang="de-CH" sz="3600" dirty="0" smtClean="0"/>
              <a:t>getan </a:t>
            </a:r>
            <a:r>
              <a:rPr lang="de-CH" sz="3600" dirty="0"/>
              <a:t>hat, was ihm </a:t>
            </a:r>
            <a:endParaRPr lang="de-CH" sz="3600" dirty="0" smtClean="0"/>
          </a:p>
          <a:p>
            <a:r>
              <a:rPr lang="de-CH" sz="3600" dirty="0" smtClean="0"/>
              <a:t>befohlen </a:t>
            </a:r>
            <a:r>
              <a:rPr lang="de-CH" sz="3600" dirty="0"/>
              <a:t>war? Ich meine nicht! </a:t>
            </a:r>
            <a:r>
              <a:rPr lang="de-CH" sz="3600" dirty="0" smtClean="0"/>
              <a:t>So </a:t>
            </a:r>
            <a:r>
              <a:rPr lang="de-CH" sz="3600" dirty="0"/>
              <a:t>sollt auch ihr, wenn ihr </a:t>
            </a:r>
            <a:endParaRPr lang="de-CH" sz="3600" dirty="0" smtClean="0"/>
          </a:p>
          <a:p>
            <a:r>
              <a:rPr lang="de-CH" sz="3600" dirty="0" smtClean="0"/>
              <a:t>alles </a:t>
            </a:r>
            <a:r>
              <a:rPr lang="de-CH" sz="3600" dirty="0"/>
              <a:t>getan habt, was </a:t>
            </a:r>
            <a:r>
              <a:rPr lang="de-CH" sz="3600" dirty="0" smtClean="0"/>
              <a:t>euch </a:t>
            </a:r>
            <a:r>
              <a:rPr lang="de-CH" sz="3600" dirty="0"/>
              <a:t>befohlen war, sprechen: Wir </a:t>
            </a:r>
            <a:endParaRPr lang="de-CH" sz="3600" dirty="0" smtClean="0"/>
          </a:p>
          <a:p>
            <a:r>
              <a:rPr lang="de-CH" sz="3600" dirty="0" smtClean="0"/>
              <a:t>sind </a:t>
            </a:r>
            <a:r>
              <a:rPr lang="de-CH" sz="3600" dirty="0"/>
              <a:t>unnütze </a:t>
            </a:r>
            <a:r>
              <a:rPr lang="de-CH" sz="3600" dirty="0" smtClean="0"/>
              <a:t>Knechte</a:t>
            </a:r>
            <a:r>
              <a:rPr lang="de-CH" sz="3600" dirty="0"/>
              <a:t>; wir haben getan, was wir zu tun </a:t>
            </a:r>
            <a:endParaRPr lang="de-CH" sz="3600" dirty="0" smtClean="0"/>
          </a:p>
          <a:p>
            <a:r>
              <a:rPr lang="de-CH" sz="3600" dirty="0" smtClean="0"/>
              <a:t>schuldig waren</a:t>
            </a:r>
            <a:r>
              <a:rPr lang="de-CH" sz="3600" dirty="0"/>
              <a:t>!</a:t>
            </a:r>
            <a:r>
              <a:rPr lang="de-DE" sz="3600" dirty="0"/>
              <a:t>“ </a:t>
            </a:r>
            <a:r>
              <a:rPr lang="de-DE" sz="3600" b="1" dirty="0"/>
              <a:t>(Lk 17,7-10)</a:t>
            </a:r>
            <a:endParaRPr lang="de-CH" sz="3600" dirty="0"/>
          </a:p>
        </p:txBody>
      </p:sp>
    </p:spTree>
    <p:extLst>
      <p:ext uri="{BB962C8B-B14F-4D97-AF65-F5344CB8AC3E}">
        <p14:creationId xmlns:p14="http://schemas.microsoft.com/office/powerpoint/2010/main" val="20576577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516095" y="1001859"/>
            <a:ext cx="10681963" cy="3970318"/>
          </a:xfrm>
          <a:prstGeom prst="rect">
            <a:avLst/>
          </a:prstGeom>
          <a:noFill/>
        </p:spPr>
        <p:txBody>
          <a:bodyPr wrap="none" rtlCol="0">
            <a:spAutoFit/>
          </a:bodyPr>
          <a:lstStyle/>
          <a:p>
            <a:pPr lvl="0"/>
            <a:r>
              <a:rPr lang="de-CH" sz="3600" dirty="0"/>
              <a:t>Wir finden bei Markus auch kein Geschlechtsregister, </a:t>
            </a:r>
            <a:endParaRPr lang="de-CH" sz="3600" dirty="0" smtClean="0"/>
          </a:p>
          <a:p>
            <a:pPr lvl="0"/>
            <a:r>
              <a:rPr lang="de-CH" sz="3600" dirty="0" smtClean="0"/>
              <a:t>denn </a:t>
            </a:r>
            <a:r>
              <a:rPr lang="de-CH" sz="3600" dirty="0"/>
              <a:t>ein Diener muss seine Herkunft nicht nachweisen. </a:t>
            </a:r>
            <a:endParaRPr lang="de-CH" sz="3600" dirty="0" smtClean="0"/>
          </a:p>
          <a:p>
            <a:pPr lvl="0"/>
            <a:r>
              <a:rPr lang="de-CH" sz="3600" dirty="0" smtClean="0"/>
              <a:t>Er </a:t>
            </a:r>
            <a:r>
              <a:rPr lang="de-CH" sz="3600" dirty="0"/>
              <a:t>muss seine guten Eigenschaften als Diener durch </a:t>
            </a:r>
            <a:endParaRPr lang="de-CH" sz="3600" dirty="0" smtClean="0"/>
          </a:p>
          <a:p>
            <a:pPr lvl="0"/>
            <a:r>
              <a:rPr lang="de-CH" sz="3600" dirty="0" smtClean="0"/>
              <a:t>Taten </a:t>
            </a:r>
            <a:r>
              <a:rPr lang="de-CH" sz="3600" dirty="0"/>
              <a:t>unter Beweis stellen. Daher finden wir in </a:t>
            </a:r>
            <a:endParaRPr lang="de-CH" sz="3600" dirty="0" smtClean="0"/>
          </a:p>
          <a:p>
            <a:pPr lvl="0"/>
            <a:r>
              <a:rPr lang="de-CH" sz="3600" dirty="0" smtClean="0"/>
              <a:t>diesem </a:t>
            </a:r>
            <a:r>
              <a:rPr lang="de-CH" sz="3600" dirty="0"/>
              <a:t>Evangelium auch vor allem die Taten Jesu. </a:t>
            </a:r>
            <a:endParaRPr lang="de-CH" sz="3600" dirty="0" smtClean="0"/>
          </a:p>
          <a:p>
            <a:pPr lvl="0"/>
            <a:r>
              <a:rPr lang="de-CH" sz="3600" dirty="0" smtClean="0"/>
              <a:t>Er </a:t>
            </a:r>
            <a:r>
              <a:rPr lang="de-CH" sz="3600" dirty="0"/>
              <a:t>ist ständig im Einsatz, von frühmorgens bis </a:t>
            </a:r>
            <a:endParaRPr lang="de-CH" sz="3600" dirty="0" smtClean="0"/>
          </a:p>
          <a:p>
            <a:pPr lvl="0"/>
            <a:r>
              <a:rPr lang="de-CH" sz="3600" dirty="0" smtClean="0"/>
              <a:t>spät </a:t>
            </a:r>
            <a:r>
              <a:rPr lang="de-CH" sz="3600" dirty="0"/>
              <a:t>abends; unermüdlich dient Er anderen.</a:t>
            </a:r>
          </a:p>
        </p:txBody>
      </p:sp>
    </p:spTree>
    <p:extLst>
      <p:ext uri="{BB962C8B-B14F-4D97-AF65-F5344CB8AC3E}">
        <p14:creationId xmlns:p14="http://schemas.microsoft.com/office/powerpoint/2010/main" val="3197134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516095" y="935184"/>
            <a:ext cx="9289338" cy="4524315"/>
          </a:xfrm>
          <a:prstGeom prst="rect">
            <a:avLst/>
          </a:prstGeom>
          <a:noFill/>
        </p:spPr>
        <p:txBody>
          <a:bodyPr wrap="none" rtlCol="0">
            <a:spAutoFit/>
          </a:bodyPr>
          <a:lstStyle/>
          <a:p>
            <a:pPr lvl="0"/>
            <a:r>
              <a:rPr lang="de-CH" sz="3600" dirty="0"/>
              <a:t>Hinzu kommen einige charakteristische Worte, </a:t>
            </a:r>
            <a:endParaRPr lang="de-CH" sz="3600" dirty="0" smtClean="0"/>
          </a:p>
          <a:p>
            <a:pPr lvl="0"/>
            <a:r>
              <a:rPr lang="de-CH" sz="3600" dirty="0" smtClean="0"/>
              <a:t>die </a:t>
            </a:r>
            <a:r>
              <a:rPr lang="de-CH" sz="3600" dirty="0"/>
              <a:t>Markus immer wieder benutzt. Das Wort </a:t>
            </a:r>
            <a:endParaRPr lang="de-CH" sz="3600" dirty="0" smtClean="0"/>
          </a:p>
          <a:p>
            <a:pPr lvl="0"/>
            <a:r>
              <a:rPr lang="de-CH" sz="3600" dirty="0" smtClean="0"/>
              <a:t>„</a:t>
            </a:r>
            <a:r>
              <a:rPr lang="de-CH" sz="3600" dirty="0"/>
              <a:t>sogleich“ kommt über 40x vor. Denn ein Diener </a:t>
            </a:r>
            <a:endParaRPr lang="de-CH" sz="3600" dirty="0" smtClean="0"/>
          </a:p>
          <a:p>
            <a:pPr lvl="0"/>
            <a:r>
              <a:rPr lang="de-CH" sz="3600" dirty="0" smtClean="0"/>
              <a:t>muss </a:t>
            </a:r>
            <a:r>
              <a:rPr lang="de-CH" sz="3600" dirty="0"/>
              <a:t>„sogleich“ das tun, was ihm aufgetragen </a:t>
            </a:r>
            <a:endParaRPr lang="de-CH" sz="3600" dirty="0" smtClean="0"/>
          </a:p>
          <a:p>
            <a:pPr lvl="0"/>
            <a:r>
              <a:rPr lang="de-CH" sz="3600" dirty="0" smtClean="0"/>
              <a:t>wird</a:t>
            </a:r>
            <a:r>
              <a:rPr lang="de-CH" sz="3600" dirty="0"/>
              <a:t>. Und genau das finden wir bei dem Herrn </a:t>
            </a:r>
            <a:endParaRPr lang="de-CH" sz="3600" dirty="0" smtClean="0"/>
          </a:p>
          <a:p>
            <a:pPr lvl="0"/>
            <a:r>
              <a:rPr lang="de-CH" sz="3600" dirty="0" smtClean="0"/>
              <a:t>Jesus</a:t>
            </a:r>
            <a:r>
              <a:rPr lang="de-CH" sz="3600" dirty="0"/>
              <a:t>. Er erfüllte die Aufträge Gottes „sogleich“, </a:t>
            </a:r>
            <a:endParaRPr lang="de-CH" sz="3600" dirty="0" smtClean="0"/>
          </a:p>
          <a:p>
            <a:pPr lvl="0"/>
            <a:r>
              <a:rPr lang="de-CH" sz="3600" dirty="0" smtClean="0"/>
              <a:t>denn </a:t>
            </a:r>
            <a:r>
              <a:rPr lang="de-CH" sz="3600" dirty="0"/>
              <a:t>es war seine Speise, den Willen des Vaters </a:t>
            </a:r>
            <a:endParaRPr lang="de-CH" sz="3600" dirty="0" smtClean="0"/>
          </a:p>
          <a:p>
            <a:pPr lvl="0"/>
            <a:r>
              <a:rPr lang="de-CH" sz="3600" dirty="0" smtClean="0"/>
              <a:t>auszuführen</a:t>
            </a:r>
            <a:r>
              <a:rPr lang="de-CH" sz="3600" dirty="0"/>
              <a:t>.</a:t>
            </a:r>
          </a:p>
        </p:txBody>
      </p:sp>
    </p:spTree>
    <p:extLst>
      <p:ext uri="{BB962C8B-B14F-4D97-AF65-F5344CB8AC3E}">
        <p14:creationId xmlns:p14="http://schemas.microsoft.com/office/powerpoint/2010/main" val="2142246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516095" y="1611459"/>
            <a:ext cx="9788705" cy="2308324"/>
          </a:xfrm>
          <a:prstGeom prst="rect">
            <a:avLst/>
          </a:prstGeom>
          <a:noFill/>
        </p:spPr>
        <p:txBody>
          <a:bodyPr wrap="none" rtlCol="0">
            <a:spAutoFit/>
          </a:bodyPr>
          <a:lstStyle/>
          <a:p>
            <a:pPr lvl="0"/>
            <a:r>
              <a:rPr lang="de-CH" sz="3600" dirty="0"/>
              <a:t>Sein ständiger Einsatz für andere wird auch durch </a:t>
            </a:r>
            <a:endParaRPr lang="de-CH" sz="3600" dirty="0" smtClean="0"/>
          </a:p>
          <a:p>
            <a:pPr lvl="0"/>
            <a:r>
              <a:rPr lang="de-CH" sz="3600" dirty="0" smtClean="0"/>
              <a:t>das </a:t>
            </a:r>
            <a:r>
              <a:rPr lang="de-CH" sz="3600" dirty="0"/>
              <a:t>mehr als 1100-mal vorkommende Wörtchen </a:t>
            </a:r>
            <a:endParaRPr lang="de-CH" sz="3600" dirty="0" smtClean="0"/>
          </a:p>
          <a:p>
            <a:pPr lvl="0"/>
            <a:r>
              <a:rPr lang="de-CH" sz="3600" dirty="0" smtClean="0"/>
              <a:t>„</a:t>
            </a:r>
            <a:r>
              <a:rPr lang="de-CH" sz="3600" dirty="0"/>
              <a:t>und“ unterstrichen. Eine Tat reihte sich an die </a:t>
            </a:r>
            <a:endParaRPr lang="de-CH" sz="3600" dirty="0" smtClean="0"/>
          </a:p>
          <a:p>
            <a:pPr lvl="0"/>
            <a:r>
              <a:rPr lang="de-CH" sz="3600" dirty="0" smtClean="0"/>
              <a:t>andere</a:t>
            </a:r>
            <a:r>
              <a:rPr lang="de-CH" sz="3600" dirty="0"/>
              <a:t>, „und“ es gab für Ihn keine Zeit auszuruhen.</a:t>
            </a:r>
          </a:p>
        </p:txBody>
      </p:sp>
    </p:spTree>
    <p:extLst>
      <p:ext uri="{BB962C8B-B14F-4D97-AF65-F5344CB8AC3E}">
        <p14:creationId xmlns:p14="http://schemas.microsoft.com/office/powerpoint/2010/main" val="30198433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516095" y="1059009"/>
            <a:ext cx="10723577" cy="4524315"/>
          </a:xfrm>
          <a:prstGeom prst="rect">
            <a:avLst/>
          </a:prstGeom>
          <a:noFill/>
        </p:spPr>
        <p:txBody>
          <a:bodyPr wrap="none" rtlCol="0">
            <a:spAutoFit/>
          </a:bodyPr>
          <a:lstStyle/>
          <a:p>
            <a:pPr lvl="0"/>
            <a:r>
              <a:rPr lang="de-CH" sz="3600" dirty="0"/>
              <a:t>Nicht von ungefähr finden wir daher selbst in </a:t>
            </a:r>
            <a:endParaRPr lang="de-CH" sz="3600" dirty="0" smtClean="0"/>
          </a:p>
          <a:p>
            <a:pPr lvl="0"/>
            <a:r>
              <a:rPr lang="de-CH" sz="3600" dirty="0" smtClean="0"/>
              <a:t>diesem </a:t>
            </a:r>
            <a:r>
              <a:rPr lang="de-CH" sz="3600" dirty="0"/>
              <a:t>Evangelium, das doch eine Fülle von </a:t>
            </a:r>
            <a:endParaRPr lang="de-CH" sz="3600" dirty="0" smtClean="0"/>
          </a:p>
          <a:p>
            <a:pPr lvl="0"/>
            <a:r>
              <a:rPr lang="de-CH" sz="3600" dirty="0" smtClean="0"/>
              <a:t>Details </a:t>
            </a:r>
            <a:r>
              <a:rPr lang="de-CH" sz="3600" dirty="0"/>
              <a:t>aus seinem Leben berichtet nur eine </a:t>
            </a:r>
            <a:endParaRPr lang="de-CH" sz="3600" dirty="0" smtClean="0"/>
          </a:p>
          <a:p>
            <a:pPr lvl="0"/>
            <a:r>
              <a:rPr lang="de-CH" sz="3600" dirty="0" smtClean="0"/>
              <a:t>einzige </a:t>
            </a:r>
            <a:r>
              <a:rPr lang="de-CH" sz="3600" dirty="0"/>
              <a:t>Begebenheit, bei der von seinem Schlafen </a:t>
            </a:r>
            <a:endParaRPr lang="de-CH" sz="3600" dirty="0" smtClean="0"/>
          </a:p>
          <a:p>
            <a:pPr lvl="0"/>
            <a:r>
              <a:rPr lang="de-CH" sz="3600" dirty="0" smtClean="0"/>
              <a:t>berichtet </a:t>
            </a:r>
            <a:r>
              <a:rPr lang="de-CH" sz="3600" dirty="0"/>
              <a:t>wird: Als Er mit seinen Jüngern im </a:t>
            </a:r>
            <a:r>
              <a:rPr lang="de-CH" sz="3600" dirty="0" smtClean="0"/>
              <a:t>Schiff </a:t>
            </a:r>
          </a:p>
          <a:p>
            <a:pPr lvl="0"/>
            <a:r>
              <a:rPr lang="de-CH" sz="3600" dirty="0" smtClean="0"/>
              <a:t>war</a:t>
            </a:r>
            <a:r>
              <a:rPr lang="de-CH" sz="3600" dirty="0"/>
              <a:t>, und der grosse Sturm auftrat. Ansonsten </a:t>
            </a:r>
            <a:r>
              <a:rPr lang="de-CH" sz="3600" dirty="0" smtClean="0"/>
              <a:t>vermittelt </a:t>
            </a:r>
          </a:p>
          <a:p>
            <a:pPr lvl="0"/>
            <a:r>
              <a:rPr lang="de-CH" sz="3600" dirty="0" smtClean="0"/>
              <a:t>das </a:t>
            </a:r>
            <a:r>
              <a:rPr lang="de-CH" sz="3600" dirty="0"/>
              <a:t>Markusevangelium den Eindruck, </a:t>
            </a:r>
            <a:r>
              <a:rPr lang="de-CH" sz="3600" dirty="0" smtClean="0"/>
              <a:t>dass </a:t>
            </a:r>
            <a:r>
              <a:rPr lang="de-CH" sz="3600" dirty="0"/>
              <a:t>Jesus </a:t>
            </a:r>
            <a:endParaRPr lang="de-CH" sz="3600" dirty="0" smtClean="0"/>
          </a:p>
          <a:p>
            <a:pPr lvl="0"/>
            <a:r>
              <a:rPr lang="de-CH" sz="3600" dirty="0" smtClean="0"/>
              <a:t>Christus </a:t>
            </a:r>
            <a:r>
              <a:rPr lang="de-CH" sz="3600" dirty="0"/>
              <a:t>ständig im Einsatz und am Dienen war.</a:t>
            </a:r>
          </a:p>
        </p:txBody>
      </p:sp>
    </p:spTree>
    <p:extLst>
      <p:ext uri="{BB962C8B-B14F-4D97-AF65-F5344CB8AC3E}">
        <p14:creationId xmlns:p14="http://schemas.microsoft.com/office/powerpoint/2010/main" val="68344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516095" y="839934"/>
            <a:ext cx="10437024" cy="4524315"/>
          </a:xfrm>
          <a:prstGeom prst="rect">
            <a:avLst/>
          </a:prstGeom>
          <a:noFill/>
        </p:spPr>
        <p:txBody>
          <a:bodyPr wrap="none" rtlCol="0">
            <a:spAutoFit/>
          </a:bodyPr>
          <a:lstStyle/>
          <a:p>
            <a:pPr lvl="0"/>
            <a:r>
              <a:rPr lang="de-CH" sz="3600" dirty="0"/>
              <a:t>Ein Diener möchte nicht, dass seine Taten und </a:t>
            </a:r>
            <a:r>
              <a:rPr lang="de-CH" sz="3600" dirty="0" smtClean="0"/>
              <a:t>– wie </a:t>
            </a:r>
          </a:p>
          <a:p>
            <a:pPr lvl="0"/>
            <a:r>
              <a:rPr lang="de-CH" sz="3600" dirty="0" smtClean="0"/>
              <a:t>beim </a:t>
            </a:r>
            <a:r>
              <a:rPr lang="de-CH" sz="3600" dirty="0"/>
              <a:t>Herrn Jesus - Wunder bekannt werden. </a:t>
            </a:r>
            <a:r>
              <a:rPr lang="de-CH" sz="3600" dirty="0" smtClean="0"/>
              <a:t>So </a:t>
            </a:r>
            <a:r>
              <a:rPr lang="de-CH" sz="3600" dirty="0"/>
              <a:t>teilt </a:t>
            </a:r>
            <a:endParaRPr lang="de-CH" sz="3600" dirty="0" smtClean="0"/>
          </a:p>
          <a:p>
            <a:pPr lvl="0"/>
            <a:r>
              <a:rPr lang="de-CH" sz="3600" dirty="0" smtClean="0"/>
              <a:t>uns </a:t>
            </a:r>
            <a:r>
              <a:rPr lang="de-CH" sz="3600" dirty="0"/>
              <a:t>Markus mit, dass Jesus immer wieder </a:t>
            </a:r>
            <a:r>
              <a:rPr lang="de-CH" sz="3600" dirty="0" smtClean="0"/>
              <a:t>vermeiden </a:t>
            </a:r>
          </a:p>
          <a:p>
            <a:pPr lvl="0"/>
            <a:r>
              <a:rPr lang="de-CH" sz="3600" dirty="0" smtClean="0"/>
              <a:t>will</a:t>
            </a:r>
            <a:r>
              <a:rPr lang="de-CH" sz="3600" dirty="0"/>
              <a:t>, dass seine Taten bekannt werden. </a:t>
            </a:r>
            <a:r>
              <a:rPr lang="de-CH" sz="3600" dirty="0" smtClean="0"/>
              <a:t>9x </a:t>
            </a:r>
            <a:r>
              <a:rPr lang="de-CH" sz="3600" dirty="0"/>
              <a:t>sagt Jesus </a:t>
            </a:r>
            <a:endParaRPr lang="de-CH" sz="3600" dirty="0" smtClean="0"/>
          </a:p>
          <a:p>
            <a:pPr lvl="0"/>
            <a:r>
              <a:rPr lang="de-CH" sz="3600" dirty="0" smtClean="0"/>
              <a:t>sinngemäss</a:t>
            </a:r>
            <a:r>
              <a:rPr lang="de-CH" sz="3600" dirty="0"/>
              <a:t>: „Und er gebot ihnen </a:t>
            </a:r>
            <a:r>
              <a:rPr lang="de-CH" sz="3600" dirty="0" smtClean="0"/>
              <a:t>ernstlich</a:t>
            </a:r>
            <a:r>
              <a:rPr lang="de-CH" sz="3600" dirty="0"/>
              <a:t>, dass sie </a:t>
            </a:r>
            <a:endParaRPr lang="de-CH" sz="3600" dirty="0" smtClean="0"/>
          </a:p>
          <a:p>
            <a:pPr lvl="0"/>
            <a:r>
              <a:rPr lang="de-CH" sz="3600" dirty="0" smtClean="0"/>
              <a:t>niemand </a:t>
            </a:r>
            <a:r>
              <a:rPr lang="de-CH" sz="3600" dirty="0"/>
              <a:t>von ihm sagen sollten“</a:t>
            </a:r>
            <a:r>
              <a:rPr lang="de-CH" sz="3600" b="1" dirty="0"/>
              <a:t> (Mk 8,30)</a:t>
            </a:r>
            <a:r>
              <a:rPr lang="de-CH" sz="3600" dirty="0"/>
              <a:t>. </a:t>
            </a:r>
            <a:endParaRPr lang="de-CH" sz="3600" dirty="0" smtClean="0"/>
          </a:p>
          <a:p>
            <a:pPr marL="571500" lvl="0" indent="-571500">
              <a:buFont typeface="Wingdings" panose="05000000000000000000" pitchFamily="2" charset="2"/>
              <a:buChar char="à"/>
            </a:pPr>
            <a:r>
              <a:rPr lang="de-CH" sz="3600" i="1" dirty="0" smtClean="0"/>
              <a:t>Messias </a:t>
            </a:r>
            <a:r>
              <a:rPr lang="de-CH" sz="3600" i="1" dirty="0"/>
              <a:t>Geheimnis </a:t>
            </a:r>
            <a:endParaRPr lang="de-CH" sz="3600" i="1" dirty="0" smtClean="0"/>
          </a:p>
          <a:p>
            <a:pPr marL="571500" lvl="0" indent="-571500">
              <a:buFont typeface="Wingdings" panose="05000000000000000000" pitchFamily="2" charset="2"/>
              <a:buChar char="à"/>
            </a:pPr>
            <a:r>
              <a:rPr lang="de-CH" sz="3600" i="1" dirty="0" smtClean="0"/>
              <a:t>Verbindet </a:t>
            </a:r>
            <a:r>
              <a:rPr lang="de-CH" sz="3600" i="1" dirty="0"/>
              <a:t>die Wunder mit einem Schweigeverbot</a:t>
            </a:r>
            <a:endParaRPr lang="de-CH" sz="3600" dirty="0"/>
          </a:p>
        </p:txBody>
      </p:sp>
    </p:spTree>
    <p:extLst>
      <p:ext uri="{BB962C8B-B14F-4D97-AF65-F5344CB8AC3E}">
        <p14:creationId xmlns:p14="http://schemas.microsoft.com/office/powerpoint/2010/main" val="12202976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950526321"/>
              </p:ext>
            </p:extLst>
          </p:nvPr>
        </p:nvGraphicFramePr>
        <p:xfrm>
          <a:off x="343949" y="1182848"/>
          <a:ext cx="11537373" cy="659622"/>
        </p:xfrm>
        <a:graphic>
          <a:graphicData uri="http://schemas.openxmlformats.org/drawingml/2006/table">
            <a:tbl>
              <a:tblPr firstRow="1" firstCol="1" bandRow="1">
                <a:tableStyleId>{5C22544A-7EE6-4342-B048-85BDC9FD1C3A}</a:tableStyleId>
              </a:tblPr>
              <a:tblGrid>
                <a:gridCol w="1733379"/>
                <a:gridCol w="2362100"/>
                <a:gridCol w="2378820"/>
                <a:gridCol w="2339804"/>
                <a:gridCol w="1452486"/>
                <a:gridCol w="1270784"/>
              </a:tblGrid>
              <a:tr h="513511">
                <a:tc>
                  <a:txBody>
                    <a:bodyPr/>
                    <a:lstStyle/>
                    <a:p>
                      <a:pPr algn="just">
                        <a:spcAft>
                          <a:spcPts val="0"/>
                        </a:spcAft>
                      </a:pPr>
                      <a:r>
                        <a:rPr lang="de-CH" sz="2200" dirty="0">
                          <a:effectLst/>
                        </a:rPr>
                        <a:t>Evangelium</a:t>
                      </a:r>
                      <a:endParaRPr lang="de-CH"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solidFill>
                      <a:schemeClr val="accent1">
                        <a:lumMod val="75000"/>
                      </a:schemeClr>
                    </a:solidFill>
                  </a:tcPr>
                </a:tc>
                <a:tc>
                  <a:txBody>
                    <a:bodyPr/>
                    <a:lstStyle/>
                    <a:p>
                      <a:pPr algn="just">
                        <a:spcAft>
                          <a:spcPts val="0"/>
                        </a:spcAft>
                      </a:pPr>
                      <a:r>
                        <a:rPr lang="de-CH" sz="2200" dirty="0">
                          <a:effectLst/>
                        </a:rPr>
                        <a:t>Darstellung</a:t>
                      </a:r>
                      <a:endParaRPr lang="de-CH"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solidFill>
                      <a:schemeClr val="accent1">
                        <a:lumMod val="75000"/>
                      </a:schemeClr>
                    </a:solidFill>
                  </a:tcPr>
                </a:tc>
                <a:tc>
                  <a:txBody>
                    <a:bodyPr/>
                    <a:lstStyle/>
                    <a:p>
                      <a:pPr algn="just">
                        <a:spcAft>
                          <a:spcPts val="0"/>
                        </a:spcAft>
                      </a:pPr>
                      <a:r>
                        <a:rPr lang="de-CH" sz="2200" dirty="0">
                          <a:effectLst/>
                        </a:rPr>
                        <a:t>Zielgruppe</a:t>
                      </a:r>
                      <a:endParaRPr lang="de-CH"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solidFill>
                      <a:schemeClr val="accent1">
                        <a:lumMod val="75000"/>
                      </a:schemeClr>
                    </a:solidFill>
                  </a:tcPr>
                </a:tc>
                <a:tc>
                  <a:txBody>
                    <a:bodyPr/>
                    <a:lstStyle/>
                    <a:p>
                      <a:pPr algn="just">
                        <a:spcAft>
                          <a:spcPts val="0"/>
                        </a:spcAft>
                      </a:pPr>
                      <a:r>
                        <a:rPr lang="de-CH" sz="2200" dirty="0">
                          <a:effectLst/>
                        </a:rPr>
                        <a:t>Inhalt</a:t>
                      </a:r>
                      <a:endParaRPr lang="de-CH"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solidFill>
                      <a:schemeClr val="accent1">
                        <a:lumMod val="75000"/>
                      </a:schemeClr>
                    </a:solidFill>
                  </a:tcPr>
                </a:tc>
                <a:tc>
                  <a:txBody>
                    <a:bodyPr/>
                    <a:lstStyle/>
                    <a:p>
                      <a:pPr algn="just">
                        <a:spcAft>
                          <a:spcPts val="0"/>
                        </a:spcAft>
                      </a:pPr>
                      <a:r>
                        <a:rPr lang="de-CH" sz="2200" dirty="0">
                          <a:effectLst/>
                        </a:rPr>
                        <a:t>Beginn</a:t>
                      </a:r>
                      <a:endParaRPr lang="de-CH"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solidFill>
                      <a:schemeClr val="accent1">
                        <a:lumMod val="75000"/>
                      </a:schemeClr>
                    </a:solidFill>
                  </a:tcPr>
                </a:tc>
                <a:tc>
                  <a:txBody>
                    <a:bodyPr/>
                    <a:lstStyle/>
                    <a:p>
                      <a:pPr algn="just">
                        <a:spcAft>
                          <a:spcPts val="0"/>
                        </a:spcAft>
                      </a:pPr>
                      <a:r>
                        <a:rPr lang="de-CH" sz="2200" dirty="0">
                          <a:effectLst/>
                        </a:rPr>
                        <a:t>Tier</a:t>
                      </a:r>
                      <a:endParaRPr lang="de-CH"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solidFill>
                      <a:schemeClr val="accent1">
                        <a:lumMod val="75000"/>
                      </a:schemeClr>
                    </a:solidFill>
                  </a:tcPr>
                </a:tc>
              </a:tr>
              <a:tr h="146111">
                <a:tc>
                  <a:txBody>
                    <a:bodyPr/>
                    <a:lstStyle/>
                    <a:p>
                      <a:pPr>
                        <a:spcAft>
                          <a:spcPts val="0"/>
                        </a:spcAft>
                      </a:pPr>
                      <a:r>
                        <a:rPr lang="de-CH" sz="800" dirty="0">
                          <a:effectLst/>
                        </a:rPr>
                        <a:t> </a:t>
                      </a:r>
                      <a:endParaRPr lang="de-CH"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solidFill>
                      <a:schemeClr val="accent1">
                        <a:lumMod val="75000"/>
                      </a:schemeClr>
                    </a:solidFill>
                  </a:tcPr>
                </a:tc>
                <a:tc>
                  <a:txBody>
                    <a:bodyPr/>
                    <a:lstStyle/>
                    <a:p>
                      <a:pPr>
                        <a:spcAft>
                          <a:spcPts val="0"/>
                        </a:spcAft>
                      </a:pPr>
                      <a:r>
                        <a:rPr lang="de-CH" sz="800">
                          <a:effectLst/>
                        </a:rPr>
                        <a:t> </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tc>
                <a:tc>
                  <a:txBody>
                    <a:bodyPr/>
                    <a:lstStyle/>
                    <a:p>
                      <a:pPr>
                        <a:spcAft>
                          <a:spcPts val="0"/>
                        </a:spcAft>
                      </a:pPr>
                      <a:r>
                        <a:rPr lang="de-CH" sz="800">
                          <a:effectLst/>
                        </a:rPr>
                        <a:t> </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tc>
                <a:tc>
                  <a:txBody>
                    <a:bodyPr/>
                    <a:lstStyle/>
                    <a:p>
                      <a:pPr>
                        <a:spcAft>
                          <a:spcPts val="0"/>
                        </a:spcAft>
                      </a:pPr>
                      <a:r>
                        <a:rPr lang="de-CH" sz="800">
                          <a:effectLst/>
                        </a:rPr>
                        <a:t> </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tc>
                <a:tc>
                  <a:txBody>
                    <a:bodyPr/>
                    <a:lstStyle/>
                    <a:p>
                      <a:pPr>
                        <a:spcAft>
                          <a:spcPts val="0"/>
                        </a:spcAft>
                      </a:pPr>
                      <a:r>
                        <a:rPr lang="de-CH" sz="800">
                          <a:effectLst/>
                        </a:rPr>
                        <a:t> </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tc>
                <a:tc>
                  <a:txBody>
                    <a:bodyPr/>
                    <a:lstStyle/>
                    <a:p>
                      <a:pPr>
                        <a:spcAft>
                          <a:spcPts val="0"/>
                        </a:spcAft>
                      </a:pPr>
                      <a:r>
                        <a:rPr lang="de-CH" sz="800" dirty="0">
                          <a:effectLst/>
                        </a:rPr>
                        <a:t> </a:t>
                      </a:r>
                      <a:endParaRPr lang="de-CH"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tc>
              </a:tr>
            </a:tbl>
          </a:graphicData>
        </a:graphic>
      </p:graphicFrame>
    </p:spTree>
    <p:extLst>
      <p:ext uri="{BB962C8B-B14F-4D97-AF65-F5344CB8AC3E}">
        <p14:creationId xmlns:p14="http://schemas.microsoft.com/office/powerpoint/2010/main" val="321871015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516095" y="497034"/>
            <a:ext cx="10839314" cy="5755422"/>
          </a:xfrm>
          <a:prstGeom prst="rect">
            <a:avLst/>
          </a:prstGeom>
          <a:noFill/>
        </p:spPr>
        <p:txBody>
          <a:bodyPr wrap="none" rtlCol="0">
            <a:spAutoFit/>
          </a:bodyPr>
          <a:lstStyle/>
          <a:p>
            <a:r>
              <a:rPr lang="de-DE" sz="4600" b="1" u="sng" dirty="0"/>
              <a:t>Fazit:</a:t>
            </a:r>
            <a:r>
              <a:rPr lang="de-DE" sz="4600" dirty="0"/>
              <a:t> Unsere Berufung ist die eines Dieners. </a:t>
            </a:r>
            <a:endParaRPr lang="de-DE" sz="4600" dirty="0" smtClean="0"/>
          </a:p>
          <a:p>
            <a:r>
              <a:rPr lang="de-DE" sz="4600" dirty="0" smtClean="0"/>
              <a:t>Eine </a:t>
            </a:r>
            <a:r>
              <a:rPr lang="de-DE" sz="4600" dirty="0"/>
              <a:t>postmoderne Prägung mit einer </a:t>
            </a:r>
            <a:endParaRPr lang="de-DE" sz="4600" dirty="0" smtClean="0"/>
          </a:p>
          <a:p>
            <a:r>
              <a:rPr lang="de-DE" sz="4600" dirty="0" smtClean="0"/>
              <a:t>Überbetonung </a:t>
            </a:r>
            <a:r>
              <a:rPr lang="de-DE" sz="4600" dirty="0"/>
              <a:t>von Familie, Freizeit und </a:t>
            </a:r>
            <a:endParaRPr lang="de-DE" sz="4600" dirty="0" smtClean="0"/>
          </a:p>
          <a:p>
            <a:r>
              <a:rPr lang="de-DE" sz="4600" dirty="0" smtClean="0"/>
              <a:t>Beruf </a:t>
            </a:r>
            <a:r>
              <a:rPr lang="de-DE" sz="4600" dirty="0"/>
              <a:t>kann im Widerspruch dieser unserer </a:t>
            </a:r>
            <a:endParaRPr lang="de-DE" sz="4600" dirty="0" smtClean="0"/>
          </a:p>
          <a:p>
            <a:r>
              <a:rPr lang="de-DE" sz="4600" dirty="0" smtClean="0"/>
              <a:t>Berufung </a:t>
            </a:r>
            <a:r>
              <a:rPr lang="de-DE" sz="4600" dirty="0"/>
              <a:t>stehen! Das Markusevangelium </a:t>
            </a:r>
            <a:endParaRPr lang="de-DE" sz="4600" dirty="0" smtClean="0"/>
          </a:p>
          <a:p>
            <a:r>
              <a:rPr lang="de-DE" sz="4600" dirty="0" smtClean="0"/>
              <a:t>fordert </a:t>
            </a:r>
            <a:r>
              <a:rPr lang="de-DE" sz="4600" dirty="0"/>
              <a:t>uns auf, unser </a:t>
            </a:r>
            <a:r>
              <a:rPr lang="de-DE" sz="4600" dirty="0" smtClean="0"/>
              <a:t>Zeit-Management </a:t>
            </a:r>
          </a:p>
          <a:p>
            <a:r>
              <a:rPr lang="de-DE" sz="4600" dirty="0" smtClean="0"/>
              <a:t>im </a:t>
            </a:r>
            <a:r>
              <a:rPr lang="de-DE" sz="4600" dirty="0"/>
              <a:t>Lichte des Wortes Gottes zu reflektieren </a:t>
            </a:r>
            <a:endParaRPr lang="de-DE" sz="4600" dirty="0" smtClean="0"/>
          </a:p>
          <a:p>
            <a:r>
              <a:rPr lang="de-DE" sz="4600" dirty="0" smtClean="0"/>
              <a:t>und </a:t>
            </a:r>
            <a:r>
              <a:rPr lang="de-DE" sz="4600" dirty="0"/>
              <a:t>wenn nötig Korrekturen vorzunehmen.</a:t>
            </a:r>
            <a:endParaRPr lang="de-CH" sz="4600" dirty="0"/>
          </a:p>
        </p:txBody>
      </p:sp>
    </p:spTree>
    <p:extLst>
      <p:ext uri="{BB962C8B-B14F-4D97-AF65-F5344CB8AC3E}">
        <p14:creationId xmlns:p14="http://schemas.microsoft.com/office/powerpoint/2010/main" val="28085883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fik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55591" y="-1034427"/>
            <a:ext cx="10527956" cy="6359405"/>
          </a:xfrm>
          <a:prstGeom prst="rect">
            <a:avLst/>
          </a:prstGeom>
        </p:spPr>
      </p:pic>
      <p:sp>
        <p:nvSpPr>
          <p:cNvPr id="2" name="Textfeld 1"/>
          <p:cNvSpPr txBox="1"/>
          <p:nvPr/>
        </p:nvSpPr>
        <p:spPr>
          <a:xfrm>
            <a:off x="4156376" y="4855618"/>
            <a:ext cx="4055277" cy="938719"/>
          </a:xfrm>
          <a:prstGeom prst="rect">
            <a:avLst/>
          </a:prstGeom>
          <a:noFill/>
        </p:spPr>
        <p:txBody>
          <a:bodyPr wrap="none" rtlCol="0">
            <a:spAutoFit/>
          </a:bodyPr>
          <a:lstStyle/>
          <a:p>
            <a:r>
              <a:rPr lang="de-CH" sz="5500" b="1" dirty="0" smtClean="0"/>
              <a:t>Markus Teil </a:t>
            </a:r>
            <a:r>
              <a:rPr lang="de-CH" sz="5500" b="1" dirty="0" smtClean="0"/>
              <a:t>2</a:t>
            </a:r>
            <a:endParaRPr lang="de-CH" sz="5500" b="1" dirty="0"/>
          </a:p>
        </p:txBody>
      </p:sp>
    </p:spTree>
    <p:extLst>
      <p:ext uri="{BB962C8B-B14F-4D97-AF65-F5344CB8AC3E}">
        <p14:creationId xmlns:p14="http://schemas.microsoft.com/office/powerpoint/2010/main" val="16905547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762743490"/>
              </p:ext>
            </p:extLst>
          </p:nvPr>
        </p:nvGraphicFramePr>
        <p:xfrm>
          <a:off x="343949" y="1182848"/>
          <a:ext cx="11537373" cy="1292210"/>
        </p:xfrm>
        <a:graphic>
          <a:graphicData uri="http://schemas.openxmlformats.org/drawingml/2006/table">
            <a:tbl>
              <a:tblPr firstRow="1" firstCol="1" bandRow="1">
                <a:tableStyleId>{5C22544A-7EE6-4342-B048-85BDC9FD1C3A}</a:tableStyleId>
              </a:tblPr>
              <a:tblGrid>
                <a:gridCol w="1733379"/>
                <a:gridCol w="2362100"/>
                <a:gridCol w="2378820"/>
                <a:gridCol w="2339804"/>
                <a:gridCol w="1452486"/>
                <a:gridCol w="1270784"/>
              </a:tblGrid>
              <a:tr h="513511">
                <a:tc>
                  <a:txBody>
                    <a:bodyPr/>
                    <a:lstStyle/>
                    <a:p>
                      <a:pPr algn="just">
                        <a:spcAft>
                          <a:spcPts val="0"/>
                        </a:spcAft>
                      </a:pPr>
                      <a:r>
                        <a:rPr lang="de-CH" sz="2200" dirty="0">
                          <a:effectLst/>
                        </a:rPr>
                        <a:t>Evangelium</a:t>
                      </a:r>
                      <a:endParaRPr lang="de-CH"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solidFill>
                      <a:schemeClr val="accent1">
                        <a:lumMod val="75000"/>
                      </a:schemeClr>
                    </a:solidFill>
                  </a:tcPr>
                </a:tc>
                <a:tc>
                  <a:txBody>
                    <a:bodyPr/>
                    <a:lstStyle/>
                    <a:p>
                      <a:pPr algn="just">
                        <a:spcAft>
                          <a:spcPts val="0"/>
                        </a:spcAft>
                      </a:pPr>
                      <a:r>
                        <a:rPr lang="de-CH" sz="2200" dirty="0">
                          <a:effectLst/>
                        </a:rPr>
                        <a:t>Darstellung</a:t>
                      </a:r>
                      <a:endParaRPr lang="de-CH"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solidFill>
                      <a:schemeClr val="accent1">
                        <a:lumMod val="75000"/>
                      </a:schemeClr>
                    </a:solidFill>
                  </a:tcPr>
                </a:tc>
                <a:tc>
                  <a:txBody>
                    <a:bodyPr/>
                    <a:lstStyle/>
                    <a:p>
                      <a:pPr algn="just">
                        <a:spcAft>
                          <a:spcPts val="0"/>
                        </a:spcAft>
                      </a:pPr>
                      <a:r>
                        <a:rPr lang="de-CH" sz="2200" dirty="0">
                          <a:effectLst/>
                        </a:rPr>
                        <a:t>Zielgruppe</a:t>
                      </a:r>
                      <a:endParaRPr lang="de-CH"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solidFill>
                      <a:schemeClr val="accent1">
                        <a:lumMod val="75000"/>
                      </a:schemeClr>
                    </a:solidFill>
                  </a:tcPr>
                </a:tc>
                <a:tc>
                  <a:txBody>
                    <a:bodyPr/>
                    <a:lstStyle/>
                    <a:p>
                      <a:pPr algn="just">
                        <a:spcAft>
                          <a:spcPts val="0"/>
                        </a:spcAft>
                      </a:pPr>
                      <a:r>
                        <a:rPr lang="de-CH" sz="2200" dirty="0">
                          <a:effectLst/>
                        </a:rPr>
                        <a:t>Inhalt</a:t>
                      </a:r>
                      <a:endParaRPr lang="de-CH"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solidFill>
                      <a:schemeClr val="accent1">
                        <a:lumMod val="75000"/>
                      </a:schemeClr>
                    </a:solidFill>
                  </a:tcPr>
                </a:tc>
                <a:tc>
                  <a:txBody>
                    <a:bodyPr/>
                    <a:lstStyle/>
                    <a:p>
                      <a:pPr algn="just">
                        <a:spcAft>
                          <a:spcPts val="0"/>
                        </a:spcAft>
                      </a:pPr>
                      <a:r>
                        <a:rPr lang="de-CH" sz="2200" dirty="0">
                          <a:effectLst/>
                        </a:rPr>
                        <a:t>Beginn</a:t>
                      </a:r>
                      <a:endParaRPr lang="de-CH"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solidFill>
                      <a:schemeClr val="accent1">
                        <a:lumMod val="75000"/>
                      </a:schemeClr>
                    </a:solidFill>
                  </a:tcPr>
                </a:tc>
                <a:tc>
                  <a:txBody>
                    <a:bodyPr/>
                    <a:lstStyle/>
                    <a:p>
                      <a:pPr algn="just">
                        <a:spcAft>
                          <a:spcPts val="0"/>
                        </a:spcAft>
                      </a:pPr>
                      <a:r>
                        <a:rPr lang="de-CH" sz="2200" dirty="0">
                          <a:effectLst/>
                        </a:rPr>
                        <a:t>Tier</a:t>
                      </a:r>
                      <a:endParaRPr lang="de-CH"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solidFill>
                      <a:schemeClr val="accent1">
                        <a:lumMod val="75000"/>
                      </a:schemeClr>
                    </a:solidFill>
                  </a:tcPr>
                </a:tc>
              </a:tr>
              <a:tr h="146111">
                <a:tc>
                  <a:txBody>
                    <a:bodyPr/>
                    <a:lstStyle/>
                    <a:p>
                      <a:pPr>
                        <a:spcAft>
                          <a:spcPts val="0"/>
                        </a:spcAft>
                      </a:pPr>
                      <a:r>
                        <a:rPr lang="de-CH" sz="800" dirty="0">
                          <a:effectLst/>
                        </a:rPr>
                        <a:t> </a:t>
                      </a:r>
                      <a:endParaRPr lang="de-CH"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solidFill>
                      <a:schemeClr val="accent1">
                        <a:lumMod val="75000"/>
                      </a:schemeClr>
                    </a:solidFill>
                  </a:tcPr>
                </a:tc>
                <a:tc>
                  <a:txBody>
                    <a:bodyPr/>
                    <a:lstStyle/>
                    <a:p>
                      <a:pPr>
                        <a:spcAft>
                          <a:spcPts val="0"/>
                        </a:spcAft>
                      </a:pPr>
                      <a:r>
                        <a:rPr lang="de-CH" sz="800">
                          <a:effectLst/>
                        </a:rPr>
                        <a:t> </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tc>
                <a:tc>
                  <a:txBody>
                    <a:bodyPr/>
                    <a:lstStyle/>
                    <a:p>
                      <a:pPr>
                        <a:spcAft>
                          <a:spcPts val="0"/>
                        </a:spcAft>
                      </a:pPr>
                      <a:r>
                        <a:rPr lang="de-CH" sz="800">
                          <a:effectLst/>
                        </a:rPr>
                        <a:t> </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tc>
                <a:tc>
                  <a:txBody>
                    <a:bodyPr/>
                    <a:lstStyle/>
                    <a:p>
                      <a:pPr>
                        <a:spcAft>
                          <a:spcPts val="0"/>
                        </a:spcAft>
                      </a:pPr>
                      <a:r>
                        <a:rPr lang="de-CH" sz="800">
                          <a:effectLst/>
                        </a:rPr>
                        <a:t> </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tc>
                <a:tc>
                  <a:txBody>
                    <a:bodyPr/>
                    <a:lstStyle/>
                    <a:p>
                      <a:pPr>
                        <a:spcAft>
                          <a:spcPts val="0"/>
                        </a:spcAft>
                      </a:pPr>
                      <a:r>
                        <a:rPr lang="de-CH" sz="800">
                          <a:effectLst/>
                        </a:rPr>
                        <a:t> </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tc>
                <a:tc>
                  <a:txBody>
                    <a:bodyPr/>
                    <a:lstStyle/>
                    <a:p>
                      <a:pPr>
                        <a:spcAft>
                          <a:spcPts val="0"/>
                        </a:spcAft>
                      </a:pPr>
                      <a:r>
                        <a:rPr lang="de-CH" sz="800">
                          <a:effectLst/>
                        </a:rPr>
                        <a:t> </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tc>
              </a:tr>
              <a:tr h="632588">
                <a:tc>
                  <a:txBody>
                    <a:bodyPr/>
                    <a:lstStyle/>
                    <a:p>
                      <a:pPr>
                        <a:spcAft>
                          <a:spcPts val="0"/>
                        </a:spcAft>
                      </a:pPr>
                      <a:r>
                        <a:rPr lang="de-CH" sz="2200" dirty="0">
                          <a:effectLst/>
                        </a:rPr>
                        <a:t>Matthäus</a:t>
                      </a:r>
                      <a:endParaRPr lang="de-CH"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solidFill>
                      <a:schemeClr val="accent1">
                        <a:lumMod val="75000"/>
                      </a:schemeClr>
                    </a:solidFill>
                  </a:tcPr>
                </a:tc>
                <a:tc>
                  <a:txBody>
                    <a:bodyPr/>
                    <a:lstStyle/>
                    <a:p>
                      <a:pPr>
                        <a:spcAft>
                          <a:spcPts val="0"/>
                        </a:spcAft>
                      </a:pPr>
                      <a:r>
                        <a:rPr lang="de-CH" sz="2200">
                          <a:effectLst/>
                        </a:rPr>
                        <a:t>Der König</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tc>
                <a:tc>
                  <a:txBody>
                    <a:bodyPr/>
                    <a:lstStyle/>
                    <a:p>
                      <a:pPr>
                        <a:spcAft>
                          <a:spcPts val="0"/>
                        </a:spcAft>
                      </a:pPr>
                      <a:r>
                        <a:rPr lang="de-CH" sz="2200">
                          <a:effectLst/>
                        </a:rPr>
                        <a:t>"Neue" Gläubige</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tc>
                <a:tc>
                  <a:txBody>
                    <a:bodyPr/>
                    <a:lstStyle/>
                    <a:p>
                      <a:pPr>
                        <a:spcAft>
                          <a:spcPts val="0"/>
                        </a:spcAft>
                      </a:pPr>
                      <a:r>
                        <a:rPr lang="de-CH" sz="2200">
                          <a:effectLst/>
                        </a:rPr>
                        <a:t>Was Jesus sagte</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tc>
                <a:tc>
                  <a:txBody>
                    <a:bodyPr/>
                    <a:lstStyle/>
                    <a:p>
                      <a:pPr>
                        <a:spcAft>
                          <a:spcPts val="0"/>
                        </a:spcAft>
                      </a:pPr>
                      <a:r>
                        <a:rPr lang="de-CH" sz="2200">
                          <a:effectLst/>
                        </a:rPr>
                        <a:t>Abraham</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tc>
                <a:tc>
                  <a:txBody>
                    <a:bodyPr/>
                    <a:lstStyle/>
                    <a:p>
                      <a:pPr>
                        <a:spcAft>
                          <a:spcPts val="0"/>
                        </a:spcAft>
                      </a:pPr>
                      <a:r>
                        <a:rPr lang="de-CH" sz="2200" dirty="0">
                          <a:effectLst/>
                        </a:rPr>
                        <a:t>Löwe</a:t>
                      </a:r>
                      <a:endParaRPr lang="de-CH"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tc>
              </a:tr>
            </a:tbl>
          </a:graphicData>
        </a:graphic>
      </p:graphicFrame>
    </p:spTree>
    <p:extLst>
      <p:ext uri="{BB962C8B-B14F-4D97-AF65-F5344CB8AC3E}">
        <p14:creationId xmlns:p14="http://schemas.microsoft.com/office/powerpoint/2010/main" val="10816141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3440208644"/>
              </p:ext>
            </p:extLst>
          </p:nvPr>
        </p:nvGraphicFramePr>
        <p:xfrm>
          <a:off x="343949" y="1182848"/>
          <a:ext cx="11537373" cy="1979374"/>
        </p:xfrm>
        <a:graphic>
          <a:graphicData uri="http://schemas.openxmlformats.org/drawingml/2006/table">
            <a:tbl>
              <a:tblPr firstRow="1" firstCol="1" bandRow="1">
                <a:tableStyleId>{5C22544A-7EE6-4342-B048-85BDC9FD1C3A}</a:tableStyleId>
              </a:tblPr>
              <a:tblGrid>
                <a:gridCol w="1733379"/>
                <a:gridCol w="2362100"/>
                <a:gridCol w="2378820"/>
                <a:gridCol w="2339804"/>
                <a:gridCol w="1452486"/>
                <a:gridCol w="1270784"/>
              </a:tblGrid>
              <a:tr h="513511">
                <a:tc>
                  <a:txBody>
                    <a:bodyPr/>
                    <a:lstStyle/>
                    <a:p>
                      <a:pPr algn="just">
                        <a:spcAft>
                          <a:spcPts val="0"/>
                        </a:spcAft>
                      </a:pPr>
                      <a:r>
                        <a:rPr lang="de-CH" sz="2200" dirty="0">
                          <a:effectLst/>
                        </a:rPr>
                        <a:t>Evangelium</a:t>
                      </a:r>
                      <a:endParaRPr lang="de-CH"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solidFill>
                      <a:schemeClr val="accent1">
                        <a:lumMod val="75000"/>
                      </a:schemeClr>
                    </a:solidFill>
                  </a:tcPr>
                </a:tc>
                <a:tc>
                  <a:txBody>
                    <a:bodyPr/>
                    <a:lstStyle/>
                    <a:p>
                      <a:pPr algn="just">
                        <a:spcAft>
                          <a:spcPts val="0"/>
                        </a:spcAft>
                      </a:pPr>
                      <a:r>
                        <a:rPr lang="de-CH" sz="2200" dirty="0">
                          <a:effectLst/>
                        </a:rPr>
                        <a:t>Darstellung</a:t>
                      </a:r>
                      <a:endParaRPr lang="de-CH"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solidFill>
                      <a:schemeClr val="accent1">
                        <a:lumMod val="75000"/>
                      </a:schemeClr>
                    </a:solidFill>
                  </a:tcPr>
                </a:tc>
                <a:tc>
                  <a:txBody>
                    <a:bodyPr/>
                    <a:lstStyle/>
                    <a:p>
                      <a:pPr algn="just">
                        <a:spcAft>
                          <a:spcPts val="0"/>
                        </a:spcAft>
                      </a:pPr>
                      <a:r>
                        <a:rPr lang="de-CH" sz="2200" dirty="0">
                          <a:effectLst/>
                        </a:rPr>
                        <a:t>Zielgruppe</a:t>
                      </a:r>
                      <a:endParaRPr lang="de-CH"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solidFill>
                      <a:schemeClr val="accent1">
                        <a:lumMod val="75000"/>
                      </a:schemeClr>
                    </a:solidFill>
                  </a:tcPr>
                </a:tc>
                <a:tc>
                  <a:txBody>
                    <a:bodyPr/>
                    <a:lstStyle/>
                    <a:p>
                      <a:pPr algn="just">
                        <a:spcAft>
                          <a:spcPts val="0"/>
                        </a:spcAft>
                      </a:pPr>
                      <a:r>
                        <a:rPr lang="de-CH" sz="2200" dirty="0">
                          <a:effectLst/>
                        </a:rPr>
                        <a:t>Inhalt</a:t>
                      </a:r>
                      <a:endParaRPr lang="de-CH"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solidFill>
                      <a:schemeClr val="accent1">
                        <a:lumMod val="75000"/>
                      </a:schemeClr>
                    </a:solidFill>
                  </a:tcPr>
                </a:tc>
                <a:tc>
                  <a:txBody>
                    <a:bodyPr/>
                    <a:lstStyle/>
                    <a:p>
                      <a:pPr algn="just">
                        <a:spcAft>
                          <a:spcPts val="0"/>
                        </a:spcAft>
                      </a:pPr>
                      <a:r>
                        <a:rPr lang="de-CH" sz="2200" dirty="0">
                          <a:effectLst/>
                        </a:rPr>
                        <a:t>Beginn</a:t>
                      </a:r>
                      <a:endParaRPr lang="de-CH"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solidFill>
                      <a:schemeClr val="accent1">
                        <a:lumMod val="75000"/>
                      </a:schemeClr>
                    </a:solidFill>
                  </a:tcPr>
                </a:tc>
                <a:tc>
                  <a:txBody>
                    <a:bodyPr/>
                    <a:lstStyle/>
                    <a:p>
                      <a:pPr algn="just">
                        <a:spcAft>
                          <a:spcPts val="0"/>
                        </a:spcAft>
                      </a:pPr>
                      <a:r>
                        <a:rPr lang="de-CH" sz="2200" dirty="0">
                          <a:effectLst/>
                        </a:rPr>
                        <a:t>Tier</a:t>
                      </a:r>
                      <a:endParaRPr lang="de-CH"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solidFill>
                      <a:schemeClr val="accent1">
                        <a:lumMod val="75000"/>
                      </a:schemeClr>
                    </a:solidFill>
                  </a:tcPr>
                </a:tc>
              </a:tr>
              <a:tr h="146111">
                <a:tc>
                  <a:txBody>
                    <a:bodyPr/>
                    <a:lstStyle/>
                    <a:p>
                      <a:pPr>
                        <a:spcAft>
                          <a:spcPts val="0"/>
                        </a:spcAft>
                      </a:pPr>
                      <a:r>
                        <a:rPr lang="de-CH" sz="800" dirty="0">
                          <a:effectLst/>
                        </a:rPr>
                        <a:t> </a:t>
                      </a:r>
                      <a:endParaRPr lang="de-CH"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solidFill>
                      <a:schemeClr val="accent1">
                        <a:lumMod val="75000"/>
                      </a:schemeClr>
                    </a:solidFill>
                  </a:tcPr>
                </a:tc>
                <a:tc>
                  <a:txBody>
                    <a:bodyPr/>
                    <a:lstStyle/>
                    <a:p>
                      <a:pPr>
                        <a:spcAft>
                          <a:spcPts val="0"/>
                        </a:spcAft>
                      </a:pPr>
                      <a:r>
                        <a:rPr lang="de-CH" sz="800">
                          <a:effectLst/>
                        </a:rPr>
                        <a:t> </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tc>
                <a:tc>
                  <a:txBody>
                    <a:bodyPr/>
                    <a:lstStyle/>
                    <a:p>
                      <a:pPr>
                        <a:spcAft>
                          <a:spcPts val="0"/>
                        </a:spcAft>
                      </a:pPr>
                      <a:r>
                        <a:rPr lang="de-CH" sz="800">
                          <a:effectLst/>
                        </a:rPr>
                        <a:t> </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tc>
                <a:tc>
                  <a:txBody>
                    <a:bodyPr/>
                    <a:lstStyle/>
                    <a:p>
                      <a:pPr>
                        <a:spcAft>
                          <a:spcPts val="0"/>
                        </a:spcAft>
                      </a:pPr>
                      <a:r>
                        <a:rPr lang="de-CH" sz="800">
                          <a:effectLst/>
                        </a:rPr>
                        <a:t> </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tc>
                <a:tc>
                  <a:txBody>
                    <a:bodyPr/>
                    <a:lstStyle/>
                    <a:p>
                      <a:pPr>
                        <a:spcAft>
                          <a:spcPts val="0"/>
                        </a:spcAft>
                      </a:pPr>
                      <a:r>
                        <a:rPr lang="de-CH" sz="800">
                          <a:effectLst/>
                        </a:rPr>
                        <a:t> </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tc>
                <a:tc>
                  <a:txBody>
                    <a:bodyPr/>
                    <a:lstStyle/>
                    <a:p>
                      <a:pPr>
                        <a:spcAft>
                          <a:spcPts val="0"/>
                        </a:spcAft>
                      </a:pPr>
                      <a:r>
                        <a:rPr lang="de-CH" sz="800">
                          <a:effectLst/>
                        </a:rPr>
                        <a:t> </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tc>
              </a:tr>
              <a:tr h="632588">
                <a:tc>
                  <a:txBody>
                    <a:bodyPr/>
                    <a:lstStyle/>
                    <a:p>
                      <a:pPr>
                        <a:spcAft>
                          <a:spcPts val="0"/>
                        </a:spcAft>
                      </a:pPr>
                      <a:r>
                        <a:rPr lang="de-CH" sz="2200" dirty="0">
                          <a:effectLst/>
                        </a:rPr>
                        <a:t>Matthäus</a:t>
                      </a:r>
                      <a:endParaRPr lang="de-CH"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solidFill>
                      <a:schemeClr val="accent1">
                        <a:lumMod val="75000"/>
                      </a:schemeClr>
                    </a:solidFill>
                  </a:tcPr>
                </a:tc>
                <a:tc>
                  <a:txBody>
                    <a:bodyPr/>
                    <a:lstStyle/>
                    <a:p>
                      <a:pPr>
                        <a:spcAft>
                          <a:spcPts val="0"/>
                        </a:spcAft>
                      </a:pPr>
                      <a:r>
                        <a:rPr lang="de-CH" sz="2200">
                          <a:effectLst/>
                        </a:rPr>
                        <a:t>Der König</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tc>
                <a:tc>
                  <a:txBody>
                    <a:bodyPr/>
                    <a:lstStyle/>
                    <a:p>
                      <a:pPr>
                        <a:spcAft>
                          <a:spcPts val="0"/>
                        </a:spcAft>
                      </a:pPr>
                      <a:r>
                        <a:rPr lang="de-CH" sz="2200">
                          <a:effectLst/>
                        </a:rPr>
                        <a:t>"Neue" Gläubige</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tc>
                <a:tc>
                  <a:txBody>
                    <a:bodyPr/>
                    <a:lstStyle/>
                    <a:p>
                      <a:pPr>
                        <a:spcAft>
                          <a:spcPts val="0"/>
                        </a:spcAft>
                      </a:pPr>
                      <a:r>
                        <a:rPr lang="de-CH" sz="2200">
                          <a:effectLst/>
                        </a:rPr>
                        <a:t>Was Jesus sagte</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tc>
                <a:tc>
                  <a:txBody>
                    <a:bodyPr/>
                    <a:lstStyle/>
                    <a:p>
                      <a:pPr>
                        <a:spcAft>
                          <a:spcPts val="0"/>
                        </a:spcAft>
                      </a:pPr>
                      <a:r>
                        <a:rPr lang="de-CH" sz="2200">
                          <a:effectLst/>
                        </a:rPr>
                        <a:t>Abraham</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tc>
                <a:tc>
                  <a:txBody>
                    <a:bodyPr/>
                    <a:lstStyle/>
                    <a:p>
                      <a:pPr>
                        <a:spcAft>
                          <a:spcPts val="0"/>
                        </a:spcAft>
                      </a:pPr>
                      <a:r>
                        <a:rPr lang="de-CH" sz="2200">
                          <a:effectLst/>
                        </a:rPr>
                        <a:t>Löwe</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tc>
              </a:tr>
              <a:tr h="687164">
                <a:tc>
                  <a:txBody>
                    <a:bodyPr/>
                    <a:lstStyle/>
                    <a:p>
                      <a:pPr>
                        <a:spcAft>
                          <a:spcPts val="0"/>
                        </a:spcAft>
                      </a:pPr>
                      <a:r>
                        <a:rPr lang="de-CH" sz="2200" dirty="0">
                          <a:effectLst/>
                        </a:rPr>
                        <a:t>Markus</a:t>
                      </a:r>
                      <a:endParaRPr lang="de-CH"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solidFill>
                      <a:schemeClr val="accent1">
                        <a:lumMod val="75000"/>
                      </a:schemeClr>
                    </a:solidFill>
                  </a:tcPr>
                </a:tc>
                <a:tc>
                  <a:txBody>
                    <a:bodyPr/>
                    <a:lstStyle/>
                    <a:p>
                      <a:pPr>
                        <a:spcAft>
                          <a:spcPts val="0"/>
                        </a:spcAft>
                      </a:pPr>
                      <a:r>
                        <a:rPr lang="de-CH" sz="2200">
                          <a:effectLst/>
                        </a:rPr>
                        <a:t>Der Knecht Gottes</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tc>
                <a:tc>
                  <a:txBody>
                    <a:bodyPr/>
                    <a:lstStyle/>
                    <a:p>
                      <a:pPr>
                        <a:spcAft>
                          <a:spcPts val="0"/>
                        </a:spcAft>
                      </a:pPr>
                      <a:r>
                        <a:rPr lang="de-CH" sz="2200">
                          <a:effectLst/>
                        </a:rPr>
                        <a:t>Ungläubige</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tc>
                <a:tc>
                  <a:txBody>
                    <a:bodyPr/>
                    <a:lstStyle/>
                    <a:p>
                      <a:pPr>
                        <a:spcAft>
                          <a:spcPts val="0"/>
                        </a:spcAft>
                      </a:pPr>
                      <a:r>
                        <a:rPr lang="de-CH" sz="2200">
                          <a:effectLst/>
                        </a:rPr>
                        <a:t>Was Jesus tat</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tc>
                <a:tc>
                  <a:txBody>
                    <a:bodyPr/>
                    <a:lstStyle/>
                    <a:p>
                      <a:pPr>
                        <a:spcAft>
                          <a:spcPts val="0"/>
                        </a:spcAft>
                      </a:pPr>
                      <a:r>
                        <a:rPr lang="de-CH" sz="2200">
                          <a:effectLst/>
                        </a:rPr>
                        <a:t>Taufe</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tc>
                <a:tc>
                  <a:txBody>
                    <a:bodyPr/>
                    <a:lstStyle/>
                    <a:p>
                      <a:pPr>
                        <a:spcAft>
                          <a:spcPts val="0"/>
                        </a:spcAft>
                      </a:pPr>
                      <a:r>
                        <a:rPr lang="de-CH" sz="2200" dirty="0">
                          <a:effectLst/>
                        </a:rPr>
                        <a:t>Stier</a:t>
                      </a:r>
                      <a:endParaRPr lang="de-CH"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tc>
              </a:tr>
            </a:tbl>
          </a:graphicData>
        </a:graphic>
      </p:graphicFrame>
    </p:spTree>
    <p:extLst>
      <p:ext uri="{BB962C8B-B14F-4D97-AF65-F5344CB8AC3E}">
        <p14:creationId xmlns:p14="http://schemas.microsoft.com/office/powerpoint/2010/main" val="31915937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4195924501"/>
              </p:ext>
            </p:extLst>
          </p:nvPr>
        </p:nvGraphicFramePr>
        <p:xfrm>
          <a:off x="343949" y="1182848"/>
          <a:ext cx="11537373" cy="2666538"/>
        </p:xfrm>
        <a:graphic>
          <a:graphicData uri="http://schemas.openxmlformats.org/drawingml/2006/table">
            <a:tbl>
              <a:tblPr firstRow="1" firstCol="1" bandRow="1">
                <a:tableStyleId>{5C22544A-7EE6-4342-B048-85BDC9FD1C3A}</a:tableStyleId>
              </a:tblPr>
              <a:tblGrid>
                <a:gridCol w="1733379"/>
                <a:gridCol w="2362100"/>
                <a:gridCol w="2378820"/>
                <a:gridCol w="2339804"/>
                <a:gridCol w="1452486"/>
                <a:gridCol w="1270784"/>
              </a:tblGrid>
              <a:tr h="513511">
                <a:tc>
                  <a:txBody>
                    <a:bodyPr/>
                    <a:lstStyle/>
                    <a:p>
                      <a:pPr algn="just">
                        <a:spcAft>
                          <a:spcPts val="0"/>
                        </a:spcAft>
                      </a:pPr>
                      <a:r>
                        <a:rPr lang="de-CH" sz="2200" dirty="0">
                          <a:effectLst/>
                        </a:rPr>
                        <a:t>Evangelium</a:t>
                      </a:r>
                      <a:endParaRPr lang="de-CH"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solidFill>
                      <a:schemeClr val="accent1">
                        <a:lumMod val="75000"/>
                      </a:schemeClr>
                    </a:solidFill>
                  </a:tcPr>
                </a:tc>
                <a:tc>
                  <a:txBody>
                    <a:bodyPr/>
                    <a:lstStyle/>
                    <a:p>
                      <a:pPr algn="just">
                        <a:spcAft>
                          <a:spcPts val="0"/>
                        </a:spcAft>
                      </a:pPr>
                      <a:r>
                        <a:rPr lang="de-CH" sz="2200" dirty="0">
                          <a:effectLst/>
                        </a:rPr>
                        <a:t>Darstellung</a:t>
                      </a:r>
                      <a:endParaRPr lang="de-CH"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solidFill>
                      <a:schemeClr val="accent1">
                        <a:lumMod val="75000"/>
                      </a:schemeClr>
                    </a:solidFill>
                  </a:tcPr>
                </a:tc>
                <a:tc>
                  <a:txBody>
                    <a:bodyPr/>
                    <a:lstStyle/>
                    <a:p>
                      <a:pPr algn="just">
                        <a:spcAft>
                          <a:spcPts val="0"/>
                        </a:spcAft>
                      </a:pPr>
                      <a:r>
                        <a:rPr lang="de-CH" sz="2200" dirty="0">
                          <a:effectLst/>
                        </a:rPr>
                        <a:t>Zielgruppe</a:t>
                      </a:r>
                      <a:endParaRPr lang="de-CH"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solidFill>
                      <a:schemeClr val="accent1">
                        <a:lumMod val="75000"/>
                      </a:schemeClr>
                    </a:solidFill>
                  </a:tcPr>
                </a:tc>
                <a:tc>
                  <a:txBody>
                    <a:bodyPr/>
                    <a:lstStyle/>
                    <a:p>
                      <a:pPr algn="just">
                        <a:spcAft>
                          <a:spcPts val="0"/>
                        </a:spcAft>
                      </a:pPr>
                      <a:r>
                        <a:rPr lang="de-CH" sz="2200" dirty="0">
                          <a:effectLst/>
                        </a:rPr>
                        <a:t>Inhalt</a:t>
                      </a:r>
                      <a:endParaRPr lang="de-CH"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solidFill>
                      <a:schemeClr val="accent1">
                        <a:lumMod val="75000"/>
                      </a:schemeClr>
                    </a:solidFill>
                  </a:tcPr>
                </a:tc>
                <a:tc>
                  <a:txBody>
                    <a:bodyPr/>
                    <a:lstStyle/>
                    <a:p>
                      <a:pPr algn="just">
                        <a:spcAft>
                          <a:spcPts val="0"/>
                        </a:spcAft>
                      </a:pPr>
                      <a:r>
                        <a:rPr lang="de-CH" sz="2200" dirty="0">
                          <a:effectLst/>
                        </a:rPr>
                        <a:t>Beginn</a:t>
                      </a:r>
                      <a:endParaRPr lang="de-CH"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solidFill>
                      <a:schemeClr val="accent1">
                        <a:lumMod val="75000"/>
                      </a:schemeClr>
                    </a:solidFill>
                  </a:tcPr>
                </a:tc>
                <a:tc>
                  <a:txBody>
                    <a:bodyPr/>
                    <a:lstStyle/>
                    <a:p>
                      <a:pPr algn="just">
                        <a:spcAft>
                          <a:spcPts val="0"/>
                        </a:spcAft>
                      </a:pPr>
                      <a:r>
                        <a:rPr lang="de-CH" sz="2200" dirty="0">
                          <a:effectLst/>
                        </a:rPr>
                        <a:t>Tier</a:t>
                      </a:r>
                      <a:endParaRPr lang="de-CH"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solidFill>
                      <a:schemeClr val="accent1">
                        <a:lumMod val="75000"/>
                      </a:schemeClr>
                    </a:solidFill>
                  </a:tcPr>
                </a:tc>
              </a:tr>
              <a:tr h="146111">
                <a:tc>
                  <a:txBody>
                    <a:bodyPr/>
                    <a:lstStyle/>
                    <a:p>
                      <a:pPr>
                        <a:spcAft>
                          <a:spcPts val="0"/>
                        </a:spcAft>
                      </a:pPr>
                      <a:r>
                        <a:rPr lang="de-CH" sz="800" dirty="0">
                          <a:effectLst/>
                        </a:rPr>
                        <a:t> </a:t>
                      </a:r>
                      <a:endParaRPr lang="de-CH"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solidFill>
                      <a:schemeClr val="accent1">
                        <a:lumMod val="75000"/>
                      </a:schemeClr>
                    </a:solidFill>
                  </a:tcPr>
                </a:tc>
                <a:tc>
                  <a:txBody>
                    <a:bodyPr/>
                    <a:lstStyle/>
                    <a:p>
                      <a:pPr>
                        <a:spcAft>
                          <a:spcPts val="0"/>
                        </a:spcAft>
                      </a:pPr>
                      <a:r>
                        <a:rPr lang="de-CH" sz="800">
                          <a:effectLst/>
                        </a:rPr>
                        <a:t> </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tc>
                <a:tc>
                  <a:txBody>
                    <a:bodyPr/>
                    <a:lstStyle/>
                    <a:p>
                      <a:pPr>
                        <a:spcAft>
                          <a:spcPts val="0"/>
                        </a:spcAft>
                      </a:pPr>
                      <a:r>
                        <a:rPr lang="de-CH" sz="800">
                          <a:effectLst/>
                        </a:rPr>
                        <a:t> </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tc>
                <a:tc>
                  <a:txBody>
                    <a:bodyPr/>
                    <a:lstStyle/>
                    <a:p>
                      <a:pPr>
                        <a:spcAft>
                          <a:spcPts val="0"/>
                        </a:spcAft>
                      </a:pPr>
                      <a:r>
                        <a:rPr lang="de-CH" sz="800">
                          <a:effectLst/>
                        </a:rPr>
                        <a:t> </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tc>
                <a:tc>
                  <a:txBody>
                    <a:bodyPr/>
                    <a:lstStyle/>
                    <a:p>
                      <a:pPr>
                        <a:spcAft>
                          <a:spcPts val="0"/>
                        </a:spcAft>
                      </a:pPr>
                      <a:r>
                        <a:rPr lang="de-CH" sz="800">
                          <a:effectLst/>
                        </a:rPr>
                        <a:t> </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tc>
                <a:tc>
                  <a:txBody>
                    <a:bodyPr/>
                    <a:lstStyle/>
                    <a:p>
                      <a:pPr>
                        <a:spcAft>
                          <a:spcPts val="0"/>
                        </a:spcAft>
                      </a:pPr>
                      <a:r>
                        <a:rPr lang="de-CH" sz="800">
                          <a:effectLst/>
                        </a:rPr>
                        <a:t> </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tc>
              </a:tr>
              <a:tr h="632588">
                <a:tc>
                  <a:txBody>
                    <a:bodyPr/>
                    <a:lstStyle/>
                    <a:p>
                      <a:pPr>
                        <a:spcAft>
                          <a:spcPts val="0"/>
                        </a:spcAft>
                      </a:pPr>
                      <a:r>
                        <a:rPr lang="de-CH" sz="2200" dirty="0">
                          <a:effectLst/>
                        </a:rPr>
                        <a:t>Matthäus</a:t>
                      </a:r>
                      <a:endParaRPr lang="de-CH"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solidFill>
                      <a:schemeClr val="accent1">
                        <a:lumMod val="75000"/>
                      </a:schemeClr>
                    </a:solidFill>
                  </a:tcPr>
                </a:tc>
                <a:tc>
                  <a:txBody>
                    <a:bodyPr/>
                    <a:lstStyle/>
                    <a:p>
                      <a:pPr>
                        <a:spcAft>
                          <a:spcPts val="0"/>
                        </a:spcAft>
                      </a:pPr>
                      <a:r>
                        <a:rPr lang="de-CH" sz="2200">
                          <a:effectLst/>
                        </a:rPr>
                        <a:t>Der König</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tc>
                <a:tc>
                  <a:txBody>
                    <a:bodyPr/>
                    <a:lstStyle/>
                    <a:p>
                      <a:pPr>
                        <a:spcAft>
                          <a:spcPts val="0"/>
                        </a:spcAft>
                      </a:pPr>
                      <a:r>
                        <a:rPr lang="de-CH" sz="2200">
                          <a:effectLst/>
                        </a:rPr>
                        <a:t>"Neue" Gläubige</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tc>
                <a:tc>
                  <a:txBody>
                    <a:bodyPr/>
                    <a:lstStyle/>
                    <a:p>
                      <a:pPr>
                        <a:spcAft>
                          <a:spcPts val="0"/>
                        </a:spcAft>
                      </a:pPr>
                      <a:r>
                        <a:rPr lang="de-CH" sz="2200">
                          <a:effectLst/>
                        </a:rPr>
                        <a:t>Was Jesus sagte</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tc>
                <a:tc>
                  <a:txBody>
                    <a:bodyPr/>
                    <a:lstStyle/>
                    <a:p>
                      <a:pPr>
                        <a:spcAft>
                          <a:spcPts val="0"/>
                        </a:spcAft>
                      </a:pPr>
                      <a:r>
                        <a:rPr lang="de-CH" sz="2200">
                          <a:effectLst/>
                        </a:rPr>
                        <a:t>Abraham</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tc>
                <a:tc>
                  <a:txBody>
                    <a:bodyPr/>
                    <a:lstStyle/>
                    <a:p>
                      <a:pPr>
                        <a:spcAft>
                          <a:spcPts val="0"/>
                        </a:spcAft>
                      </a:pPr>
                      <a:r>
                        <a:rPr lang="de-CH" sz="2200">
                          <a:effectLst/>
                        </a:rPr>
                        <a:t>Löwe</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tc>
              </a:tr>
              <a:tr h="687164">
                <a:tc>
                  <a:txBody>
                    <a:bodyPr/>
                    <a:lstStyle/>
                    <a:p>
                      <a:pPr>
                        <a:spcAft>
                          <a:spcPts val="0"/>
                        </a:spcAft>
                      </a:pPr>
                      <a:r>
                        <a:rPr lang="de-CH" sz="2200" dirty="0">
                          <a:effectLst/>
                        </a:rPr>
                        <a:t>Markus</a:t>
                      </a:r>
                      <a:endParaRPr lang="de-CH"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solidFill>
                      <a:schemeClr val="accent1">
                        <a:lumMod val="75000"/>
                      </a:schemeClr>
                    </a:solidFill>
                  </a:tcPr>
                </a:tc>
                <a:tc>
                  <a:txBody>
                    <a:bodyPr/>
                    <a:lstStyle/>
                    <a:p>
                      <a:pPr>
                        <a:spcAft>
                          <a:spcPts val="0"/>
                        </a:spcAft>
                      </a:pPr>
                      <a:r>
                        <a:rPr lang="de-CH" sz="2200">
                          <a:effectLst/>
                        </a:rPr>
                        <a:t>Der Knecht Gottes</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tc>
                <a:tc>
                  <a:txBody>
                    <a:bodyPr/>
                    <a:lstStyle/>
                    <a:p>
                      <a:pPr>
                        <a:spcAft>
                          <a:spcPts val="0"/>
                        </a:spcAft>
                      </a:pPr>
                      <a:r>
                        <a:rPr lang="de-CH" sz="2200">
                          <a:effectLst/>
                        </a:rPr>
                        <a:t>Ungläubige</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tc>
                <a:tc>
                  <a:txBody>
                    <a:bodyPr/>
                    <a:lstStyle/>
                    <a:p>
                      <a:pPr>
                        <a:spcAft>
                          <a:spcPts val="0"/>
                        </a:spcAft>
                      </a:pPr>
                      <a:r>
                        <a:rPr lang="de-CH" sz="2200">
                          <a:effectLst/>
                        </a:rPr>
                        <a:t>Was Jesus tat</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tc>
                <a:tc>
                  <a:txBody>
                    <a:bodyPr/>
                    <a:lstStyle/>
                    <a:p>
                      <a:pPr>
                        <a:spcAft>
                          <a:spcPts val="0"/>
                        </a:spcAft>
                      </a:pPr>
                      <a:r>
                        <a:rPr lang="de-CH" sz="2200">
                          <a:effectLst/>
                        </a:rPr>
                        <a:t>Taufe</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tc>
                <a:tc>
                  <a:txBody>
                    <a:bodyPr/>
                    <a:lstStyle/>
                    <a:p>
                      <a:pPr>
                        <a:spcAft>
                          <a:spcPts val="0"/>
                        </a:spcAft>
                      </a:pPr>
                      <a:r>
                        <a:rPr lang="de-CH" sz="2200">
                          <a:effectLst/>
                        </a:rPr>
                        <a:t>Stier</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tc>
              </a:tr>
              <a:tr h="687164">
                <a:tc>
                  <a:txBody>
                    <a:bodyPr/>
                    <a:lstStyle/>
                    <a:p>
                      <a:pPr>
                        <a:spcAft>
                          <a:spcPts val="0"/>
                        </a:spcAft>
                      </a:pPr>
                      <a:r>
                        <a:rPr lang="de-CH" sz="2200" dirty="0">
                          <a:effectLst/>
                        </a:rPr>
                        <a:t>Lukas</a:t>
                      </a:r>
                      <a:endParaRPr lang="de-CH"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solidFill>
                      <a:schemeClr val="accent1">
                        <a:lumMod val="75000"/>
                      </a:schemeClr>
                    </a:solidFill>
                  </a:tcPr>
                </a:tc>
                <a:tc>
                  <a:txBody>
                    <a:bodyPr/>
                    <a:lstStyle/>
                    <a:p>
                      <a:pPr>
                        <a:spcAft>
                          <a:spcPts val="0"/>
                        </a:spcAft>
                      </a:pPr>
                      <a:r>
                        <a:rPr lang="de-CH" sz="2200">
                          <a:effectLst/>
                        </a:rPr>
                        <a:t>Der Mensch</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tc>
                <a:tc>
                  <a:txBody>
                    <a:bodyPr/>
                    <a:lstStyle/>
                    <a:p>
                      <a:pPr>
                        <a:spcAft>
                          <a:spcPts val="0"/>
                        </a:spcAft>
                      </a:pPr>
                      <a:r>
                        <a:rPr lang="de-CH" sz="2200">
                          <a:effectLst/>
                        </a:rPr>
                        <a:t>Ungläubige</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tc>
                <a:tc>
                  <a:txBody>
                    <a:bodyPr/>
                    <a:lstStyle/>
                    <a:p>
                      <a:pPr>
                        <a:spcAft>
                          <a:spcPts val="0"/>
                        </a:spcAft>
                      </a:pPr>
                      <a:r>
                        <a:rPr lang="de-CH" sz="2200">
                          <a:effectLst/>
                        </a:rPr>
                        <a:t>Was Jesus sagte</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tc>
                <a:tc>
                  <a:txBody>
                    <a:bodyPr/>
                    <a:lstStyle/>
                    <a:p>
                      <a:pPr>
                        <a:spcAft>
                          <a:spcPts val="0"/>
                        </a:spcAft>
                      </a:pPr>
                      <a:r>
                        <a:rPr lang="de-CH" sz="2200">
                          <a:effectLst/>
                        </a:rPr>
                        <a:t>Adam</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tc>
                <a:tc>
                  <a:txBody>
                    <a:bodyPr/>
                    <a:lstStyle/>
                    <a:p>
                      <a:pPr>
                        <a:spcAft>
                          <a:spcPts val="0"/>
                        </a:spcAft>
                      </a:pPr>
                      <a:r>
                        <a:rPr lang="de-CH" sz="2200" dirty="0">
                          <a:effectLst/>
                        </a:rPr>
                        <a:t>Mensch</a:t>
                      </a:r>
                      <a:endParaRPr lang="de-CH"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tc>
              </a:tr>
            </a:tbl>
          </a:graphicData>
        </a:graphic>
      </p:graphicFrame>
    </p:spTree>
    <p:extLst>
      <p:ext uri="{BB962C8B-B14F-4D97-AF65-F5344CB8AC3E}">
        <p14:creationId xmlns:p14="http://schemas.microsoft.com/office/powerpoint/2010/main" val="19200773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nvGraphicFramePr>
        <p:xfrm>
          <a:off x="343949" y="1182848"/>
          <a:ext cx="11537373" cy="3338818"/>
        </p:xfrm>
        <a:graphic>
          <a:graphicData uri="http://schemas.openxmlformats.org/drawingml/2006/table">
            <a:tbl>
              <a:tblPr firstRow="1" firstCol="1" bandRow="1">
                <a:tableStyleId>{5C22544A-7EE6-4342-B048-85BDC9FD1C3A}</a:tableStyleId>
              </a:tblPr>
              <a:tblGrid>
                <a:gridCol w="1733379"/>
                <a:gridCol w="2362100"/>
                <a:gridCol w="2378820"/>
                <a:gridCol w="2339804"/>
                <a:gridCol w="1452486"/>
                <a:gridCol w="1270784"/>
              </a:tblGrid>
              <a:tr h="513511">
                <a:tc>
                  <a:txBody>
                    <a:bodyPr/>
                    <a:lstStyle/>
                    <a:p>
                      <a:pPr algn="just">
                        <a:spcAft>
                          <a:spcPts val="0"/>
                        </a:spcAft>
                      </a:pPr>
                      <a:r>
                        <a:rPr lang="de-CH" sz="2200" dirty="0">
                          <a:effectLst/>
                        </a:rPr>
                        <a:t>Evangelium</a:t>
                      </a:r>
                      <a:endParaRPr lang="de-CH"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solidFill>
                      <a:schemeClr val="accent1">
                        <a:lumMod val="75000"/>
                      </a:schemeClr>
                    </a:solidFill>
                  </a:tcPr>
                </a:tc>
                <a:tc>
                  <a:txBody>
                    <a:bodyPr/>
                    <a:lstStyle/>
                    <a:p>
                      <a:pPr algn="just">
                        <a:spcAft>
                          <a:spcPts val="0"/>
                        </a:spcAft>
                      </a:pPr>
                      <a:r>
                        <a:rPr lang="de-CH" sz="2200" dirty="0">
                          <a:effectLst/>
                        </a:rPr>
                        <a:t>Darstellung</a:t>
                      </a:r>
                      <a:endParaRPr lang="de-CH"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solidFill>
                      <a:schemeClr val="accent1">
                        <a:lumMod val="75000"/>
                      </a:schemeClr>
                    </a:solidFill>
                  </a:tcPr>
                </a:tc>
                <a:tc>
                  <a:txBody>
                    <a:bodyPr/>
                    <a:lstStyle/>
                    <a:p>
                      <a:pPr algn="just">
                        <a:spcAft>
                          <a:spcPts val="0"/>
                        </a:spcAft>
                      </a:pPr>
                      <a:r>
                        <a:rPr lang="de-CH" sz="2200" dirty="0">
                          <a:effectLst/>
                        </a:rPr>
                        <a:t>Zielgruppe</a:t>
                      </a:r>
                      <a:endParaRPr lang="de-CH"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solidFill>
                      <a:schemeClr val="accent1">
                        <a:lumMod val="75000"/>
                      </a:schemeClr>
                    </a:solidFill>
                  </a:tcPr>
                </a:tc>
                <a:tc>
                  <a:txBody>
                    <a:bodyPr/>
                    <a:lstStyle/>
                    <a:p>
                      <a:pPr algn="just">
                        <a:spcAft>
                          <a:spcPts val="0"/>
                        </a:spcAft>
                      </a:pPr>
                      <a:r>
                        <a:rPr lang="de-CH" sz="2200" dirty="0">
                          <a:effectLst/>
                        </a:rPr>
                        <a:t>Inhalt</a:t>
                      </a:r>
                      <a:endParaRPr lang="de-CH"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solidFill>
                      <a:schemeClr val="accent1">
                        <a:lumMod val="75000"/>
                      </a:schemeClr>
                    </a:solidFill>
                  </a:tcPr>
                </a:tc>
                <a:tc>
                  <a:txBody>
                    <a:bodyPr/>
                    <a:lstStyle/>
                    <a:p>
                      <a:pPr algn="just">
                        <a:spcAft>
                          <a:spcPts val="0"/>
                        </a:spcAft>
                      </a:pPr>
                      <a:r>
                        <a:rPr lang="de-CH" sz="2200" dirty="0">
                          <a:effectLst/>
                        </a:rPr>
                        <a:t>Beginn</a:t>
                      </a:r>
                      <a:endParaRPr lang="de-CH"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solidFill>
                      <a:schemeClr val="accent1">
                        <a:lumMod val="75000"/>
                      </a:schemeClr>
                    </a:solidFill>
                  </a:tcPr>
                </a:tc>
                <a:tc>
                  <a:txBody>
                    <a:bodyPr/>
                    <a:lstStyle/>
                    <a:p>
                      <a:pPr algn="just">
                        <a:spcAft>
                          <a:spcPts val="0"/>
                        </a:spcAft>
                      </a:pPr>
                      <a:r>
                        <a:rPr lang="de-CH" sz="2200" dirty="0">
                          <a:effectLst/>
                        </a:rPr>
                        <a:t>Tier</a:t>
                      </a:r>
                      <a:endParaRPr lang="de-CH"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solidFill>
                      <a:schemeClr val="accent1">
                        <a:lumMod val="75000"/>
                      </a:schemeClr>
                    </a:solidFill>
                  </a:tcPr>
                </a:tc>
              </a:tr>
              <a:tr h="146111">
                <a:tc>
                  <a:txBody>
                    <a:bodyPr/>
                    <a:lstStyle/>
                    <a:p>
                      <a:pPr>
                        <a:spcAft>
                          <a:spcPts val="0"/>
                        </a:spcAft>
                      </a:pPr>
                      <a:r>
                        <a:rPr lang="de-CH" sz="800" dirty="0">
                          <a:effectLst/>
                        </a:rPr>
                        <a:t> </a:t>
                      </a:r>
                      <a:endParaRPr lang="de-CH"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solidFill>
                      <a:schemeClr val="accent1">
                        <a:lumMod val="75000"/>
                      </a:schemeClr>
                    </a:solidFill>
                  </a:tcPr>
                </a:tc>
                <a:tc>
                  <a:txBody>
                    <a:bodyPr/>
                    <a:lstStyle/>
                    <a:p>
                      <a:pPr>
                        <a:spcAft>
                          <a:spcPts val="0"/>
                        </a:spcAft>
                      </a:pPr>
                      <a:r>
                        <a:rPr lang="de-CH" sz="800">
                          <a:effectLst/>
                        </a:rPr>
                        <a:t> </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tc>
                <a:tc>
                  <a:txBody>
                    <a:bodyPr/>
                    <a:lstStyle/>
                    <a:p>
                      <a:pPr>
                        <a:spcAft>
                          <a:spcPts val="0"/>
                        </a:spcAft>
                      </a:pPr>
                      <a:r>
                        <a:rPr lang="de-CH" sz="800">
                          <a:effectLst/>
                        </a:rPr>
                        <a:t> </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tc>
                <a:tc>
                  <a:txBody>
                    <a:bodyPr/>
                    <a:lstStyle/>
                    <a:p>
                      <a:pPr>
                        <a:spcAft>
                          <a:spcPts val="0"/>
                        </a:spcAft>
                      </a:pPr>
                      <a:r>
                        <a:rPr lang="de-CH" sz="800">
                          <a:effectLst/>
                        </a:rPr>
                        <a:t> </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tc>
                <a:tc>
                  <a:txBody>
                    <a:bodyPr/>
                    <a:lstStyle/>
                    <a:p>
                      <a:pPr>
                        <a:spcAft>
                          <a:spcPts val="0"/>
                        </a:spcAft>
                      </a:pPr>
                      <a:r>
                        <a:rPr lang="de-CH" sz="800">
                          <a:effectLst/>
                        </a:rPr>
                        <a:t> </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tc>
                <a:tc>
                  <a:txBody>
                    <a:bodyPr/>
                    <a:lstStyle/>
                    <a:p>
                      <a:pPr>
                        <a:spcAft>
                          <a:spcPts val="0"/>
                        </a:spcAft>
                      </a:pPr>
                      <a:r>
                        <a:rPr lang="de-CH" sz="800">
                          <a:effectLst/>
                        </a:rPr>
                        <a:t> </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tc>
              </a:tr>
              <a:tr h="632588">
                <a:tc>
                  <a:txBody>
                    <a:bodyPr/>
                    <a:lstStyle/>
                    <a:p>
                      <a:pPr>
                        <a:spcAft>
                          <a:spcPts val="0"/>
                        </a:spcAft>
                      </a:pPr>
                      <a:r>
                        <a:rPr lang="de-CH" sz="2200" dirty="0">
                          <a:effectLst/>
                        </a:rPr>
                        <a:t>Matthäus</a:t>
                      </a:r>
                      <a:endParaRPr lang="de-CH"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solidFill>
                      <a:schemeClr val="accent1">
                        <a:lumMod val="75000"/>
                      </a:schemeClr>
                    </a:solidFill>
                  </a:tcPr>
                </a:tc>
                <a:tc>
                  <a:txBody>
                    <a:bodyPr/>
                    <a:lstStyle/>
                    <a:p>
                      <a:pPr>
                        <a:spcAft>
                          <a:spcPts val="0"/>
                        </a:spcAft>
                      </a:pPr>
                      <a:r>
                        <a:rPr lang="de-CH" sz="2200">
                          <a:effectLst/>
                        </a:rPr>
                        <a:t>Der König</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tc>
                <a:tc>
                  <a:txBody>
                    <a:bodyPr/>
                    <a:lstStyle/>
                    <a:p>
                      <a:pPr>
                        <a:spcAft>
                          <a:spcPts val="0"/>
                        </a:spcAft>
                      </a:pPr>
                      <a:r>
                        <a:rPr lang="de-CH" sz="2200">
                          <a:effectLst/>
                        </a:rPr>
                        <a:t>"Neue" Gläubige</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tc>
                <a:tc>
                  <a:txBody>
                    <a:bodyPr/>
                    <a:lstStyle/>
                    <a:p>
                      <a:pPr>
                        <a:spcAft>
                          <a:spcPts val="0"/>
                        </a:spcAft>
                      </a:pPr>
                      <a:r>
                        <a:rPr lang="de-CH" sz="2200">
                          <a:effectLst/>
                        </a:rPr>
                        <a:t>Was Jesus sagte</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tc>
                <a:tc>
                  <a:txBody>
                    <a:bodyPr/>
                    <a:lstStyle/>
                    <a:p>
                      <a:pPr>
                        <a:spcAft>
                          <a:spcPts val="0"/>
                        </a:spcAft>
                      </a:pPr>
                      <a:r>
                        <a:rPr lang="de-CH" sz="2200">
                          <a:effectLst/>
                        </a:rPr>
                        <a:t>Abraham</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tc>
                <a:tc>
                  <a:txBody>
                    <a:bodyPr/>
                    <a:lstStyle/>
                    <a:p>
                      <a:pPr>
                        <a:spcAft>
                          <a:spcPts val="0"/>
                        </a:spcAft>
                      </a:pPr>
                      <a:r>
                        <a:rPr lang="de-CH" sz="2200">
                          <a:effectLst/>
                        </a:rPr>
                        <a:t>Löwe</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tc>
              </a:tr>
              <a:tr h="687164">
                <a:tc>
                  <a:txBody>
                    <a:bodyPr/>
                    <a:lstStyle/>
                    <a:p>
                      <a:pPr>
                        <a:spcAft>
                          <a:spcPts val="0"/>
                        </a:spcAft>
                      </a:pPr>
                      <a:r>
                        <a:rPr lang="de-CH" sz="2200" dirty="0">
                          <a:effectLst/>
                        </a:rPr>
                        <a:t>Markus</a:t>
                      </a:r>
                      <a:endParaRPr lang="de-CH"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solidFill>
                      <a:schemeClr val="accent1">
                        <a:lumMod val="75000"/>
                      </a:schemeClr>
                    </a:solidFill>
                  </a:tcPr>
                </a:tc>
                <a:tc>
                  <a:txBody>
                    <a:bodyPr/>
                    <a:lstStyle/>
                    <a:p>
                      <a:pPr>
                        <a:spcAft>
                          <a:spcPts val="0"/>
                        </a:spcAft>
                      </a:pPr>
                      <a:r>
                        <a:rPr lang="de-CH" sz="2200">
                          <a:effectLst/>
                        </a:rPr>
                        <a:t>Der Knecht Gottes</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tc>
                <a:tc>
                  <a:txBody>
                    <a:bodyPr/>
                    <a:lstStyle/>
                    <a:p>
                      <a:pPr>
                        <a:spcAft>
                          <a:spcPts val="0"/>
                        </a:spcAft>
                      </a:pPr>
                      <a:r>
                        <a:rPr lang="de-CH" sz="2200">
                          <a:effectLst/>
                        </a:rPr>
                        <a:t>Ungläubige</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tc>
                <a:tc>
                  <a:txBody>
                    <a:bodyPr/>
                    <a:lstStyle/>
                    <a:p>
                      <a:pPr>
                        <a:spcAft>
                          <a:spcPts val="0"/>
                        </a:spcAft>
                      </a:pPr>
                      <a:r>
                        <a:rPr lang="de-CH" sz="2200">
                          <a:effectLst/>
                        </a:rPr>
                        <a:t>Was Jesus tat</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tc>
                <a:tc>
                  <a:txBody>
                    <a:bodyPr/>
                    <a:lstStyle/>
                    <a:p>
                      <a:pPr>
                        <a:spcAft>
                          <a:spcPts val="0"/>
                        </a:spcAft>
                      </a:pPr>
                      <a:r>
                        <a:rPr lang="de-CH" sz="2200">
                          <a:effectLst/>
                        </a:rPr>
                        <a:t>Taufe</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tc>
                <a:tc>
                  <a:txBody>
                    <a:bodyPr/>
                    <a:lstStyle/>
                    <a:p>
                      <a:pPr>
                        <a:spcAft>
                          <a:spcPts val="0"/>
                        </a:spcAft>
                      </a:pPr>
                      <a:r>
                        <a:rPr lang="de-CH" sz="2200">
                          <a:effectLst/>
                        </a:rPr>
                        <a:t>Stier</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tc>
              </a:tr>
              <a:tr h="687164">
                <a:tc>
                  <a:txBody>
                    <a:bodyPr/>
                    <a:lstStyle/>
                    <a:p>
                      <a:pPr>
                        <a:spcAft>
                          <a:spcPts val="0"/>
                        </a:spcAft>
                      </a:pPr>
                      <a:r>
                        <a:rPr lang="de-CH" sz="2200" dirty="0">
                          <a:effectLst/>
                        </a:rPr>
                        <a:t>Lukas</a:t>
                      </a:r>
                      <a:endParaRPr lang="de-CH"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solidFill>
                      <a:schemeClr val="accent1">
                        <a:lumMod val="75000"/>
                      </a:schemeClr>
                    </a:solidFill>
                  </a:tcPr>
                </a:tc>
                <a:tc>
                  <a:txBody>
                    <a:bodyPr/>
                    <a:lstStyle/>
                    <a:p>
                      <a:pPr>
                        <a:spcAft>
                          <a:spcPts val="0"/>
                        </a:spcAft>
                      </a:pPr>
                      <a:r>
                        <a:rPr lang="de-CH" sz="2200">
                          <a:effectLst/>
                        </a:rPr>
                        <a:t>Der Mensch</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tc>
                <a:tc>
                  <a:txBody>
                    <a:bodyPr/>
                    <a:lstStyle/>
                    <a:p>
                      <a:pPr>
                        <a:spcAft>
                          <a:spcPts val="0"/>
                        </a:spcAft>
                      </a:pPr>
                      <a:r>
                        <a:rPr lang="de-CH" sz="2200">
                          <a:effectLst/>
                        </a:rPr>
                        <a:t>Ungläubige</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tc>
                <a:tc>
                  <a:txBody>
                    <a:bodyPr/>
                    <a:lstStyle/>
                    <a:p>
                      <a:pPr>
                        <a:spcAft>
                          <a:spcPts val="0"/>
                        </a:spcAft>
                      </a:pPr>
                      <a:r>
                        <a:rPr lang="de-CH" sz="2200">
                          <a:effectLst/>
                        </a:rPr>
                        <a:t>Was Jesus sagte</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tc>
                <a:tc>
                  <a:txBody>
                    <a:bodyPr/>
                    <a:lstStyle/>
                    <a:p>
                      <a:pPr>
                        <a:spcAft>
                          <a:spcPts val="0"/>
                        </a:spcAft>
                      </a:pPr>
                      <a:r>
                        <a:rPr lang="de-CH" sz="2200">
                          <a:effectLst/>
                        </a:rPr>
                        <a:t>Adam</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tc>
                <a:tc>
                  <a:txBody>
                    <a:bodyPr/>
                    <a:lstStyle/>
                    <a:p>
                      <a:pPr>
                        <a:spcAft>
                          <a:spcPts val="0"/>
                        </a:spcAft>
                      </a:pPr>
                      <a:r>
                        <a:rPr lang="de-CH" sz="2200">
                          <a:effectLst/>
                        </a:rPr>
                        <a:t>Mensch</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tc>
              </a:tr>
              <a:tr h="672280">
                <a:tc>
                  <a:txBody>
                    <a:bodyPr/>
                    <a:lstStyle/>
                    <a:p>
                      <a:pPr>
                        <a:spcAft>
                          <a:spcPts val="0"/>
                        </a:spcAft>
                      </a:pPr>
                      <a:r>
                        <a:rPr lang="de-CH" sz="2200" dirty="0">
                          <a:effectLst/>
                        </a:rPr>
                        <a:t>Johannes</a:t>
                      </a:r>
                      <a:endParaRPr lang="de-CH"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solidFill>
                      <a:schemeClr val="accent1">
                        <a:lumMod val="75000"/>
                      </a:schemeClr>
                    </a:solidFill>
                  </a:tcPr>
                </a:tc>
                <a:tc>
                  <a:txBody>
                    <a:bodyPr/>
                    <a:lstStyle/>
                    <a:p>
                      <a:pPr>
                        <a:spcAft>
                          <a:spcPts val="0"/>
                        </a:spcAft>
                      </a:pPr>
                      <a:r>
                        <a:rPr lang="de-CH" sz="2200">
                          <a:effectLst/>
                        </a:rPr>
                        <a:t>Der Sohn Gottes</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tc>
                <a:tc>
                  <a:txBody>
                    <a:bodyPr/>
                    <a:lstStyle/>
                    <a:p>
                      <a:pPr>
                        <a:spcAft>
                          <a:spcPts val="0"/>
                        </a:spcAft>
                      </a:pPr>
                      <a:r>
                        <a:rPr lang="de-CH" sz="2200">
                          <a:effectLst/>
                        </a:rPr>
                        <a:t>„Reife" Gläubige</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tc>
                <a:tc>
                  <a:txBody>
                    <a:bodyPr/>
                    <a:lstStyle/>
                    <a:p>
                      <a:pPr>
                        <a:spcAft>
                          <a:spcPts val="0"/>
                        </a:spcAft>
                      </a:pPr>
                      <a:r>
                        <a:rPr lang="de-CH" sz="2200">
                          <a:effectLst/>
                        </a:rPr>
                        <a:t>Wer Jesus war</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tc>
                <a:tc>
                  <a:txBody>
                    <a:bodyPr/>
                    <a:lstStyle/>
                    <a:p>
                      <a:pPr>
                        <a:spcAft>
                          <a:spcPts val="0"/>
                        </a:spcAft>
                      </a:pPr>
                      <a:r>
                        <a:rPr lang="de-CH" sz="2200">
                          <a:effectLst/>
                        </a:rPr>
                        <a:t>Gen 1,1</a:t>
                      </a:r>
                      <a:endParaRPr lang="de-CH" sz="220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tc>
                <a:tc>
                  <a:txBody>
                    <a:bodyPr/>
                    <a:lstStyle/>
                    <a:p>
                      <a:pPr>
                        <a:spcAft>
                          <a:spcPts val="0"/>
                        </a:spcAft>
                      </a:pPr>
                      <a:r>
                        <a:rPr lang="de-CH" sz="2200" dirty="0">
                          <a:effectLst/>
                        </a:rPr>
                        <a:t>Adler</a:t>
                      </a:r>
                      <a:endParaRPr lang="de-CH"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130474" marR="130474" marT="0" marB="0" anchor="ctr"/>
                </a:tc>
              </a:tr>
            </a:tbl>
          </a:graphicData>
        </a:graphic>
      </p:graphicFrame>
    </p:spTree>
    <p:extLst>
      <p:ext uri="{BB962C8B-B14F-4D97-AF65-F5344CB8AC3E}">
        <p14:creationId xmlns:p14="http://schemas.microsoft.com/office/powerpoint/2010/main" val="16553970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kt 2"/>
          <p:cNvGraphicFramePr>
            <a:graphicFrameLocks noChangeAspect="1"/>
          </p:cNvGraphicFramePr>
          <p:nvPr>
            <p:extLst>
              <p:ext uri="{D42A27DB-BD31-4B8C-83A1-F6EECF244321}">
                <p14:modId xmlns:p14="http://schemas.microsoft.com/office/powerpoint/2010/main" val="3642372482"/>
              </p:ext>
            </p:extLst>
          </p:nvPr>
        </p:nvGraphicFramePr>
        <p:xfrm>
          <a:off x="260753" y="543696"/>
          <a:ext cx="11603479" cy="5733535"/>
        </p:xfrm>
        <a:graphic>
          <a:graphicData uri="http://schemas.openxmlformats.org/presentationml/2006/ole">
            <mc:AlternateContent xmlns:mc="http://schemas.openxmlformats.org/markup-compatibility/2006">
              <mc:Choice xmlns:v="urn:schemas-microsoft-com:vml" Requires="v">
                <p:oleObj spid="_x0000_s2056" name="Image" r:id="rId3" imgW="8506800" imgH="4203000" progId="Photoshop.Image.55">
                  <p:embed/>
                </p:oleObj>
              </mc:Choice>
              <mc:Fallback>
                <p:oleObj name="Image" r:id="rId3" imgW="8506800" imgH="4203000" progId="Photoshop.Image.55">
                  <p:embed/>
                  <p:pic>
                    <p:nvPicPr>
                      <p:cNvPr id="0" name=""/>
                      <p:cNvPicPr/>
                      <p:nvPr/>
                    </p:nvPicPr>
                    <p:blipFill>
                      <a:blip r:embed="rId4"/>
                      <a:stretch>
                        <a:fillRect/>
                      </a:stretch>
                    </p:blipFill>
                    <p:spPr>
                      <a:xfrm>
                        <a:off x="260753" y="543696"/>
                        <a:ext cx="11603479" cy="5733535"/>
                      </a:xfrm>
                      <a:prstGeom prst="rect">
                        <a:avLst/>
                      </a:prstGeom>
                    </p:spPr>
                  </p:pic>
                </p:oleObj>
              </mc:Fallback>
            </mc:AlternateContent>
          </a:graphicData>
        </a:graphic>
      </p:graphicFrame>
    </p:spTree>
    <p:extLst>
      <p:ext uri="{BB962C8B-B14F-4D97-AF65-F5344CB8AC3E}">
        <p14:creationId xmlns:p14="http://schemas.microsoft.com/office/powerpoint/2010/main" val="3174189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516095" y="1611459"/>
            <a:ext cx="8559074" cy="1200329"/>
          </a:xfrm>
          <a:prstGeom prst="rect">
            <a:avLst/>
          </a:prstGeom>
          <a:noFill/>
        </p:spPr>
        <p:txBody>
          <a:bodyPr wrap="none" rtlCol="0">
            <a:spAutoFit/>
          </a:bodyPr>
          <a:lstStyle/>
          <a:p>
            <a:r>
              <a:rPr lang="de-CH" sz="3600" dirty="0"/>
              <a:t>“Anfang des Evangeliums von Jesus Christus, </a:t>
            </a:r>
            <a:endParaRPr lang="de-CH" sz="3600" dirty="0" smtClean="0"/>
          </a:p>
          <a:p>
            <a:r>
              <a:rPr lang="de-CH" sz="3600" u="sng" dirty="0" smtClean="0"/>
              <a:t>dem </a:t>
            </a:r>
            <a:r>
              <a:rPr lang="de-CH" sz="3600" u="sng" dirty="0"/>
              <a:t>Sohn Gottes.</a:t>
            </a:r>
            <a:r>
              <a:rPr lang="de-CH" sz="3600" dirty="0"/>
              <a:t>” </a:t>
            </a:r>
            <a:r>
              <a:rPr lang="de-CH" sz="3600" b="1" dirty="0"/>
              <a:t>(Mk 1,1)</a:t>
            </a:r>
            <a:endParaRPr lang="de-CH" sz="3600" dirty="0"/>
          </a:p>
        </p:txBody>
      </p:sp>
    </p:spTree>
    <p:extLst>
      <p:ext uri="{BB962C8B-B14F-4D97-AF65-F5344CB8AC3E}">
        <p14:creationId xmlns:p14="http://schemas.microsoft.com/office/powerpoint/2010/main" val="3694711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1032</Words>
  <Application>Microsoft Office PowerPoint</Application>
  <PresentationFormat>Breitbild</PresentationFormat>
  <Paragraphs>229</Paragraphs>
  <Slides>31</Slides>
  <Notes>0</Notes>
  <HiddenSlides>0</HiddenSlides>
  <MMClips>0</MMClips>
  <ScaleCrop>false</ScaleCrop>
  <HeadingPairs>
    <vt:vector size="8" baseType="variant">
      <vt:variant>
        <vt:lpstr>Verwendete Schriftarten</vt:lpstr>
      </vt:variant>
      <vt:variant>
        <vt:i4>6</vt:i4>
      </vt:variant>
      <vt:variant>
        <vt:lpstr>Design</vt:lpstr>
      </vt:variant>
      <vt:variant>
        <vt:i4>1</vt:i4>
      </vt:variant>
      <vt:variant>
        <vt:lpstr>Eingebettete OLE-Server</vt:lpstr>
      </vt:variant>
      <vt:variant>
        <vt:i4>1</vt:i4>
      </vt:variant>
      <vt:variant>
        <vt:lpstr>Folientitel</vt:lpstr>
      </vt:variant>
      <vt:variant>
        <vt:i4>31</vt:i4>
      </vt:variant>
    </vt:vector>
  </HeadingPairs>
  <TitlesOfParts>
    <vt:vector size="39" baseType="lpstr">
      <vt:lpstr>Arial</vt:lpstr>
      <vt:lpstr>Calibri</vt:lpstr>
      <vt:lpstr>Calibri Light</vt:lpstr>
      <vt:lpstr>Times New Roman</vt:lpstr>
      <vt:lpstr>Trebuchet MS</vt:lpstr>
      <vt:lpstr>Wingdings</vt:lpstr>
      <vt:lpstr>Office Theme</vt:lpstr>
      <vt:lpstr>Adobe Photoshop Image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Reinhard</dc:creator>
  <cp:lastModifiedBy>Reinhard</cp:lastModifiedBy>
  <cp:revision>108</cp:revision>
  <dcterms:created xsi:type="dcterms:W3CDTF">2018-05-19T05:14:58Z</dcterms:created>
  <dcterms:modified xsi:type="dcterms:W3CDTF">2019-02-09T09:23:56Z</dcterms:modified>
</cp:coreProperties>
</file>