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41" r:id="rId4"/>
    <p:sldId id="342" r:id="rId5"/>
    <p:sldId id="343" r:id="rId6"/>
    <p:sldId id="344" r:id="rId7"/>
    <p:sldId id="346" r:id="rId8"/>
    <p:sldId id="345" r:id="rId9"/>
    <p:sldId id="348" r:id="rId10"/>
    <p:sldId id="347" r:id="rId11"/>
    <p:sldId id="349" r:id="rId12"/>
    <p:sldId id="350" r:id="rId13"/>
    <p:sldId id="351" r:id="rId14"/>
    <p:sldId id="30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110" d="100"/>
          <a:sy n="110" d="100"/>
        </p:scale>
        <p:origin x="447" y="2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16.02.2019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16.02.2019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56376" y="4855618"/>
            <a:ext cx="405527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 smtClean="0"/>
              <a:t>Markus Teil 3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4762" y="822734"/>
            <a:ext cx="1140094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„Und als der Sabbat vorüber war, kauften Maria Magdalena </a:t>
            </a:r>
            <a:endParaRPr lang="de-CH" sz="3600" dirty="0" smtClean="0"/>
          </a:p>
          <a:p>
            <a:r>
              <a:rPr lang="de-CH" sz="3600" dirty="0" smtClean="0"/>
              <a:t>und </a:t>
            </a:r>
            <a:r>
              <a:rPr lang="de-CH" sz="3600" dirty="0"/>
              <a:t>Maria, die Mutter des Jakobus, und Salome </a:t>
            </a:r>
            <a:endParaRPr lang="de-CH" sz="3600" dirty="0" smtClean="0"/>
          </a:p>
          <a:p>
            <a:r>
              <a:rPr lang="de-CH" sz="3600" dirty="0" smtClean="0"/>
              <a:t>wohlriechende </a:t>
            </a:r>
            <a:r>
              <a:rPr lang="de-CH" sz="3600" dirty="0"/>
              <a:t>Gewürze, um hinzugehen und ihn zu </a:t>
            </a:r>
            <a:endParaRPr lang="de-CH" sz="3600" dirty="0" smtClean="0"/>
          </a:p>
          <a:p>
            <a:r>
              <a:rPr lang="de-CH" sz="3600" dirty="0" smtClean="0"/>
              <a:t>salben</a:t>
            </a:r>
            <a:r>
              <a:rPr lang="de-CH" sz="3600" dirty="0"/>
              <a:t>. Und sehr früh am ersten Tag der Woche, als die </a:t>
            </a:r>
            <a:endParaRPr lang="de-CH" sz="3600" dirty="0" smtClean="0"/>
          </a:p>
          <a:p>
            <a:r>
              <a:rPr lang="de-CH" sz="3600" dirty="0" smtClean="0"/>
              <a:t>Sonne </a:t>
            </a:r>
            <a:r>
              <a:rPr lang="de-CH" sz="3600" dirty="0"/>
              <a:t>aufging, kamen sie zu dem Grab. Und sie sagten </a:t>
            </a:r>
            <a:endParaRPr lang="de-CH" sz="3600" dirty="0" smtClean="0"/>
          </a:p>
          <a:p>
            <a:r>
              <a:rPr lang="de-CH" sz="3600" dirty="0" smtClean="0"/>
              <a:t>zueinander</a:t>
            </a:r>
            <a:r>
              <a:rPr lang="de-CH" sz="3600" dirty="0"/>
              <a:t>: Wer wälzt uns den Stein von dem Eingang </a:t>
            </a:r>
            <a:endParaRPr lang="de-CH" sz="3600" dirty="0" smtClean="0"/>
          </a:p>
          <a:p>
            <a:r>
              <a:rPr lang="de-CH" sz="3600" dirty="0" smtClean="0"/>
              <a:t>des </a:t>
            </a:r>
            <a:r>
              <a:rPr lang="de-CH" sz="3600" dirty="0"/>
              <a:t>Grabes? Und als sie aufblickten, sahen sie, dass der </a:t>
            </a:r>
            <a:endParaRPr lang="de-CH" sz="3600" dirty="0" smtClean="0"/>
          </a:p>
          <a:p>
            <a:r>
              <a:rPr lang="de-CH" sz="3600" dirty="0" smtClean="0"/>
              <a:t>Stein </a:t>
            </a:r>
            <a:r>
              <a:rPr lang="de-CH" sz="3600" dirty="0"/>
              <a:t>weggewälzt war. Er war nämlich sehr groß. Und </a:t>
            </a:r>
            <a:endParaRPr lang="de-CH" sz="3600" dirty="0" smtClean="0"/>
          </a:p>
          <a:p>
            <a:r>
              <a:rPr lang="de-CH" sz="3600" dirty="0" smtClean="0"/>
              <a:t>sie </a:t>
            </a:r>
            <a:r>
              <a:rPr lang="de-CH" sz="3600" dirty="0"/>
              <a:t>gingen in das Grab hinein und sahen einen jungen </a:t>
            </a:r>
            <a:endParaRPr lang="de-CH" sz="3600" dirty="0" smtClean="0"/>
          </a:p>
          <a:p>
            <a:r>
              <a:rPr lang="de-CH" sz="3600" dirty="0" smtClean="0"/>
              <a:t>Mann </a:t>
            </a:r>
            <a:r>
              <a:rPr lang="de-CH" sz="3600" dirty="0"/>
              <a:t>zur Rechten sitzen, bekleidet mit einem langen, </a:t>
            </a:r>
            <a:r>
              <a:rPr lang="de-CH" sz="3600" dirty="0" smtClean="0"/>
              <a:t>…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5963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4762" y="822734"/>
            <a:ext cx="110991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„…weißen </a:t>
            </a:r>
            <a:r>
              <a:rPr lang="de-CH" sz="3600" dirty="0"/>
              <a:t>Gewand; und sie erschraken. Er aber spricht </a:t>
            </a:r>
            <a:endParaRPr lang="de-CH" sz="3600" dirty="0" smtClean="0"/>
          </a:p>
          <a:p>
            <a:r>
              <a:rPr lang="de-CH" sz="3600" dirty="0" smtClean="0"/>
              <a:t>zu </a:t>
            </a:r>
            <a:r>
              <a:rPr lang="de-CH" sz="3600" dirty="0"/>
              <a:t>ihnen: Erschreckt nicht! Ihr sucht Jesus, den Nazarener, </a:t>
            </a:r>
            <a:endParaRPr lang="de-CH" sz="3600" dirty="0" smtClean="0"/>
          </a:p>
          <a:p>
            <a:r>
              <a:rPr lang="de-CH" sz="3600" dirty="0" smtClean="0"/>
              <a:t>den </a:t>
            </a:r>
            <a:r>
              <a:rPr lang="de-CH" sz="3600" dirty="0"/>
              <a:t>Gekreuzigten; er ist auferstanden, er ist nicht hier. </a:t>
            </a:r>
            <a:endParaRPr lang="de-CH" sz="3600" dirty="0" smtClean="0"/>
          </a:p>
          <a:p>
            <a:r>
              <a:rPr lang="de-CH" sz="3600" dirty="0" smtClean="0"/>
              <a:t>Seht </a:t>
            </a:r>
            <a:r>
              <a:rPr lang="de-CH" sz="3600" dirty="0"/>
              <a:t>den Ort, wo sie ihn hingelegt hatten! Aber geht </a:t>
            </a:r>
            <a:endParaRPr lang="de-CH" sz="3600" dirty="0" smtClean="0"/>
          </a:p>
          <a:p>
            <a:r>
              <a:rPr lang="de-CH" sz="3600" dirty="0" smtClean="0"/>
              <a:t>hin</a:t>
            </a:r>
            <a:r>
              <a:rPr lang="de-CH" sz="3600" dirty="0"/>
              <a:t>, sagt seinen Jüngern und dem Petrus, dass er euch </a:t>
            </a:r>
            <a:endParaRPr lang="de-CH" sz="3600" dirty="0" smtClean="0"/>
          </a:p>
          <a:p>
            <a:r>
              <a:rPr lang="de-CH" sz="3600" dirty="0" smtClean="0"/>
              <a:t>nach </a:t>
            </a:r>
            <a:r>
              <a:rPr lang="de-CH" sz="3600" dirty="0"/>
              <a:t>Galiläa vorangeht. Dort werdet ihr ihn sehen, wie </a:t>
            </a:r>
            <a:endParaRPr lang="de-CH" sz="3600" dirty="0" smtClean="0"/>
          </a:p>
          <a:p>
            <a:r>
              <a:rPr lang="de-CH" sz="3600" dirty="0" smtClean="0"/>
              <a:t>er </a:t>
            </a:r>
            <a:r>
              <a:rPr lang="de-CH" sz="3600" dirty="0"/>
              <a:t>euch gesagt hat! Und sie gingen schnell hinaus und </a:t>
            </a:r>
            <a:endParaRPr lang="de-CH" sz="3600" dirty="0" smtClean="0"/>
          </a:p>
          <a:p>
            <a:r>
              <a:rPr lang="de-CH" sz="3600" dirty="0" smtClean="0"/>
              <a:t>flohen </a:t>
            </a:r>
            <a:r>
              <a:rPr lang="de-CH" sz="3600" dirty="0"/>
              <a:t>von dem Grab. Es hatte sie aber ein Zittern und </a:t>
            </a:r>
            <a:endParaRPr lang="de-CH" sz="3600" dirty="0" smtClean="0"/>
          </a:p>
          <a:p>
            <a:r>
              <a:rPr lang="de-CH" sz="3600" dirty="0" smtClean="0"/>
              <a:t>Entsetzen </a:t>
            </a:r>
            <a:r>
              <a:rPr lang="de-CH" sz="3600" dirty="0"/>
              <a:t>befallen; und sie sagten niemand etwas, </a:t>
            </a:r>
            <a:endParaRPr lang="de-CH" sz="3600" dirty="0" smtClean="0"/>
          </a:p>
          <a:p>
            <a:r>
              <a:rPr lang="de-CH" sz="3600" dirty="0" smtClean="0"/>
              <a:t>denn </a:t>
            </a:r>
            <a:r>
              <a:rPr lang="de-CH" sz="3600" dirty="0"/>
              <a:t>sie fürchteten sich.“ </a:t>
            </a:r>
            <a:r>
              <a:rPr lang="de-CH" sz="3600" b="1" dirty="0"/>
              <a:t>(Mk 16,1-8)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1890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4762" y="454365"/>
            <a:ext cx="1094729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Wie stehen wir zu diesem Messias? </a:t>
            </a:r>
            <a:endParaRPr lang="de-CH" sz="3600" dirty="0" smtClean="0"/>
          </a:p>
          <a:p>
            <a:endParaRPr lang="de-CH" sz="2000" dirty="0"/>
          </a:p>
          <a:p>
            <a:r>
              <a:rPr lang="de-CH" sz="3600" dirty="0" smtClean="0"/>
              <a:t>Was </a:t>
            </a:r>
            <a:r>
              <a:rPr lang="de-CH" sz="3600" dirty="0"/>
              <a:t>lösen die vorangegangen Kapitel des </a:t>
            </a:r>
            <a:endParaRPr lang="de-CH" sz="3600" dirty="0" smtClean="0"/>
          </a:p>
          <a:p>
            <a:r>
              <a:rPr lang="de-CH" sz="3600" dirty="0" smtClean="0"/>
              <a:t>Markusevangeliums </a:t>
            </a:r>
            <a:r>
              <a:rPr lang="de-CH" sz="3600" dirty="0"/>
              <a:t>bei uns aus? Fürchten wir uns, </a:t>
            </a:r>
            <a:endParaRPr lang="de-CH" sz="3600" dirty="0" smtClean="0"/>
          </a:p>
          <a:p>
            <a:r>
              <a:rPr lang="de-CH" sz="3600" dirty="0" smtClean="0"/>
              <a:t>oder </a:t>
            </a:r>
            <a:r>
              <a:rPr lang="de-CH" sz="3600" dirty="0"/>
              <a:t>anerkennen wir im Glauben die Grösse </a:t>
            </a:r>
            <a:endParaRPr lang="de-CH" sz="3600" dirty="0" smtClean="0"/>
          </a:p>
          <a:p>
            <a:r>
              <a:rPr lang="de-CH" sz="3600" dirty="0" smtClean="0"/>
              <a:t>und </a:t>
            </a:r>
            <a:r>
              <a:rPr lang="de-CH" sz="3600" dirty="0"/>
              <a:t>Herrlichkeit des Herrn Jesus Christus? </a:t>
            </a:r>
            <a:endParaRPr lang="de-CH" sz="3600" dirty="0" smtClean="0"/>
          </a:p>
          <a:p>
            <a:endParaRPr lang="de-CH" sz="2000" dirty="0"/>
          </a:p>
          <a:p>
            <a:r>
              <a:rPr lang="de-CH" sz="3600" dirty="0" smtClean="0"/>
              <a:t>Haben </a:t>
            </a:r>
            <a:r>
              <a:rPr lang="de-CH" sz="3600" dirty="0"/>
              <a:t>wir uns überzeugen lassen, wie der Hauptmann </a:t>
            </a:r>
            <a:endParaRPr lang="de-CH" sz="3600" dirty="0" smtClean="0"/>
          </a:p>
          <a:p>
            <a:r>
              <a:rPr lang="de-CH" sz="3600" dirty="0" smtClean="0"/>
              <a:t>beim </a:t>
            </a:r>
            <a:r>
              <a:rPr lang="de-CH" sz="3600" dirty="0"/>
              <a:t>Kreuz sich überzeugen liess, dass es einen Weg, </a:t>
            </a:r>
            <a:endParaRPr lang="de-CH" sz="3600" dirty="0" smtClean="0"/>
          </a:p>
          <a:p>
            <a:r>
              <a:rPr lang="de-CH" sz="3600" dirty="0" smtClean="0"/>
              <a:t>eine </a:t>
            </a:r>
            <a:r>
              <a:rPr lang="de-CH" sz="3600" dirty="0"/>
              <a:t>Wahrheit und ein Leben gibt? Nämlich in der </a:t>
            </a:r>
            <a:r>
              <a:rPr lang="de-CH" sz="3600" dirty="0" smtClean="0"/>
              <a:t>Person </a:t>
            </a:r>
          </a:p>
          <a:p>
            <a:r>
              <a:rPr lang="de-CH" sz="3600" dirty="0" smtClean="0"/>
              <a:t>Jesus </a:t>
            </a:r>
            <a:r>
              <a:rPr lang="de-CH" sz="3600" dirty="0"/>
              <a:t>Christus, </a:t>
            </a:r>
            <a:r>
              <a:rPr lang="de-CH" sz="3600" dirty="0" smtClean="0"/>
              <a:t>den verherrlichten </a:t>
            </a:r>
            <a:r>
              <a:rPr lang="de-CH" sz="3600" dirty="0"/>
              <a:t>Sohn Gottes </a:t>
            </a:r>
            <a:r>
              <a:rPr lang="de-CH" sz="3600" b="1" dirty="0"/>
              <a:t>(Mk 1,1)</a:t>
            </a:r>
            <a:r>
              <a:rPr lang="de-CH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31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4762" y="302684"/>
            <a:ext cx="1050454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u="sng" dirty="0"/>
              <a:t>Fazit:</a:t>
            </a:r>
            <a:r>
              <a:rPr lang="de-CH" sz="3600" dirty="0"/>
              <a:t> Das Markusevangelium konzentriert sich auf </a:t>
            </a:r>
            <a:endParaRPr lang="de-CH" sz="3600" dirty="0" smtClean="0"/>
          </a:p>
          <a:p>
            <a:r>
              <a:rPr lang="de-CH" sz="3600" dirty="0" smtClean="0"/>
              <a:t>das</a:t>
            </a:r>
            <a:r>
              <a:rPr lang="de-CH" sz="3600" dirty="0"/>
              <a:t>, </a:t>
            </a:r>
            <a:r>
              <a:rPr lang="de-CH" sz="3600" dirty="0" smtClean="0"/>
              <a:t>was </a:t>
            </a:r>
            <a:r>
              <a:rPr lang="de-CH" sz="3600" dirty="0"/>
              <a:t>Jesus getan hat. Ziel ist es, Menschen zu </a:t>
            </a:r>
            <a:endParaRPr lang="de-CH" sz="3600" dirty="0" smtClean="0"/>
          </a:p>
          <a:p>
            <a:r>
              <a:rPr lang="de-CH" sz="3600" dirty="0" smtClean="0"/>
              <a:t>ermutigen an </a:t>
            </a:r>
            <a:r>
              <a:rPr lang="de-CH" sz="3600" dirty="0"/>
              <a:t>Jesus Christus zu glauben. Es ist die </a:t>
            </a:r>
            <a:endParaRPr lang="de-CH" sz="3600" dirty="0" smtClean="0"/>
          </a:p>
          <a:p>
            <a:r>
              <a:rPr lang="de-CH" sz="3600" dirty="0" smtClean="0"/>
              <a:t>Grundlage </a:t>
            </a:r>
            <a:r>
              <a:rPr lang="de-CH" sz="3600" dirty="0"/>
              <a:t>für </a:t>
            </a:r>
            <a:r>
              <a:rPr lang="de-CH" sz="3600" dirty="0" smtClean="0"/>
              <a:t>einen </a:t>
            </a:r>
            <a:r>
              <a:rPr lang="de-CH" sz="3600" dirty="0"/>
              <a:t>klaren und lebendigen Glauben. </a:t>
            </a:r>
            <a:endParaRPr lang="de-CH" sz="3600" dirty="0" smtClean="0"/>
          </a:p>
          <a:p>
            <a:r>
              <a:rPr lang="de-CH" sz="3600" dirty="0" smtClean="0"/>
              <a:t>Das </a:t>
            </a:r>
            <a:r>
              <a:rPr lang="de-CH" sz="3600" dirty="0"/>
              <a:t>Evangelium </a:t>
            </a:r>
            <a:r>
              <a:rPr lang="de-CH" sz="3600" dirty="0" smtClean="0"/>
              <a:t>hat </a:t>
            </a:r>
            <a:r>
              <a:rPr lang="de-CH" sz="3600" dirty="0"/>
              <a:t>auch einen enormen Wert für </a:t>
            </a:r>
            <a:endParaRPr lang="de-CH" sz="3600" dirty="0" smtClean="0"/>
          </a:p>
          <a:p>
            <a:r>
              <a:rPr lang="de-CH" sz="3600" dirty="0" smtClean="0"/>
              <a:t>diejenigen</a:t>
            </a:r>
            <a:r>
              <a:rPr lang="de-CH" sz="3600" dirty="0"/>
              <a:t>, die </a:t>
            </a:r>
            <a:r>
              <a:rPr lang="de-CH" sz="3600" dirty="0" smtClean="0"/>
              <a:t>bereits </a:t>
            </a:r>
            <a:r>
              <a:rPr lang="de-CH" sz="3600" dirty="0"/>
              <a:t>Jesus Christus nachfolgen. Es </a:t>
            </a:r>
            <a:endParaRPr lang="de-CH" sz="3600" dirty="0" smtClean="0"/>
          </a:p>
          <a:p>
            <a:r>
              <a:rPr lang="de-CH" sz="3600" dirty="0" smtClean="0"/>
              <a:t>will </a:t>
            </a:r>
            <a:r>
              <a:rPr lang="de-CH" sz="3600" dirty="0"/>
              <a:t>die Christen </a:t>
            </a:r>
            <a:r>
              <a:rPr lang="de-CH" sz="3600" dirty="0" smtClean="0"/>
              <a:t>begeistern </a:t>
            </a:r>
            <a:r>
              <a:rPr lang="de-CH" sz="3600" dirty="0"/>
              <a:t>von der Autorität und der </a:t>
            </a:r>
            <a:endParaRPr lang="de-CH" sz="3600" dirty="0" smtClean="0"/>
          </a:p>
          <a:p>
            <a:r>
              <a:rPr lang="de-CH" sz="3600" dirty="0" smtClean="0"/>
              <a:t>Macht </a:t>
            </a:r>
            <a:r>
              <a:rPr lang="de-CH" sz="3600" dirty="0"/>
              <a:t>des Herrn </a:t>
            </a:r>
            <a:r>
              <a:rPr lang="de-CH" sz="3600" dirty="0" smtClean="0"/>
              <a:t>Jesus</a:t>
            </a:r>
            <a:r>
              <a:rPr lang="de-CH" sz="3600" dirty="0"/>
              <a:t>, der sein Leben gegeben hat als </a:t>
            </a:r>
            <a:endParaRPr lang="de-CH" sz="3600" dirty="0" smtClean="0"/>
          </a:p>
          <a:p>
            <a:r>
              <a:rPr lang="de-CH" sz="3600" dirty="0" smtClean="0"/>
              <a:t>Lösegeld </a:t>
            </a:r>
            <a:r>
              <a:rPr lang="de-CH" sz="3600" dirty="0"/>
              <a:t>für </a:t>
            </a:r>
            <a:r>
              <a:rPr lang="de-CH" sz="3600" dirty="0" smtClean="0"/>
              <a:t>viele</a:t>
            </a:r>
            <a:r>
              <a:rPr lang="de-CH" sz="3600" dirty="0"/>
              <a:t>! Das Markusevangelium eignet sich </a:t>
            </a:r>
            <a:endParaRPr lang="de-CH" sz="3600" dirty="0" smtClean="0"/>
          </a:p>
          <a:p>
            <a:r>
              <a:rPr lang="de-CH" sz="3600" dirty="0" smtClean="0"/>
              <a:t>besser </a:t>
            </a:r>
            <a:r>
              <a:rPr lang="de-CH" sz="3600" dirty="0"/>
              <a:t>als </a:t>
            </a:r>
            <a:r>
              <a:rPr lang="de-CH" sz="3600" dirty="0" smtClean="0"/>
              <a:t>alle </a:t>
            </a:r>
            <a:r>
              <a:rPr lang="de-CH" sz="3600" dirty="0"/>
              <a:t>anderen Evangelien, es in einem Stück </a:t>
            </a:r>
            <a:endParaRPr lang="de-CH" sz="3600" dirty="0" smtClean="0"/>
          </a:p>
          <a:p>
            <a:r>
              <a:rPr lang="de-CH" sz="3600" dirty="0" smtClean="0"/>
              <a:t>und </a:t>
            </a:r>
            <a:r>
              <a:rPr lang="de-CH" sz="3600" dirty="0"/>
              <a:t>laut zu </a:t>
            </a:r>
            <a:r>
              <a:rPr lang="de-CH" sz="3600" dirty="0" smtClean="0"/>
              <a:t>lesen </a:t>
            </a:r>
            <a:r>
              <a:rPr lang="de-CH" sz="3600" dirty="0"/>
              <a:t>(vorzulesen)!</a:t>
            </a:r>
          </a:p>
        </p:txBody>
      </p:sp>
    </p:spTree>
    <p:extLst>
      <p:ext uri="{BB962C8B-B14F-4D97-AF65-F5344CB8AC3E}">
        <p14:creationId xmlns:p14="http://schemas.microsoft.com/office/powerpoint/2010/main" val="16469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56376" y="4855618"/>
            <a:ext cx="405527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 smtClean="0"/>
              <a:t>Markus Teil 3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16905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1902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 smtClean="0"/>
              <a:t>Markus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54591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 smtClean="0"/>
              <a:t>Kapitel: 16 | Verse:  666 | 678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1611459"/>
            <a:ext cx="96559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In seinem Aufbau richtet Markus alles auf den Tod </a:t>
            </a:r>
            <a:endParaRPr lang="de-CH" sz="3600" dirty="0" smtClean="0"/>
          </a:p>
          <a:p>
            <a:r>
              <a:rPr lang="de-CH" sz="3600" dirty="0" smtClean="0"/>
              <a:t>Jesu </a:t>
            </a:r>
            <a:r>
              <a:rPr lang="de-CH" sz="3600" dirty="0"/>
              <a:t>aus. Sein Evangelium verlangsamt sich gegen </a:t>
            </a:r>
            <a:endParaRPr lang="de-CH" sz="3600" dirty="0" smtClean="0"/>
          </a:p>
          <a:p>
            <a:r>
              <a:rPr lang="de-CH" sz="3600" dirty="0" smtClean="0"/>
              <a:t>Ende</a:t>
            </a:r>
            <a:r>
              <a:rPr lang="de-CH" sz="3600" dirty="0"/>
              <a:t>, um dann vor dem Kreuz anzuhalten. Es ist </a:t>
            </a:r>
            <a:endParaRPr lang="de-CH" sz="3600" dirty="0" smtClean="0"/>
          </a:p>
          <a:p>
            <a:r>
              <a:rPr lang="de-CH" sz="3600" dirty="0" smtClean="0"/>
              <a:t>wie </a:t>
            </a:r>
            <a:r>
              <a:rPr lang="de-CH" sz="3600" dirty="0"/>
              <a:t>ein Schnellzug, der langsamer wird und zum </a:t>
            </a:r>
            <a:endParaRPr lang="de-CH" sz="3600" dirty="0" smtClean="0"/>
          </a:p>
          <a:p>
            <a:r>
              <a:rPr lang="de-CH" sz="3600" dirty="0" smtClean="0"/>
              <a:t>Stehen </a:t>
            </a:r>
            <a:r>
              <a:rPr lang="de-CH" sz="3600" dirty="0"/>
              <a:t>kommt - und er hält direkt vor dem Kreuz. </a:t>
            </a:r>
          </a:p>
        </p:txBody>
      </p:sp>
    </p:spTree>
    <p:extLst>
      <p:ext uri="{BB962C8B-B14F-4D97-AF65-F5344CB8AC3E}">
        <p14:creationId xmlns:p14="http://schemas.microsoft.com/office/powerpoint/2010/main" val="36947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5973" y="617546"/>
            <a:ext cx="923765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Das Markusevangelium umfasst die Jahre des </a:t>
            </a:r>
            <a:endParaRPr lang="de-CH" sz="3200" dirty="0" smtClean="0"/>
          </a:p>
          <a:p>
            <a:r>
              <a:rPr lang="de-CH" sz="3200" dirty="0" smtClean="0"/>
              <a:t>öffentlichen </a:t>
            </a:r>
            <a:r>
              <a:rPr lang="de-CH" sz="3200" dirty="0"/>
              <a:t>Dienstes und Wirkens Jesu. Es </a:t>
            </a:r>
            <a:endParaRPr lang="de-CH" sz="3200" dirty="0" smtClean="0"/>
          </a:p>
          <a:p>
            <a:r>
              <a:rPr lang="de-CH" sz="3200" dirty="0" smtClean="0"/>
              <a:t>wiederspiegelt </a:t>
            </a:r>
            <a:r>
              <a:rPr lang="de-CH" sz="3200" dirty="0"/>
              <a:t>eine zeitliche-, sowie eine </a:t>
            </a:r>
            <a:endParaRPr lang="de-CH" sz="3200" dirty="0" smtClean="0"/>
          </a:p>
          <a:p>
            <a:r>
              <a:rPr lang="de-CH" sz="3200" dirty="0" smtClean="0"/>
              <a:t>geographische </a:t>
            </a:r>
            <a:r>
              <a:rPr lang="de-CH" sz="3200" dirty="0"/>
              <a:t>Struktur. Die Erzählung baut </a:t>
            </a:r>
            <a:r>
              <a:rPr lang="de-CH" sz="3200" dirty="0" smtClean="0"/>
              <a:t>sich </a:t>
            </a:r>
            <a:r>
              <a:rPr lang="de-CH" sz="3200" dirty="0"/>
              <a:t>in </a:t>
            </a:r>
            <a:endParaRPr lang="de-CH" sz="3200" dirty="0" smtClean="0"/>
          </a:p>
          <a:p>
            <a:r>
              <a:rPr lang="de-CH" sz="3200" dirty="0" smtClean="0"/>
              <a:t>den </a:t>
            </a:r>
            <a:r>
              <a:rPr lang="de-CH" sz="3200" dirty="0"/>
              <a:t>ersten fast drei Jahren hin zu einem </a:t>
            </a:r>
            <a:r>
              <a:rPr lang="de-CH" sz="3200" dirty="0" smtClean="0"/>
              <a:t>Wendepunkt </a:t>
            </a:r>
          </a:p>
          <a:p>
            <a:r>
              <a:rPr lang="de-CH" sz="3200" dirty="0" smtClean="0"/>
              <a:t>auf</a:t>
            </a:r>
            <a:r>
              <a:rPr lang="de-CH" sz="3200" dirty="0"/>
              <a:t>. Ab diesem Punkt, d.h. den </a:t>
            </a:r>
            <a:r>
              <a:rPr lang="de-CH" sz="3200" dirty="0" smtClean="0"/>
              <a:t>letzten </a:t>
            </a:r>
            <a:r>
              <a:rPr lang="de-CH" sz="3200" dirty="0"/>
              <a:t>sechs Monaten </a:t>
            </a:r>
            <a:endParaRPr lang="de-CH" sz="3200" dirty="0" smtClean="0"/>
          </a:p>
          <a:p>
            <a:r>
              <a:rPr lang="de-CH" sz="3200" dirty="0" smtClean="0"/>
              <a:t>richtet </a:t>
            </a:r>
            <a:r>
              <a:rPr lang="de-CH" sz="3200" dirty="0"/>
              <a:t>Jesus sein </a:t>
            </a:r>
            <a:r>
              <a:rPr lang="de-CH" sz="3200" dirty="0" smtClean="0"/>
              <a:t>Angesicht </a:t>
            </a:r>
            <a:r>
              <a:rPr lang="de-CH" sz="3200" dirty="0"/>
              <a:t>auf Jerusalem, wo er </a:t>
            </a:r>
            <a:endParaRPr lang="de-CH" sz="3200" dirty="0" smtClean="0"/>
          </a:p>
          <a:p>
            <a:r>
              <a:rPr lang="de-CH" sz="3200" dirty="0" smtClean="0"/>
              <a:t>sein </a:t>
            </a:r>
            <a:r>
              <a:rPr lang="de-CH" sz="3200" dirty="0"/>
              <a:t>Leben </a:t>
            </a:r>
            <a:r>
              <a:rPr lang="de-CH" sz="3200" dirty="0" smtClean="0"/>
              <a:t>geben </a:t>
            </a:r>
            <a:r>
              <a:rPr lang="de-CH" sz="3200" dirty="0"/>
              <a:t>wird als Lösegeld für viele. Markus </a:t>
            </a:r>
            <a:endParaRPr lang="de-CH" sz="3200" dirty="0" smtClean="0"/>
          </a:p>
          <a:p>
            <a:r>
              <a:rPr lang="de-CH" sz="3200" dirty="0" smtClean="0"/>
              <a:t>konzentriert </a:t>
            </a:r>
            <a:r>
              <a:rPr lang="de-CH" sz="3200" dirty="0"/>
              <a:t>sich auf den Dienst von Jesus in Galiläa </a:t>
            </a:r>
            <a:endParaRPr lang="de-CH" sz="3200" dirty="0" smtClean="0"/>
          </a:p>
          <a:p>
            <a:r>
              <a:rPr lang="de-CH" sz="3200" dirty="0" smtClean="0"/>
              <a:t>und </a:t>
            </a:r>
            <a:r>
              <a:rPr lang="de-CH" sz="3200" dirty="0"/>
              <a:t>lässt die vorangegangen Jerusalem-Besuche </a:t>
            </a:r>
            <a:endParaRPr lang="de-CH" sz="3200" dirty="0" smtClean="0"/>
          </a:p>
          <a:p>
            <a:r>
              <a:rPr lang="de-CH" sz="3200" dirty="0" smtClean="0"/>
              <a:t>des </a:t>
            </a:r>
            <a:r>
              <a:rPr lang="de-CH" sz="3200" dirty="0"/>
              <a:t>Herrn aus.</a:t>
            </a:r>
          </a:p>
        </p:txBody>
      </p:sp>
    </p:spTree>
    <p:extLst>
      <p:ext uri="{BB962C8B-B14F-4D97-AF65-F5344CB8AC3E}">
        <p14:creationId xmlns:p14="http://schemas.microsoft.com/office/powerpoint/2010/main" val="37746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" y="109888"/>
            <a:ext cx="10074303" cy="65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4762" y="541048"/>
            <a:ext cx="1093543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„Und nach sechs Tagen nimmt Jesus den Petrus und </a:t>
            </a:r>
            <a:endParaRPr lang="de-CH" sz="3600" dirty="0" smtClean="0"/>
          </a:p>
          <a:p>
            <a:r>
              <a:rPr lang="de-CH" sz="3600" dirty="0" smtClean="0"/>
              <a:t>den </a:t>
            </a:r>
            <a:r>
              <a:rPr lang="de-CH" sz="3600" dirty="0"/>
              <a:t>Jakobus und den Johannes zu sich und führt sie </a:t>
            </a:r>
            <a:endParaRPr lang="de-CH" sz="3600" dirty="0" smtClean="0"/>
          </a:p>
          <a:p>
            <a:r>
              <a:rPr lang="de-CH" sz="3600" dirty="0" smtClean="0"/>
              <a:t>allein </a:t>
            </a:r>
            <a:r>
              <a:rPr lang="de-CH" sz="3600" dirty="0"/>
              <a:t>beiseite auf einen hohen Berg. Und er wurde </a:t>
            </a:r>
            <a:endParaRPr lang="de-CH" sz="3600" dirty="0" smtClean="0"/>
          </a:p>
          <a:p>
            <a:r>
              <a:rPr lang="de-CH" sz="3600" dirty="0" smtClean="0"/>
              <a:t>vor </a:t>
            </a:r>
            <a:r>
              <a:rPr lang="de-CH" sz="3600" dirty="0"/>
              <a:t>ihnen verklärt, und seine Kleider wurden glänzend, </a:t>
            </a:r>
            <a:endParaRPr lang="de-CH" sz="3600" dirty="0" smtClean="0"/>
          </a:p>
          <a:p>
            <a:r>
              <a:rPr lang="de-CH" sz="3600" dirty="0" smtClean="0"/>
              <a:t>sehr </a:t>
            </a:r>
            <a:r>
              <a:rPr lang="de-CH" sz="3600" dirty="0"/>
              <a:t>weiß wie Schnee, wie kein Bleicher auf Erden sie </a:t>
            </a:r>
            <a:endParaRPr lang="de-CH" sz="3600" dirty="0" smtClean="0"/>
          </a:p>
          <a:p>
            <a:r>
              <a:rPr lang="de-CH" sz="3600" dirty="0" smtClean="0"/>
              <a:t>weiß </a:t>
            </a:r>
            <a:r>
              <a:rPr lang="de-CH" sz="3600" dirty="0"/>
              <a:t>machen kann. Und es erschien ihnen Elia mit Mose, </a:t>
            </a:r>
            <a:endParaRPr lang="de-CH" sz="3600" dirty="0" smtClean="0"/>
          </a:p>
          <a:p>
            <a:r>
              <a:rPr lang="de-CH" sz="3600" dirty="0" smtClean="0"/>
              <a:t>die </a:t>
            </a:r>
            <a:r>
              <a:rPr lang="de-CH" sz="3600" dirty="0"/>
              <a:t>redeten mit Jesus. Und Petrus begann und sprach </a:t>
            </a:r>
            <a:endParaRPr lang="de-CH" sz="3600" dirty="0" smtClean="0"/>
          </a:p>
          <a:p>
            <a:r>
              <a:rPr lang="de-CH" sz="3600" dirty="0" smtClean="0"/>
              <a:t>zu </a:t>
            </a:r>
            <a:r>
              <a:rPr lang="de-CH" sz="3600" dirty="0"/>
              <a:t>Jesus: Rabbi, es ist gut, dass wir hier sind! So lass </a:t>
            </a:r>
            <a:endParaRPr lang="de-CH" sz="3600" dirty="0" smtClean="0"/>
          </a:p>
          <a:p>
            <a:r>
              <a:rPr lang="de-CH" sz="3600" dirty="0" smtClean="0"/>
              <a:t>uns </a:t>
            </a:r>
            <a:r>
              <a:rPr lang="de-CH" sz="3600" dirty="0"/>
              <a:t>drei Hütten bauen, dir eine und Mose eine und </a:t>
            </a:r>
            <a:endParaRPr lang="de-CH" sz="3600" dirty="0" smtClean="0"/>
          </a:p>
          <a:p>
            <a:r>
              <a:rPr lang="de-CH" sz="3600" dirty="0" smtClean="0"/>
              <a:t>Elia </a:t>
            </a:r>
            <a:r>
              <a:rPr lang="de-CH" sz="3600" dirty="0"/>
              <a:t>eine! </a:t>
            </a:r>
            <a:r>
              <a:rPr lang="de-CH" sz="3600" dirty="0" smtClean="0"/>
              <a:t>…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7834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4762" y="541048"/>
            <a:ext cx="998305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„</a:t>
            </a:r>
            <a:r>
              <a:rPr lang="de-CH" sz="3600" dirty="0"/>
              <a:t> </a:t>
            </a:r>
            <a:r>
              <a:rPr lang="de-CH" sz="3600" dirty="0" smtClean="0"/>
              <a:t>… Er </a:t>
            </a:r>
            <a:r>
              <a:rPr lang="de-CH" sz="3600" dirty="0"/>
              <a:t>wusste nämlich nicht, was er sagen sollte; </a:t>
            </a:r>
            <a:endParaRPr lang="de-CH" sz="3600" dirty="0" smtClean="0"/>
          </a:p>
          <a:p>
            <a:r>
              <a:rPr lang="de-CH" sz="3600" dirty="0" smtClean="0"/>
              <a:t>denn </a:t>
            </a:r>
            <a:r>
              <a:rPr lang="de-CH" sz="3600" dirty="0"/>
              <a:t>sie waren voller Furcht. Da kam eine Wolke, </a:t>
            </a:r>
            <a:endParaRPr lang="de-CH" sz="3600" dirty="0" smtClean="0"/>
          </a:p>
          <a:p>
            <a:r>
              <a:rPr lang="de-CH" sz="3600" dirty="0" smtClean="0"/>
              <a:t>die </a:t>
            </a:r>
            <a:r>
              <a:rPr lang="de-CH" sz="3600" dirty="0"/>
              <a:t>überschattete sie, und aus der Wolke kam eine </a:t>
            </a:r>
            <a:endParaRPr lang="de-CH" sz="3600" dirty="0" smtClean="0"/>
          </a:p>
          <a:p>
            <a:r>
              <a:rPr lang="de-CH" sz="3600" dirty="0" smtClean="0"/>
              <a:t>Stimme</a:t>
            </a:r>
            <a:r>
              <a:rPr lang="de-CH" sz="3600" dirty="0"/>
              <a:t>, die sprach: Dies ist mein geliebter Sohn; </a:t>
            </a:r>
            <a:endParaRPr lang="de-CH" sz="3600" dirty="0" smtClean="0"/>
          </a:p>
          <a:p>
            <a:r>
              <a:rPr lang="de-CH" sz="3600" dirty="0" smtClean="0"/>
              <a:t>auf </a:t>
            </a:r>
            <a:r>
              <a:rPr lang="de-CH" sz="3600" dirty="0"/>
              <a:t>ihn sollt ihr hören! Und plötzlich, als sie </a:t>
            </a:r>
            <a:endParaRPr lang="de-CH" sz="3600" dirty="0" smtClean="0"/>
          </a:p>
          <a:p>
            <a:r>
              <a:rPr lang="de-CH" sz="3600" dirty="0" smtClean="0"/>
              <a:t>umherblickten</a:t>
            </a:r>
            <a:r>
              <a:rPr lang="de-CH" sz="3600" dirty="0"/>
              <a:t>, sahen sie niemand mehr bei </a:t>
            </a:r>
            <a:endParaRPr lang="de-CH" sz="3600" dirty="0" smtClean="0"/>
          </a:p>
          <a:p>
            <a:r>
              <a:rPr lang="de-CH" sz="3600" dirty="0" smtClean="0"/>
              <a:t>sich </a:t>
            </a:r>
            <a:r>
              <a:rPr lang="de-CH" sz="3600" dirty="0"/>
              <a:t>als Jesus allein. Als sie aber vom Berg </a:t>
            </a:r>
            <a:endParaRPr lang="de-CH" sz="3600" dirty="0" smtClean="0"/>
          </a:p>
          <a:p>
            <a:r>
              <a:rPr lang="de-CH" sz="3600" dirty="0" smtClean="0"/>
              <a:t>herabgingen</a:t>
            </a:r>
            <a:r>
              <a:rPr lang="de-CH" sz="3600" dirty="0"/>
              <a:t>, gebot er ihnen, niemand zu erzählen, </a:t>
            </a:r>
            <a:endParaRPr lang="de-CH" sz="3600" dirty="0" smtClean="0"/>
          </a:p>
          <a:p>
            <a:r>
              <a:rPr lang="de-CH" sz="3600" dirty="0" smtClean="0"/>
              <a:t>was </a:t>
            </a:r>
            <a:r>
              <a:rPr lang="de-CH" sz="3600" dirty="0"/>
              <a:t>sie gesehen hatten, bis der Sohn des Menschen </a:t>
            </a:r>
            <a:endParaRPr lang="de-CH" sz="3600" dirty="0" smtClean="0"/>
          </a:p>
          <a:p>
            <a:r>
              <a:rPr lang="de-CH" sz="3600" dirty="0" smtClean="0"/>
              <a:t>aus </a:t>
            </a:r>
            <a:r>
              <a:rPr lang="de-CH" sz="3600" dirty="0"/>
              <a:t>den Toten auferstanden sei.“ </a:t>
            </a:r>
            <a:r>
              <a:rPr lang="de-CH" sz="3600" b="1" dirty="0"/>
              <a:t>(Mk 9,2-9)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8202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1611459"/>
            <a:ext cx="109651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„Als aber der Hauptmann, der ihm gegenüberstand, </a:t>
            </a:r>
            <a:endParaRPr lang="de-CH" sz="3600" dirty="0" smtClean="0"/>
          </a:p>
          <a:p>
            <a:r>
              <a:rPr lang="de-CH" sz="3600" dirty="0" smtClean="0"/>
              <a:t>sah</a:t>
            </a:r>
            <a:r>
              <a:rPr lang="de-CH" sz="3600" dirty="0"/>
              <a:t>, dass er so schrie und verschied, sprach er: </a:t>
            </a:r>
            <a:endParaRPr lang="de-CH" sz="3600" dirty="0" smtClean="0"/>
          </a:p>
          <a:p>
            <a:r>
              <a:rPr lang="de-CH" sz="3600" dirty="0" smtClean="0"/>
              <a:t>Wahrhaftig</a:t>
            </a:r>
            <a:r>
              <a:rPr lang="de-CH" sz="3600" dirty="0"/>
              <a:t>, dieser Mensch war Gottes Sohn!“ </a:t>
            </a:r>
            <a:r>
              <a:rPr lang="de-CH" sz="3600" b="1" dirty="0"/>
              <a:t>(Mk 15,40)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1158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91303"/>
              </p:ext>
            </p:extLst>
          </p:nvPr>
        </p:nvGraphicFramePr>
        <p:xfrm>
          <a:off x="721402" y="87046"/>
          <a:ext cx="10520084" cy="677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39187302" imgH="25447619" progId="Photoshop.Image.55">
                  <p:embed/>
                </p:oleObj>
              </mc:Choice>
              <mc:Fallback>
                <p:oleObj name="Image" r:id="rId3" imgW="39187302" imgH="25447619" progId="Photoshop.Image.5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02" y="87046"/>
                        <a:ext cx="10520084" cy="677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0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Breitbild</PresentationFormat>
  <Paragraphs>85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Office Theme</vt:lpstr>
      <vt:lpstr>Adobe Photoshop 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</cp:lastModifiedBy>
  <cp:revision>116</cp:revision>
  <dcterms:created xsi:type="dcterms:W3CDTF">2018-05-19T05:14:58Z</dcterms:created>
  <dcterms:modified xsi:type="dcterms:W3CDTF">2019-02-16T11:07:48Z</dcterms:modified>
</cp:coreProperties>
</file>