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287" r:id="rId4"/>
    <p:sldId id="307" r:id="rId5"/>
    <p:sldId id="310" r:id="rId6"/>
    <p:sldId id="311" r:id="rId7"/>
    <p:sldId id="312" r:id="rId8"/>
    <p:sldId id="313" r:id="rId9"/>
    <p:sldId id="266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06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7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12638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Genesis Teil 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972640"/>
              </p:ext>
            </p:extLst>
          </p:nvPr>
        </p:nvGraphicFramePr>
        <p:xfrm>
          <a:off x="187979" y="164757"/>
          <a:ext cx="11920352" cy="6582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Image" r:id="rId3" imgW="9631440" imgH="5318640" progId="Photoshop.Image.55">
                  <p:embed/>
                </p:oleObj>
              </mc:Choice>
              <mc:Fallback>
                <p:oleObj name="Image" r:id="rId3" imgW="9631440" imgH="5318640" progId="Photoshop.Image.5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979" y="164757"/>
                        <a:ext cx="11920352" cy="65820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785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636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Grundsätzliches zum Aufbau: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100848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3600" dirty="0"/>
              <a:t>Die ersten 11 Kapitel umfassen einen Zeitraum </a:t>
            </a:r>
            <a:endParaRPr lang="de-DE" sz="3600" dirty="0" smtClean="0"/>
          </a:p>
          <a:p>
            <a:pPr lvl="0"/>
            <a:r>
              <a:rPr lang="de-DE" sz="3600" dirty="0" smtClean="0"/>
              <a:t>von </a:t>
            </a:r>
            <a:r>
              <a:rPr lang="de-DE" sz="3600" dirty="0"/>
              <a:t>ca. 2000 Jahren, Kapitel 12-50 nur ca. 300 Jahre.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8960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636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Grundsätzliches zum Aufbau: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02670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/>
              <a:t>Kapitel 1-11 liest sich wie ein Action-Krimi. </a:t>
            </a:r>
            <a:endParaRPr lang="de-CH" sz="3600" dirty="0" smtClean="0"/>
          </a:p>
          <a:p>
            <a:pPr lvl="0"/>
            <a:r>
              <a:rPr lang="de-CH" sz="3600" dirty="0" smtClean="0"/>
              <a:t>Im </a:t>
            </a:r>
            <a:r>
              <a:rPr lang="de-CH" sz="3600" dirty="0"/>
              <a:t>4. Kapitel passiert schon der erste Mord </a:t>
            </a:r>
            <a:endParaRPr lang="de-CH" sz="3600" dirty="0" smtClean="0"/>
          </a:p>
          <a:p>
            <a:pPr lvl="0"/>
            <a:r>
              <a:rPr lang="de-CH" sz="3600" dirty="0" smtClean="0"/>
              <a:t>und </a:t>
            </a:r>
            <a:r>
              <a:rPr lang="de-CH" sz="3600" dirty="0"/>
              <a:t>in Kapitel 7 geht die Welt unter. Hier </a:t>
            </a:r>
            <a:endParaRPr lang="de-CH" sz="3600" dirty="0" smtClean="0"/>
          </a:p>
          <a:p>
            <a:pPr lvl="0"/>
            <a:r>
              <a:rPr lang="de-CH" sz="3600" dirty="0" smtClean="0"/>
              <a:t>stehen </a:t>
            </a:r>
            <a:r>
              <a:rPr lang="de-CH" sz="3600" dirty="0"/>
              <a:t>die Ereignisse im Vordergrund während </a:t>
            </a:r>
            <a:endParaRPr lang="de-CH" sz="3600" dirty="0" smtClean="0"/>
          </a:p>
          <a:p>
            <a:pPr lvl="0"/>
            <a:r>
              <a:rPr lang="de-CH" sz="3600" dirty="0" smtClean="0"/>
              <a:t>es </a:t>
            </a:r>
            <a:r>
              <a:rPr lang="de-CH" sz="3600" dirty="0"/>
              <a:t>im zweiten Teil mehr die Personen sind.</a:t>
            </a:r>
          </a:p>
        </p:txBody>
      </p:sp>
    </p:spTree>
    <p:extLst>
      <p:ext uri="{BB962C8B-B14F-4D97-AF65-F5344CB8AC3E}">
        <p14:creationId xmlns:p14="http://schemas.microsoft.com/office/powerpoint/2010/main" val="341958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636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Grundsätzliches zum Aufbau: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9661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/>
              <a:t>Der erste Teil betrifft die Menschheit allgemein. </a:t>
            </a:r>
            <a:endParaRPr lang="de-CH" sz="3600" dirty="0" smtClean="0"/>
          </a:p>
          <a:p>
            <a:pPr lvl="0"/>
            <a:r>
              <a:rPr lang="de-CH" sz="3600" dirty="0" smtClean="0"/>
              <a:t>Es </a:t>
            </a:r>
            <a:r>
              <a:rPr lang="de-CH" sz="3600" dirty="0"/>
              <a:t>fallen zwar auch einzelne Personen auf wie </a:t>
            </a:r>
            <a:endParaRPr lang="de-CH" sz="3600" dirty="0" smtClean="0"/>
          </a:p>
          <a:p>
            <a:pPr lvl="0"/>
            <a:r>
              <a:rPr lang="de-CH" sz="3600" dirty="0" smtClean="0"/>
              <a:t>z.B</a:t>
            </a:r>
            <a:r>
              <a:rPr lang="de-CH" sz="3600" dirty="0"/>
              <a:t>. Noah, aber nur im Zusammenhang mit der Flut. </a:t>
            </a:r>
            <a:endParaRPr lang="de-CH" sz="3600" dirty="0" smtClean="0"/>
          </a:p>
          <a:p>
            <a:pPr lvl="0"/>
            <a:r>
              <a:rPr lang="de-CH" sz="3600" dirty="0" smtClean="0"/>
              <a:t>Der </a:t>
            </a:r>
            <a:r>
              <a:rPr lang="de-CH" sz="3600" dirty="0"/>
              <a:t>zweite Teil der Genesis liest sich wie eine </a:t>
            </a:r>
            <a:endParaRPr lang="de-CH" sz="3600" dirty="0" smtClean="0"/>
          </a:p>
          <a:p>
            <a:pPr lvl="0"/>
            <a:r>
              <a:rPr lang="de-CH" sz="3600" dirty="0" smtClean="0"/>
              <a:t>Familienbiographie</a:t>
            </a:r>
            <a:r>
              <a:rPr lang="de-CH" sz="3600" dirty="0"/>
              <a:t>. Hier steht die Familie </a:t>
            </a:r>
            <a:endParaRPr lang="de-CH" sz="3600" dirty="0" smtClean="0"/>
          </a:p>
          <a:p>
            <a:pPr lvl="0"/>
            <a:r>
              <a:rPr lang="de-CH" sz="3600" dirty="0" smtClean="0"/>
              <a:t>Abrahams </a:t>
            </a:r>
            <a:r>
              <a:rPr lang="de-CH" sz="3600" dirty="0"/>
              <a:t>im Vordergrund.</a:t>
            </a:r>
          </a:p>
        </p:txBody>
      </p:sp>
    </p:spTree>
    <p:extLst>
      <p:ext uri="{BB962C8B-B14F-4D97-AF65-F5344CB8AC3E}">
        <p14:creationId xmlns:p14="http://schemas.microsoft.com/office/powerpoint/2010/main" val="88256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636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Grundsätzliches zum Aufbau: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97580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/>
              <a:t>Das Buch beginnt „Am Anfang schuf Gott...“ (Leben) </a:t>
            </a:r>
            <a:endParaRPr lang="de-CH" sz="3600" dirty="0" smtClean="0"/>
          </a:p>
          <a:p>
            <a:pPr lvl="0"/>
            <a:r>
              <a:rPr lang="de-CH" sz="3600" dirty="0" smtClean="0"/>
              <a:t>und </a:t>
            </a:r>
            <a:r>
              <a:rPr lang="de-CH" sz="3600" dirty="0"/>
              <a:t>endet „und man legte ihn in einen Sarg </a:t>
            </a:r>
            <a:endParaRPr lang="de-CH" sz="3600" dirty="0" smtClean="0"/>
          </a:p>
          <a:p>
            <a:pPr lvl="0"/>
            <a:r>
              <a:rPr lang="de-CH" sz="3600" dirty="0" smtClean="0"/>
              <a:t>in </a:t>
            </a:r>
            <a:r>
              <a:rPr lang="de-CH" sz="3600" dirty="0"/>
              <a:t>Ägypten (Tod). Der Mensch ist unter der </a:t>
            </a:r>
            <a:endParaRPr lang="de-CH" sz="3600" dirty="0" smtClean="0"/>
          </a:p>
          <a:p>
            <a:pPr lvl="0"/>
            <a:r>
              <a:rPr lang="de-CH" sz="3600" dirty="0" smtClean="0"/>
              <a:t>Herrschaft </a:t>
            </a:r>
            <a:r>
              <a:rPr lang="de-CH" sz="3600" dirty="0"/>
              <a:t>des Todes und braucht Erlösung. </a:t>
            </a:r>
            <a:endParaRPr lang="de-CH" sz="3600" dirty="0" smtClean="0"/>
          </a:p>
          <a:p>
            <a:pPr lvl="0"/>
            <a:r>
              <a:rPr lang="de-CH" sz="3600" dirty="0" smtClean="0"/>
              <a:t>Die </a:t>
            </a:r>
            <a:r>
              <a:rPr lang="de-CH" sz="3600" dirty="0"/>
              <a:t>Schöpfungsgeschichte ist in diesem Sinn nur </a:t>
            </a:r>
            <a:endParaRPr lang="de-CH" sz="3600" dirty="0" smtClean="0"/>
          </a:p>
          <a:p>
            <a:pPr lvl="0"/>
            <a:r>
              <a:rPr lang="de-CH" sz="3600" dirty="0" smtClean="0"/>
              <a:t>der </a:t>
            </a:r>
            <a:r>
              <a:rPr lang="de-CH" sz="3600" dirty="0"/>
              <a:t>Prolog für die Erlösungsgeschichte.</a:t>
            </a:r>
          </a:p>
        </p:txBody>
      </p:sp>
    </p:spTree>
    <p:extLst>
      <p:ext uri="{BB962C8B-B14F-4D97-AF65-F5344CB8AC3E}">
        <p14:creationId xmlns:p14="http://schemas.microsoft.com/office/powerpoint/2010/main" val="15326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0570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Die Schöpfungsgeschichte (Kap 1-2)</a:t>
            </a:r>
            <a:endParaRPr lang="de-CH" sz="3600" dirty="0"/>
          </a:p>
          <a:p>
            <a:r>
              <a:rPr lang="de-DE" sz="3600" dirty="0"/>
              <a:t>Keine zwei Berichte. Kap 2 berichtet Details zur </a:t>
            </a:r>
            <a:endParaRPr lang="de-DE" sz="3600" dirty="0" smtClean="0"/>
          </a:p>
          <a:p>
            <a:r>
              <a:rPr lang="de-DE" sz="3600" dirty="0" smtClean="0"/>
              <a:t>Erschaffung </a:t>
            </a:r>
            <a:r>
              <a:rPr lang="de-DE" sz="3600" dirty="0"/>
              <a:t>des Menschen.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93469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104237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Der Sündenfall (Kap 3)</a:t>
            </a:r>
            <a:endParaRPr lang="de-CH" sz="3600" dirty="0"/>
          </a:p>
          <a:p>
            <a:r>
              <a:rPr lang="de-DE" sz="3600" dirty="0"/>
              <a:t>Die absolute Katastrophe. Der Mensch wird durch </a:t>
            </a:r>
            <a:endParaRPr lang="de-DE" sz="3600" dirty="0" smtClean="0"/>
          </a:p>
          <a:p>
            <a:r>
              <a:rPr lang="de-DE" sz="3600" dirty="0" smtClean="0"/>
              <a:t>Satan </a:t>
            </a:r>
            <a:r>
              <a:rPr lang="de-DE" sz="3600" dirty="0"/>
              <a:t>verführt und verliert die Gemeinschaft mit Gott.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5960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7506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Kain und Abel (Kap 4)</a:t>
            </a:r>
            <a:endParaRPr lang="de-CH" sz="3600" dirty="0"/>
          </a:p>
          <a:p>
            <a:r>
              <a:rPr lang="de-DE" sz="3600" dirty="0"/>
              <a:t>Die erst Auswirkung des Falls: Mord und Totschlag. </a:t>
            </a:r>
            <a:endParaRPr lang="de-DE" sz="3600" dirty="0" smtClean="0"/>
          </a:p>
          <a:p>
            <a:r>
              <a:rPr lang="de-DE" sz="3600" dirty="0" smtClean="0"/>
              <a:t>Ab </a:t>
            </a:r>
            <a:r>
              <a:rPr lang="de-DE" sz="3600" dirty="0"/>
              <a:t>Gen 4 ist nichts mehr wie es war im Paradies.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81140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103051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Nachkommen Adams (Kap 5)</a:t>
            </a:r>
            <a:endParaRPr lang="de-CH" sz="3600" dirty="0"/>
          </a:p>
          <a:p>
            <a:r>
              <a:rPr lang="de-CH" sz="3600" dirty="0"/>
              <a:t>Eine weitere Auswirkung des Falls: Der Tod begrenzt </a:t>
            </a:r>
            <a:endParaRPr lang="de-CH" sz="3600" dirty="0" smtClean="0"/>
          </a:p>
          <a:p>
            <a:r>
              <a:rPr lang="de-CH" sz="3600" dirty="0" smtClean="0"/>
              <a:t>die </a:t>
            </a:r>
            <a:r>
              <a:rPr lang="de-CH" sz="3600" dirty="0"/>
              <a:t>Lebzeit des Menschen. Das wird hier durch diesen </a:t>
            </a:r>
            <a:endParaRPr lang="de-CH" sz="3600" dirty="0" smtClean="0"/>
          </a:p>
          <a:p>
            <a:r>
              <a:rPr lang="de-CH" sz="3600" dirty="0" smtClean="0"/>
              <a:t>Stammbaum </a:t>
            </a:r>
            <a:r>
              <a:rPr lang="de-CH" sz="3600" dirty="0"/>
              <a:t>deutlich.</a:t>
            </a:r>
          </a:p>
        </p:txBody>
      </p:sp>
    </p:spTree>
    <p:extLst>
      <p:ext uri="{BB962C8B-B14F-4D97-AF65-F5344CB8AC3E}">
        <p14:creationId xmlns:p14="http://schemas.microsoft.com/office/powerpoint/2010/main" val="416375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1852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Die Flut (Kap 6-8)</a:t>
            </a:r>
            <a:endParaRPr lang="de-CH" sz="3600" dirty="0"/>
          </a:p>
          <a:p>
            <a:r>
              <a:rPr lang="de-DE" sz="3600" dirty="0"/>
              <a:t>Mit der Menschheit geht es rapide bergab. Die </a:t>
            </a:r>
            <a:endParaRPr lang="de-DE" sz="3600" dirty="0" smtClean="0"/>
          </a:p>
          <a:p>
            <a:r>
              <a:rPr lang="de-DE" sz="3600" dirty="0" smtClean="0"/>
              <a:t>Bosheit </a:t>
            </a:r>
            <a:r>
              <a:rPr lang="de-DE" sz="3600" dirty="0"/>
              <a:t>war so groß, dass Gott beschloss, durch </a:t>
            </a:r>
            <a:endParaRPr lang="de-DE" sz="3600" dirty="0" smtClean="0"/>
          </a:p>
          <a:p>
            <a:r>
              <a:rPr lang="de-DE" sz="3600" dirty="0" smtClean="0"/>
              <a:t>eine </a:t>
            </a:r>
            <a:r>
              <a:rPr lang="de-DE" sz="3600" dirty="0"/>
              <a:t>Wasserflut alle Menschen zu </a:t>
            </a:r>
            <a:r>
              <a:rPr lang="de-DE" sz="3600" dirty="0" smtClean="0"/>
              <a:t>vernichten.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55735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25254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Genesis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50 | Verse:  1533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85071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Gottes Bund mit Noah (Kap 9)</a:t>
            </a:r>
            <a:endParaRPr lang="de-CH" sz="3600" dirty="0"/>
          </a:p>
          <a:p>
            <a:r>
              <a:rPr lang="de-DE" sz="3600" dirty="0"/>
              <a:t>Gott gibt Noah den Auftrag zur Wiederbevölkerung </a:t>
            </a:r>
            <a:endParaRPr lang="de-DE" sz="3600" dirty="0" smtClean="0"/>
          </a:p>
          <a:p>
            <a:r>
              <a:rPr lang="de-DE" sz="3600" dirty="0" smtClean="0"/>
              <a:t>der </a:t>
            </a:r>
            <a:r>
              <a:rPr lang="de-DE" sz="3600" dirty="0"/>
              <a:t>Erde. Der Mensch bekommt eine neue Chance.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42581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103269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Ursprung der Völker (Kap 10)</a:t>
            </a:r>
            <a:endParaRPr lang="de-CH" sz="3600" dirty="0"/>
          </a:p>
          <a:p>
            <a:r>
              <a:rPr lang="de-CH" sz="3600" dirty="0"/>
              <a:t>Kap. 10 enthält die sog. Völkertafel. Die Nachkommen </a:t>
            </a:r>
            <a:endParaRPr lang="de-CH" sz="3600" dirty="0" smtClean="0"/>
          </a:p>
          <a:p>
            <a:r>
              <a:rPr lang="de-CH" sz="3600" dirty="0" smtClean="0"/>
              <a:t>Noahs </a:t>
            </a:r>
            <a:r>
              <a:rPr lang="de-CH" sz="3600" dirty="0"/>
              <a:t>sollen sich über die ganze Erde verbreiten</a:t>
            </a:r>
            <a:r>
              <a:rPr lang="de-CH" sz="3600" dirty="0" smtClean="0"/>
              <a:t>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4036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53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Urgeschichte (Kap 1-11)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942302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Turmbau zu Babel (Kap 11)</a:t>
            </a:r>
            <a:endParaRPr lang="de-CH" sz="3600" dirty="0"/>
          </a:p>
          <a:p>
            <a:r>
              <a:rPr lang="de-DE" sz="3600" dirty="0"/>
              <a:t>Die Urgeschichte endet in einem Gericht. Anstatt </a:t>
            </a:r>
            <a:endParaRPr lang="de-DE" sz="3600" dirty="0" smtClean="0"/>
          </a:p>
          <a:p>
            <a:r>
              <a:rPr lang="de-DE" sz="3600" dirty="0" smtClean="0"/>
              <a:t>die </a:t>
            </a:r>
            <a:r>
              <a:rPr lang="de-DE" sz="3600" dirty="0"/>
              <a:t>Erde zu bevölkern, bleiben die Nachkommen </a:t>
            </a:r>
            <a:endParaRPr lang="de-DE" sz="3600" dirty="0" smtClean="0"/>
          </a:p>
          <a:p>
            <a:r>
              <a:rPr lang="de-DE" sz="3600" dirty="0" smtClean="0"/>
              <a:t>Noahs </a:t>
            </a:r>
            <a:r>
              <a:rPr lang="de-DE" sz="3600" dirty="0"/>
              <a:t>beieinander. Sie wollen sich einen Namen </a:t>
            </a:r>
            <a:endParaRPr lang="de-DE" sz="3600" dirty="0" smtClean="0"/>
          </a:p>
          <a:p>
            <a:r>
              <a:rPr lang="de-DE" sz="3600" dirty="0" smtClean="0"/>
              <a:t>machen </a:t>
            </a:r>
            <a:r>
              <a:rPr lang="de-DE" sz="3600" dirty="0"/>
              <a:t>und bauen deshalb einen Turm, der bis </a:t>
            </a:r>
            <a:endParaRPr lang="de-DE" sz="3600" dirty="0" smtClean="0"/>
          </a:p>
          <a:p>
            <a:r>
              <a:rPr lang="de-DE" sz="3600" dirty="0" smtClean="0"/>
              <a:t>an </a:t>
            </a:r>
            <a:r>
              <a:rPr lang="de-DE" sz="3600" dirty="0"/>
              <a:t>den Himmel reichen soll.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06926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6132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Vätergeschichte (Kap 12-50)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715399" y="2410507"/>
            <a:ext cx="113722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</a:t>
            </a:r>
            <a:r>
              <a:rPr lang="de-DE" sz="3600" dirty="0"/>
              <a:t>Urgeschichte zeigt das Versagen des Menschen in </a:t>
            </a:r>
            <a:endParaRPr lang="de-DE" sz="3600" dirty="0" smtClean="0"/>
          </a:p>
          <a:p>
            <a:r>
              <a:rPr lang="de-DE" sz="3600" dirty="0" smtClean="0"/>
              <a:t>jeder </a:t>
            </a:r>
            <a:r>
              <a:rPr lang="de-DE" sz="3600" dirty="0"/>
              <a:t>Beziehung. Es sind nur einzelne, die mit Gott </a:t>
            </a:r>
            <a:endParaRPr lang="de-DE" sz="3600" dirty="0" smtClean="0"/>
          </a:p>
          <a:p>
            <a:r>
              <a:rPr lang="de-DE" sz="3600" dirty="0" smtClean="0"/>
              <a:t>ihr </a:t>
            </a:r>
            <a:r>
              <a:rPr lang="de-DE" sz="3600" dirty="0"/>
              <a:t>Leben führen</a:t>
            </a:r>
            <a:r>
              <a:rPr lang="de-DE" sz="3600" dirty="0" smtClean="0"/>
              <a:t>.</a:t>
            </a:r>
          </a:p>
          <a:p>
            <a:endParaRPr lang="de-DE" sz="3600" dirty="0"/>
          </a:p>
          <a:p>
            <a:r>
              <a:rPr lang="de-DE" sz="3600" dirty="0"/>
              <a:t>Kapitel 12 ist der große Entscheidungspunkt in der Genesis.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11953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6132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Vätergeschichte (Kap 12-50)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509131"/>
              </p:ext>
            </p:extLst>
          </p:nvPr>
        </p:nvGraphicFramePr>
        <p:xfrm>
          <a:off x="773373" y="2514602"/>
          <a:ext cx="9375483" cy="1341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7517"/>
                <a:gridCol w="4937966"/>
              </a:tblGrid>
              <a:tr h="4561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Kapitel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Inhalt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</a:tr>
              <a:tr h="152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 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</a:tr>
              <a:tr h="731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12,1-25,18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Das Leben Abrahams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5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6132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Vätergeschichte (Kap 12-50)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490489"/>
              </p:ext>
            </p:extLst>
          </p:nvPr>
        </p:nvGraphicFramePr>
        <p:xfrm>
          <a:off x="773373" y="2514602"/>
          <a:ext cx="9375483" cy="1995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7517"/>
                <a:gridCol w="4937966"/>
              </a:tblGrid>
              <a:tr h="4561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Kapitel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Inhalt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</a:tr>
              <a:tr h="152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 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</a:tr>
              <a:tr h="731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12,1-25,18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Abrahams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54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25,19-26,35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Das Leben Isaaks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86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6132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Vätergeschichte (Kap 12-50)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392043"/>
              </p:ext>
            </p:extLst>
          </p:nvPr>
        </p:nvGraphicFramePr>
        <p:xfrm>
          <a:off x="773373" y="2514602"/>
          <a:ext cx="9375483" cy="265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7517"/>
                <a:gridCol w="4937966"/>
              </a:tblGrid>
              <a:tr h="4561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Kapitel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Inhalt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</a:tr>
              <a:tr h="152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 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</a:tr>
              <a:tr h="731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12,1-25,18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Abrahams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54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25,19-26,35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Isaaks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61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27,1-37,1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Das Leben Jakos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63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524935"/>
            <a:ext cx="6132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Die Vätergeschichte (Kap 12-50)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773373" y="2514602"/>
          <a:ext cx="9375483" cy="3306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7517"/>
                <a:gridCol w="4937966"/>
              </a:tblGrid>
              <a:tr h="4561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Kapitel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Inhalt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/>
                </a:tc>
              </a:tr>
              <a:tr h="152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 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>
                    <a:solidFill>
                      <a:schemeClr val="bg1"/>
                    </a:solidFill>
                  </a:tcPr>
                </a:tc>
              </a:tr>
              <a:tr h="731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12,1-25,18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Abrahams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54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25,19-26,35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Isaaks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61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27,1-37,1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>
                          <a:effectLst/>
                        </a:rPr>
                        <a:t>Das Leben Jakos</a:t>
                      </a:r>
                      <a:endParaRPr lang="de-CH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  <a:tr h="649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b="0" dirty="0">
                          <a:effectLst/>
                        </a:rPr>
                        <a:t>37,2-50,25</a:t>
                      </a:r>
                      <a:endParaRPr lang="de-CH" sz="3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000" dirty="0">
                          <a:effectLst/>
                        </a:rPr>
                        <a:t>Das Leben Josefs</a:t>
                      </a:r>
                      <a:endParaRPr lang="de-CH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039" marR="17103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26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351300"/>
            <a:ext cx="27106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b="1" dirty="0" smtClean="0"/>
              <a:t>Schlüsselvers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703045" y="1400857"/>
            <a:ext cx="1073928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„Der HERR aber hatte zu Abram gesprochen: Geh </a:t>
            </a:r>
            <a:endParaRPr lang="de-CH" sz="3600" dirty="0" smtClean="0"/>
          </a:p>
          <a:p>
            <a:r>
              <a:rPr lang="de-CH" sz="3600" dirty="0" smtClean="0"/>
              <a:t>hinaus </a:t>
            </a:r>
            <a:r>
              <a:rPr lang="de-CH" sz="3600" dirty="0"/>
              <a:t>aus deinem Land und aus deiner Verwandtschaft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aus dem Haus deines Vaters in das Land, das ich dir </a:t>
            </a:r>
            <a:endParaRPr lang="de-CH" sz="3600" dirty="0" smtClean="0"/>
          </a:p>
          <a:p>
            <a:r>
              <a:rPr lang="de-CH" sz="3600" dirty="0" smtClean="0"/>
              <a:t>zeigen </a:t>
            </a:r>
            <a:r>
              <a:rPr lang="de-CH" sz="3600" dirty="0"/>
              <a:t>werde! </a:t>
            </a:r>
            <a:r>
              <a:rPr lang="de-CH" sz="3600" u="sng" dirty="0"/>
              <a:t>2</a:t>
            </a:r>
            <a:r>
              <a:rPr lang="de-CH" sz="3600" dirty="0"/>
              <a:t> Und ich will dich zu einem großen Volk </a:t>
            </a:r>
            <a:endParaRPr lang="de-CH" sz="3600" dirty="0" smtClean="0"/>
          </a:p>
          <a:p>
            <a:r>
              <a:rPr lang="de-CH" sz="3600" dirty="0" smtClean="0"/>
              <a:t>machen </a:t>
            </a:r>
            <a:r>
              <a:rPr lang="de-CH" sz="3600" dirty="0"/>
              <a:t>und dich segnen und deinen Namen groß </a:t>
            </a:r>
            <a:endParaRPr lang="de-CH" sz="3600" dirty="0" smtClean="0"/>
          </a:p>
          <a:p>
            <a:r>
              <a:rPr lang="de-CH" sz="3600" dirty="0" smtClean="0"/>
              <a:t>machen</a:t>
            </a:r>
            <a:r>
              <a:rPr lang="de-CH" sz="3600" dirty="0"/>
              <a:t>, und du sollst ein Segen sein. </a:t>
            </a:r>
            <a:r>
              <a:rPr lang="de-CH" sz="3600" u="sng" dirty="0"/>
              <a:t>3</a:t>
            </a:r>
            <a:r>
              <a:rPr lang="de-CH" sz="3600" dirty="0"/>
              <a:t> Ich will segnen, </a:t>
            </a:r>
            <a:endParaRPr lang="de-CH" sz="3600" dirty="0" smtClean="0"/>
          </a:p>
          <a:p>
            <a:r>
              <a:rPr lang="de-CH" sz="3600" dirty="0" smtClean="0"/>
              <a:t>die </a:t>
            </a:r>
            <a:r>
              <a:rPr lang="de-CH" sz="3600" dirty="0"/>
              <a:t>dich segnen, und verfluchen, die dich verfluchen;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in dir sollen gesegnet werden alle Geschlechter auf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Erde!“ </a:t>
            </a:r>
            <a:r>
              <a:rPr lang="de-CH" sz="3600" b="1" dirty="0"/>
              <a:t>(1Mo 12,1-3)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12567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12638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Genesis </a:t>
            </a:r>
            <a:r>
              <a:rPr lang="de-CH" sz="5500" b="1" smtClean="0"/>
              <a:t>Teil 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8296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Gott schenkt Offenbarung durch sein Wort!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51312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59631" y="928183"/>
            <a:ext cx="230428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CH" sz="3600" dirty="0" smtClean="0"/>
              <a:t>Pentateuch</a:t>
            </a:r>
            <a:endParaRPr lang="de-CH" sz="3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658761"/>
              </p:ext>
            </p:extLst>
          </p:nvPr>
        </p:nvGraphicFramePr>
        <p:xfrm>
          <a:off x="940041" y="1792067"/>
          <a:ext cx="10465691" cy="984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430"/>
                <a:gridCol w="3554687"/>
                <a:gridCol w="3716574"/>
              </a:tblGrid>
              <a:tr h="33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Septuaginta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Übersetzung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Hauptthema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</a:tr>
              <a:tr h="118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</a:tr>
              <a:tr h="52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Genesis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Anfang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Anfänge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29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59631" y="928183"/>
            <a:ext cx="230428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CH" sz="3600" dirty="0" smtClean="0"/>
              <a:t>Pentateuch</a:t>
            </a:r>
            <a:endParaRPr lang="de-CH" sz="3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26919"/>
              </p:ext>
            </p:extLst>
          </p:nvPr>
        </p:nvGraphicFramePr>
        <p:xfrm>
          <a:off x="940041" y="1792067"/>
          <a:ext cx="10465691" cy="1455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430"/>
                <a:gridCol w="3554687"/>
                <a:gridCol w="3716574"/>
              </a:tblGrid>
              <a:tr h="33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Septuaginta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Übersetzung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Hauptthema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</a:tr>
              <a:tr h="118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</a:tr>
              <a:tr h="52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Genesis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Anfang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Anfänge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0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Exodus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Auszug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Erlösung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08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59631" y="928183"/>
            <a:ext cx="230428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CH" sz="3600" dirty="0" smtClean="0"/>
              <a:t>Pentateuch</a:t>
            </a:r>
            <a:endParaRPr lang="de-CH" sz="3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64726"/>
              </p:ext>
            </p:extLst>
          </p:nvPr>
        </p:nvGraphicFramePr>
        <p:xfrm>
          <a:off x="940041" y="1792067"/>
          <a:ext cx="10465691" cy="1931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430"/>
                <a:gridCol w="3554687"/>
                <a:gridCol w="3716574"/>
              </a:tblGrid>
              <a:tr h="33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Septuaginta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Übersetzung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Hauptthema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</a:tr>
              <a:tr h="118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</a:tr>
              <a:tr h="52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Genesis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Anfang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Anfänge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0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Exodus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Auszug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Erlösung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6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Levitikus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Leviten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Heiligung und Anbetung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6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59631" y="928183"/>
            <a:ext cx="230428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CH" sz="3600" dirty="0" smtClean="0"/>
              <a:t>Pentateuch</a:t>
            </a:r>
            <a:endParaRPr lang="de-CH" sz="3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14849"/>
              </p:ext>
            </p:extLst>
          </p:nvPr>
        </p:nvGraphicFramePr>
        <p:xfrm>
          <a:off x="940041" y="1792067"/>
          <a:ext cx="10465691" cy="2399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430"/>
                <a:gridCol w="3554687"/>
                <a:gridCol w="3716574"/>
              </a:tblGrid>
              <a:tr h="33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Septuaginta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Übersetzung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Hauptthema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</a:tr>
              <a:tr h="118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</a:tr>
              <a:tr h="52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Genesis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Anfang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Anfänge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0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Exodus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Auszug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Erlösung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6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Levitikus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Leviten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Heiligung und Anbetung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67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Numeri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Zählungen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Erfahrungen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59631" y="928183"/>
            <a:ext cx="230428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CH" sz="3600" dirty="0" smtClean="0"/>
              <a:t>Pentateuch</a:t>
            </a:r>
            <a:endParaRPr lang="de-CH" sz="3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940041" y="1792067"/>
          <a:ext cx="10465691" cy="2874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430"/>
                <a:gridCol w="3554687"/>
                <a:gridCol w="3716574"/>
              </a:tblGrid>
              <a:tr h="33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Septuaginta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Übersetzung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Hauptthema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/>
                </a:tc>
              </a:tr>
              <a:tr h="118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 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>
                    <a:solidFill>
                      <a:schemeClr val="bg1"/>
                    </a:solidFill>
                  </a:tcPr>
                </a:tc>
              </a:tr>
              <a:tr h="52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Genesis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Anfang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Anfänge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0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Exodus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Auszug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Erlösung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6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Levitikus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Leviten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Heiligung und Anbetung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67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>
                          <a:effectLst/>
                        </a:rPr>
                        <a:t>Numeri</a:t>
                      </a:r>
                      <a:endParaRPr lang="de-CH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Zählungen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Erfahrungen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  <a:tr h="4754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effectLst/>
                        </a:rPr>
                        <a:t>Deuteronomium</a:t>
                      </a:r>
                      <a:endParaRPr lang="de-CH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Wiederholung des Gesetzes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Rückblick und Ausblick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25" marR="1231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3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03045" y="1697933"/>
            <a:ext cx="95919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/>
              <a:t>Genesis_Übersicht </a:t>
            </a:r>
            <a:r>
              <a:rPr lang="de-CH" sz="3600" dirty="0">
                <a:sym typeface="Wingdings" panose="05000000000000000000" pitchFamily="2" charset="2"/>
              </a:rPr>
              <a:t></a:t>
            </a:r>
            <a:r>
              <a:rPr lang="de-CH" sz="3600" dirty="0"/>
              <a:t> </a:t>
            </a:r>
            <a:endParaRPr lang="de-CH" sz="3600" dirty="0" smtClean="0"/>
          </a:p>
          <a:p>
            <a:pPr lvl="0"/>
            <a:r>
              <a:rPr lang="de-CH" sz="3600" dirty="0" smtClean="0"/>
              <a:t>http</a:t>
            </a:r>
            <a:r>
              <a:rPr lang="de-CH" sz="3600" dirty="0"/>
              <a:t>://www.onelife-onechance.org/archiv/genesis</a:t>
            </a:r>
          </a:p>
        </p:txBody>
      </p:sp>
    </p:spTree>
    <p:extLst>
      <p:ext uri="{BB962C8B-B14F-4D97-AF65-F5344CB8AC3E}">
        <p14:creationId xmlns:p14="http://schemas.microsoft.com/office/powerpoint/2010/main" val="160273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Microsoft Office PowerPoint</Application>
  <PresentationFormat>Breitbild</PresentationFormat>
  <Paragraphs>203</Paragraphs>
  <Slides>29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Adobe Photoshop Image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65</cp:revision>
  <dcterms:created xsi:type="dcterms:W3CDTF">2018-05-19T05:14:58Z</dcterms:created>
  <dcterms:modified xsi:type="dcterms:W3CDTF">2018-09-01T05:56:53Z</dcterms:modified>
</cp:coreProperties>
</file>