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5" r:id="rId2"/>
    <p:sldId id="259" r:id="rId3"/>
    <p:sldId id="287" r:id="rId4"/>
    <p:sldId id="334" r:id="rId5"/>
    <p:sldId id="336" r:id="rId6"/>
    <p:sldId id="333" r:id="rId7"/>
    <p:sldId id="337" r:id="rId8"/>
    <p:sldId id="335" r:id="rId9"/>
    <p:sldId id="339" r:id="rId10"/>
    <p:sldId id="340" r:id="rId11"/>
    <p:sldId id="341" r:id="rId12"/>
    <p:sldId id="342" r:id="rId13"/>
    <p:sldId id="343" r:id="rId14"/>
    <p:sldId id="344" r:id="rId15"/>
    <p:sldId id="345" r:id="rId16"/>
    <p:sldId id="346" r:id="rId17"/>
    <p:sldId id="347" r:id="rId18"/>
    <p:sldId id="348" r:id="rId19"/>
    <p:sldId id="349" r:id="rId20"/>
    <p:sldId id="338" r:id="rId21"/>
    <p:sldId id="350" r:id="rId22"/>
    <p:sldId id="351" r:id="rId23"/>
    <p:sldId id="352" r:id="rId24"/>
    <p:sldId id="355" r:id="rId25"/>
    <p:sldId id="356" r:id="rId26"/>
    <p:sldId id="357" r:id="rId27"/>
    <p:sldId id="358" r:id="rId28"/>
    <p:sldId id="359" r:id="rId29"/>
    <p:sldId id="360" r:id="rId30"/>
    <p:sldId id="361" r:id="rId31"/>
    <p:sldId id="354" r:id="rId32"/>
    <p:sldId id="362" r:id="rId33"/>
    <p:sldId id="363" r:id="rId34"/>
    <p:sldId id="364" r:id="rId35"/>
    <p:sldId id="365" r:id="rId36"/>
    <p:sldId id="366" r:id="rId37"/>
    <p:sldId id="306" r:id="rId38"/>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16" d="100"/>
          <a:sy n="116" d="100"/>
        </p:scale>
        <p:origin x="222" y="13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6DEDF089-39DA-47E3-A74C-E64C6DBBD5AE}" type="datetimeFigureOut">
              <a:rPr lang="de-CH" smtClean="0"/>
              <a:t>09.09.2018</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D2E9142-EC7B-4178-ABB6-310B1AAD4A55}" type="slidenum">
              <a:rPr lang="de-CH" smtClean="0"/>
              <a:t>‹Nr.›</a:t>
            </a:fld>
            <a:endParaRPr lang="de-CH"/>
          </a:p>
        </p:txBody>
      </p:sp>
    </p:spTree>
    <p:extLst>
      <p:ext uri="{BB962C8B-B14F-4D97-AF65-F5344CB8AC3E}">
        <p14:creationId xmlns:p14="http://schemas.microsoft.com/office/powerpoint/2010/main" val="266541471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EDF089-39DA-47E3-A74C-E64C6DBBD5AE}" type="datetimeFigureOut">
              <a:rPr lang="de-CH" smtClean="0"/>
              <a:t>09.09.2018</a:t>
            </a:fld>
            <a:endParaRPr lang="de-CH"/>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2E9142-EC7B-4178-ABB6-310B1AAD4A55}" type="slidenum">
              <a:rPr lang="de-CH" smtClean="0"/>
              <a:t>‹Nr.›</a:t>
            </a:fld>
            <a:endParaRPr lang="de-CH"/>
          </a:p>
        </p:txBody>
      </p:sp>
    </p:spTree>
    <p:extLst>
      <p:ext uri="{BB962C8B-B14F-4D97-AF65-F5344CB8AC3E}">
        <p14:creationId xmlns:p14="http://schemas.microsoft.com/office/powerpoint/2010/main" val="365145962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4156376" y="4855618"/>
            <a:ext cx="4126386" cy="938719"/>
          </a:xfrm>
          <a:prstGeom prst="rect">
            <a:avLst/>
          </a:prstGeom>
          <a:noFill/>
        </p:spPr>
        <p:txBody>
          <a:bodyPr wrap="none" rtlCol="0">
            <a:spAutoFit/>
          </a:bodyPr>
          <a:lstStyle/>
          <a:p>
            <a:r>
              <a:rPr lang="de-CH" sz="5500" b="1" dirty="0" smtClean="0"/>
              <a:t>Genesis Teil 3</a:t>
            </a:r>
            <a:endParaRPr lang="de-CH" sz="5500" b="1" dirty="0"/>
          </a:p>
        </p:txBody>
      </p:sp>
    </p:spTree>
    <p:extLst>
      <p:ext uri="{BB962C8B-B14F-4D97-AF65-F5344CB8AC3E}">
        <p14:creationId xmlns:p14="http://schemas.microsoft.com/office/powerpoint/2010/main" val="39804447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03045" y="351300"/>
            <a:ext cx="5732595" cy="646331"/>
          </a:xfrm>
          <a:prstGeom prst="rect">
            <a:avLst/>
          </a:prstGeom>
          <a:noFill/>
        </p:spPr>
        <p:txBody>
          <a:bodyPr wrap="none" rtlCol="0">
            <a:spAutoFit/>
          </a:bodyPr>
          <a:lstStyle/>
          <a:p>
            <a:pPr lvl="0"/>
            <a:r>
              <a:rPr lang="de-CH" sz="3600" b="1" dirty="0" smtClean="0"/>
              <a:t>Die Versuchung / Verführung</a:t>
            </a:r>
            <a:endParaRPr lang="de-CH" sz="3600" b="1" dirty="0"/>
          </a:p>
        </p:txBody>
      </p:sp>
      <p:graphicFrame>
        <p:nvGraphicFramePr>
          <p:cNvPr id="2" name="Tabelle 1"/>
          <p:cNvGraphicFramePr>
            <a:graphicFrameLocks noGrp="1"/>
          </p:cNvGraphicFramePr>
          <p:nvPr>
            <p:extLst>
              <p:ext uri="{D42A27DB-BD31-4B8C-83A1-F6EECF244321}">
                <p14:modId xmlns:p14="http://schemas.microsoft.com/office/powerpoint/2010/main" val="4216163430"/>
              </p:ext>
            </p:extLst>
          </p:nvPr>
        </p:nvGraphicFramePr>
        <p:xfrm>
          <a:off x="409575" y="1158399"/>
          <a:ext cx="11057495" cy="2779731"/>
        </p:xfrm>
        <a:graphic>
          <a:graphicData uri="http://schemas.openxmlformats.org/drawingml/2006/table">
            <a:tbl>
              <a:tblPr firstRow="1" firstCol="1" bandRow="1">
                <a:tableStyleId>{5C22544A-7EE6-4342-B048-85BDC9FD1C3A}</a:tableStyleId>
              </a:tblPr>
              <a:tblGrid>
                <a:gridCol w="5510297"/>
                <a:gridCol w="5547198"/>
              </a:tblGrid>
              <a:tr h="641825">
                <a:tc gridSpan="2">
                  <a:txBody>
                    <a:bodyPr/>
                    <a:lstStyle/>
                    <a:p>
                      <a:pPr algn="ctr">
                        <a:spcAft>
                          <a:spcPts val="0"/>
                        </a:spcAft>
                      </a:pPr>
                      <a:r>
                        <a:rPr lang="de-CH" sz="2500" dirty="0">
                          <a:effectLst/>
                        </a:rPr>
                        <a:t>Taktik der Versuchung</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tc>
                <a:tc hMerge="1">
                  <a:txBody>
                    <a:bodyPr/>
                    <a:lstStyle/>
                    <a:p>
                      <a:endParaRPr lang="de-CH"/>
                    </a:p>
                  </a:txBody>
                  <a:tcPr/>
                </a:tc>
              </a:tr>
              <a:tr h="619462">
                <a:tc>
                  <a:txBody>
                    <a:bodyPr/>
                    <a:lstStyle/>
                    <a:p>
                      <a:pPr>
                        <a:spcAft>
                          <a:spcPts val="0"/>
                        </a:spcAft>
                      </a:pPr>
                      <a:r>
                        <a:rPr lang="de-CH" sz="2100" b="0" dirty="0">
                          <a:solidFill>
                            <a:schemeClr val="tx1"/>
                          </a:solidFill>
                          <a:effectLst/>
                        </a:rPr>
                        <a:t>Stellt Gottes Wort in Frage (3,1)</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c>
                  <a:txBody>
                    <a:bodyPr/>
                    <a:lstStyle/>
                    <a:p>
                      <a:pPr>
                        <a:spcAft>
                          <a:spcPts val="0"/>
                        </a:spcAft>
                      </a:pPr>
                      <a:r>
                        <a:rPr lang="de-CH" sz="2100" dirty="0">
                          <a:effectLst/>
                        </a:rPr>
                        <a:t>„Sollte Gott wirklich gesagt haben...?“</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r>
              <a:tr h="719107">
                <a:tc>
                  <a:txBody>
                    <a:bodyPr/>
                    <a:lstStyle/>
                    <a:p>
                      <a:pPr>
                        <a:spcAft>
                          <a:spcPts val="0"/>
                        </a:spcAft>
                      </a:pPr>
                      <a:r>
                        <a:rPr lang="de-CH" sz="2100" b="0" dirty="0">
                          <a:solidFill>
                            <a:schemeClr val="tx1"/>
                          </a:solidFill>
                          <a:effectLst/>
                        </a:rPr>
                        <a:t>Falsche Aussage (3,1)</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c>
                  <a:txBody>
                    <a:bodyPr/>
                    <a:lstStyle/>
                    <a:p>
                      <a:pPr>
                        <a:spcAft>
                          <a:spcPts val="0"/>
                        </a:spcAft>
                      </a:pPr>
                      <a:r>
                        <a:rPr lang="de-CH" sz="2100" dirty="0">
                          <a:effectLst/>
                        </a:rPr>
                        <a:t>„…, dass ihr von keinem Baum im Garten essen dürft?“</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r>
              <a:tr h="799337">
                <a:tc>
                  <a:txBody>
                    <a:bodyPr/>
                    <a:lstStyle/>
                    <a:p>
                      <a:pPr>
                        <a:spcAft>
                          <a:spcPts val="0"/>
                        </a:spcAft>
                      </a:pPr>
                      <a:r>
                        <a:rPr lang="de-CH" sz="2100" b="0" dirty="0">
                          <a:solidFill>
                            <a:schemeClr val="tx1"/>
                          </a:solidFill>
                          <a:effectLst/>
                        </a:rPr>
                        <a:t>Gott als Lügner darstellen und ihm Missgunst unterschieben (3,4-5)</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c>
                  <a:txBody>
                    <a:bodyPr/>
                    <a:lstStyle/>
                    <a:p>
                      <a:pPr>
                        <a:spcAft>
                          <a:spcPts val="0"/>
                        </a:spcAft>
                      </a:pPr>
                      <a:r>
                        <a:rPr lang="de-CH" sz="2100" dirty="0">
                          <a:effectLst/>
                        </a:rPr>
                        <a:t>„Keineswegs werdet ihr sterben! Sondern Gott weiß: An ...“</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r>
            </a:tbl>
          </a:graphicData>
        </a:graphic>
      </p:graphicFrame>
    </p:spTree>
    <p:extLst>
      <p:ext uri="{BB962C8B-B14F-4D97-AF65-F5344CB8AC3E}">
        <p14:creationId xmlns:p14="http://schemas.microsoft.com/office/powerpoint/2010/main" val="19496742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03045" y="351300"/>
            <a:ext cx="5732595" cy="646331"/>
          </a:xfrm>
          <a:prstGeom prst="rect">
            <a:avLst/>
          </a:prstGeom>
          <a:noFill/>
        </p:spPr>
        <p:txBody>
          <a:bodyPr wrap="none" rtlCol="0">
            <a:spAutoFit/>
          </a:bodyPr>
          <a:lstStyle/>
          <a:p>
            <a:pPr lvl="0"/>
            <a:r>
              <a:rPr lang="de-CH" sz="3600" b="1" dirty="0" smtClean="0"/>
              <a:t>Die Versuchung / Verführung</a:t>
            </a:r>
            <a:endParaRPr lang="de-CH" sz="3600" b="1" dirty="0"/>
          </a:p>
        </p:txBody>
      </p:sp>
      <p:graphicFrame>
        <p:nvGraphicFramePr>
          <p:cNvPr id="2" name="Tabelle 1"/>
          <p:cNvGraphicFramePr>
            <a:graphicFrameLocks noGrp="1"/>
          </p:cNvGraphicFramePr>
          <p:nvPr>
            <p:extLst>
              <p:ext uri="{D42A27DB-BD31-4B8C-83A1-F6EECF244321}">
                <p14:modId xmlns:p14="http://schemas.microsoft.com/office/powerpoint/2010/main" val="3257237695"/>
              </p:ext>
            </p:extLst>
          </p:nvPr>
        </p:nvGraphicFramePr>
        <p:xfrm>
          <a:off x="409575" y="1158399"/>
          <a:ext cx="11057495" cy="3448390"/>
        </p:xfrm>
        <a:graphic>
          <a:graphicData uri="http://schemas.openxmlformats.org/drawingml/2006/table">
            <a:tbl>
              <a:tblPr firstRow="1" firstCol="1" bandRow="1">
                <a:tableStyleId>{5C22544A-7EE6-4342-B048-85BDC9FD1C3A}</a:tableStyleId>
              </a:tblPr>
              <a:tblGrid>
                <a:gridCol w="5510297"/>
                <a:gridCol w="5547198"/>
              </a:tblGrid>
              <a:tr h="641825">
                <a:tc gridSpan="2">
                  <a:txBody>
                    <a:bodyPr/>
                    <a:lstStyle/>
                    <a:p>
                      <a:pPr algn="ctr">
                        <a:spcAft>
                          <a:spcPts val="0"/>
                        </a:spcAft>
                      </a:pPr>
                      <a:r>
                        <a:rPr lang="de-CH" sz="2500" dirty="0">
                          <a:effectLst/>
                        </a:rPr>
                        <a:t>Taktik der Versuchung</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tc>
                <a:tc hMerge="1">
                  <a:txBody>
                    <a:bodyPr/>
                    <a:lstStyle/>
                    <a:p>
                      <a:endParaRPr lang="de-CH"/>
                    </a:p>
                  </a:txBody>
                  <a:tcPr/>
                </a:tc>
              </a:tr>
              <a:tr h="619462">
                <a:tc>
                  <a:txBody>
                    <a:bodyPr/>
                    <a:lstStyle/>
                    <a:p>
                      <a:pPr>
                        <a:spcAft>
                          <a:spcPts val="0"/>
                        </a:spcAft>
                      </a:pPr>
                      <a:r>
                        <a:rPr lang="de-CH" sz="2100" b="0" dirty="0">
                          <a:solidFill>
                            <a:schemeClr val="tx1"/>
                          </a:solidFill>
                          <a:effectLst/>
                        </a:rPr>
                        <a:t>Stellt Gottes Wort in Frage (3,1)</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c>
                  <a:txBody>
                    <a:bodyPr/>
                    <a:lstStyle/>
                    <a:p>
                      <a:pPr>
                        <a:spcAft>
                          <a:spcPts val="0"/>
                        </a:spcAft>
                      </a:pPr>
                      <a:r>
                        <a:rPr lang="de-CH" sz="2100" dirty="0">
                          <a:effectLst/>
                        </a:rPr>
                        <a:t>„Sollte Gott wirklich gesagt haben...?“</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r>
              <a:tr h="719107">
                <a:tc>
                  <a:txBody>
                    <a:bodyPr/>
                    <a:lstStyle/>
                    <a:p>
                      <a:pPr>
                        <a:spcAft>
                          <a:spcPts val="0"/>
                        </a:spcAft>
                      </a:pPr>
                      <a:r>
                        <a:rPr lang="de-CH" sz="2100" b="0" dirty="0">
                          <a:solidFill>
                            <a:schemeClr val="tx1"/>
                          </a:solidFill>
                          <a:effectLst/>
                        </a:rPr>
                        <a:t>Falsche Aussage (3,1)</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c>
                  <a:txBody>
                    <a:bodyPr/>
                    <a:lstStyle/>
                    <a:p>
                      <a:pPr>
                        <a:spcAft>
                          <a:spcPts val="0"/>
                        </a:spcAft>
                      </a:pPr>
                      <a:r>
                        <a:rPr lang="de-CH" sz="2100" dirty="0">
                          <a:effectLst/>
                        </a:rPr>
                        <a:t>„…, dass ihr von keinem Baum im Garten essen dürft?“</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r>
              <a:tr h="799337">
                <a:tc>
                  <a:txBody>
                    <a:bodyPr/>
                    <a:lstStyle/>
                    <a:p>
                      <a:pPr>
                        <a:spcAft>
                          <a:spcPts val="0"/>
                        </a:spcAft>
                      </a:pPr>
                      <a:r>
                        <a:rPr lang="de-CH" sz="2100" b="0" dirty="0">
                          <a:solidFill>
                            <a:schemeClr val="tx1"/>
                          </a:solidFill>
                          <a:effectLst/>
                        </a:rPr>
                        <a:t>Gott als Lügner darstellen und ihm Missgunst unterschieben (3,4-5)</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c>
                  <a:txBody>
                    <a:bodyPr/>
                    <a:lstStyle/>
                    <a:p>
                      <a:pPr>
                        <a:spcAft>
                          <a:spcPts val="0"/>
                        </a:spcAft>
                      </a:pPr>
                      <a:r>
                        <a:rPr lang="de-CH" sz="2100" dirty="0">
                          <a:effectLst/>
                        </a:rPr>
                        <a:t>„Keineswegs werdet ihr sterben! Sondern Gott weiß: An ...“</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r>
              <a:tr h="668659">
                <a:tc>
                  <a:txBody>
                    <a:bodyPr/>
                    <a:lstStyle/>
                    <a:p>
                      <a:pPr>
                        <a:spcAft>
                          <a:spcPts val="0"/>
                        </a:spcAft>
                      </a:pPr>
                      <a:r>
                        <a:rPr lang="de-CH" sz="2100" b="0" dirty="0">
                          <a:solidFill>
                            <a:schemeClr val="tx1"/>
                          </a:solidFill>
                          <a:effectLst/>
                        </a:rPr>
                        <a:t>Konsequenzen der Sünde leugnen (3,4)</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c>
                  <a:txBody>
                    <a:bodyPr/>
                    <a:lstStyle/>
                    <a:p>
                      <a:pPr>
                        <a:spcAft>
                          <a:spcPts val="0"/>
                        </a:spcAft>
                      </a:pPr>
                      <a:r>
                        <a:rPr lang="de-CH" sz="2100" dirty="0">
                          <a:effectLst/>
                        </a:rPr>
                        <a:t>„Keineswegs werdet ihr sterben.“</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r>
            </a:tbl>
          </a:graphicData>
        </a:graphic>
      </p:graphicFrame>
    </p:spTree>
    <p:extLst>
      <p:ext uri="{BB962C8B-B14F-4D97-AF65-F5344CB8AC3E}">
        <p14:creationId xmlns:p14="http://schemas.microsoft.com/office/powerpoint/2010/main" val="37794921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03045" y="351300"/>
            <a:ext cx="5732595" cy="646331"/>
          </a:xfrm>
          <a:prstGeom prst="rect">
            <a:avLst/>
          </a:prstGeom>
          <a:noFill/>
        </p:spPr>
        <p:txBody>
          <a:bodyPr wrap="none" rtlCol="0">
            <a:spAutoFit/>
          </a:bodyPr>
          <a:lstStyle/>
          <a:p>
            <a:pPr lvl="0"/>
            <a:r>
              <a:rPr lang="de-CH" sz="3600" b="1" dirty="0" smtClean="0"/>
              <a:t>Die Versuchung / Verführung</a:t>
            </a:r>
            <a:endParaRPr lang="de-CH" sz="3600" b="1" dirty="0"/>
          </a:p>
        </p:txBody>
      </p:sp>
      <p:graphicFrame>
        <p:nvGraphicFramePr>
          <p:cNvPr id="2" name="Tabelle 1"/>
          <p:cNvGraphicFramePr>
            <a:graphicFrameLocks noGrp="1"/>
          </p:cNvGraphicFramePr>
          <p:nvPr>
            <p:extLst>
              <p:ext uri="{D42A27DB-BD31-4B8C-83A1-F6EECF244321}">
                <p14:modId xmlns:p14="http://schemas.microsoft.com/office/powerpoint/2010/main" val="3524760827"/>
              </p:ext>
            </p:extLst>
          </p:nvPr>
        </p:nvGraphicFramePr>
        <p:xfrm>
          <a:off x="409575" y="1158399"/>
          <a:ext cx="11057495" cy="4733665"/>
        </p:xfrm>
        <a:graphic>
          <a:graphicData uri="http://schemas.openxmlformats.org/drawingml/2006/table">
            <a:tbl>
              <a:tblPr firstRow="1" firstCol="1" bandRow="1">
                <a:tableStyleId>{5C22544A-7EE6-4342-B048-85BDC9FD1C3A}</a:tableStyleId>
              </a:tblPr>
              <a:tblGrid>
                <a:gridCol w="5510297"/>
                <a:gridCol w="5547198"/>
              </a:tblGrid>
              <a:tr h="641825">
                <a:tc gridSpan="2">
                  <a:txBody>
                    <a:bodyPr/>
                    <a:lstStyle/>
                    <a:p>
                      <a:pPr algn="ctr">
                        <a:spcAft>
                          <a:spcPts val="0"/>
                        </a:spcAft>
                      </a:pPr>
                      <a:r>
                        <a:rPr lang="de-CH" sz="2500" dirty="0">
                          <a:effectLst/>
                        </a:rPr>
                        <a:t>Taktik der Versuchung</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tc>
                <a:tc hMerge="1">
                  <a:txBody>
                    <a:bodyPr/>
                    <a:lstStyle/>
                    <a:p>
                      <a:endParaRPr lang="de-CH"/>
                    </a:p>
                  </a:txBody>
                  <a:tcPr/>
                </a:tc>
              </a:tr>
              <a:tr h="619462">
                <a:tc>
                  <a:txBody>
                    <a:bodyPr/>
                    <a:lstStyle/>
                    <a:p>
                      <a:pPr>
                        <a:spcAft>
                          <a:spcPts val="0"/>
                        </a:spcAft>
                      </a:pPr>
                      <a:r>
                        <a:rPr lang="de-CH" sz="2100" b="0" dirty="0">
                          <a:solidFill>
                            <a:schemeClr val="tx1"/>
                          </a:solidFill>
                          <a:effectLst/>
                        </a:rPr>
                        <a:t>Stellt Gottes Wort in Frage (3,1)</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c>
                  <a:txBody>
                    <a:bodyPr/>
                    <a:lstStyle/>
                    <a:p>
                      <a:pPr>
                        <a:spcAft>
                          <a:spcPts val="0"/>
                        </a:spcAft>
                      </a:pPr>
                      <a:r>
                        <a:rPr lang="de-CH" sz="2100" dirty="0">
                          <a:effectLst/>
                        </a:rPr>
                        <a:t>„Sollte Gott wirklich gesagt haben...?“</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r>
              <a:tr h="719107">
                <a:tc>
                  <a:txBody>
                    <a:bodyPr/>
                    <a:lstStyle/>
                    <a:p>
                      <a:pPr>
                        <a:spcAft>
                          <a:spcPts val="0"/>
                        </a:spcAft>
                      </a:pPr>
                      <a:r>
                        <a:rPr lang="de-CH" sz="2100" b="0" dirty="0">
                          <a:solidFill>
                            <a:schemeClr val="tx1"/>
                          </a:solidFill>
                          <a:effectLst/>
                        </a:rPr>
                        <a:t>Falsche Aussage (3,1)</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c>
                  <a:txBody>
                    <a:bodyPr/>
                    <a:lstStyle/>
                    <a:p>
                      <a:pPr>
                        <a:spcAft>
                          <a:spcPts val="0"/>
                        </a:spcAft>
                      </a:pPr>
                      <a:r>
                        <a:rPr lang="de-CH" sz="2100" dirty="0">
                          <a:effectLst/>
                        </a:rPr>
                        <a:t>„…, dass ihr von keinem Baum im Garten essen dürft?“</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r>
              <a:tr h="799337">
                <a:tc>
                  <a:txBody>
                    <a:bodyPr/>
                    <a:lstStyle/>
                    <a:p>
                      <a:pPr>
                        <a:spcAft>
                          <a:spcPts val="0"/>
                        </a:spcAft>
                      </a:pPr>
                      <a:r>
                        <a:rPr lang="de-CH" sz="2100" b="0" dirty="0">
                          <a:solidFill>
                            <a:schemeClr val="tx1"/>
                          </a:solidFill>
                          <a:effectLst/>
                        </a:rPr>
                        <a:t>Gott als Lügner darstellen und ihm Missgunst unterschieben (3,4-5)</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c>
                  <a:txBody>
                    <a:bodyPr/>
                    <a:lstStyle/>
                    <a:p>
                      <a:pPr>
                        <a:spcAft>
                          <a:spcPts val="0"/>
                        </a:spcAft>
                      </a:pPr>
                      <a:r>
                        <a:rPr lang="de-CH" sz="2100" dirty="0">
                          <a:effectLst/>
                        </a:rPr>
                        <a:t>„Keineswegs werdet ihr sterben! Sondern Gott weiß: An ...“</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r>
              <a:tr h="668659">
                <a:tc>
                  <a:txBody>
                    <a:bodyPr/>
                    <a:lstStyle/>
                    <a:p>
                      <a:pPr>
                        <a:spcAft>
                          <a:spcPts val="0"/>
                        </a:spcAft>
                      </a:pPr>
                      <a:r>
                        <a:rPr lang="de-CH" sz="2100" b="0" dirty="0">
                          <a:solidFill>
                            <a:schemeClr val="tx1"/>
                          </a:solidFill>
                          <a:effectLst/>
                        </a:rPr>
                        <a:t>Konsequenzen der Sünde leugnen (3,4)</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c>
                  <a:txBody>
                    <a:bodyPr/>
                    <a:lstStyle/>
                    <a:p>
                      <a:pPr>
                        <a:spcAft>
                          <a:spcPts val="0"/>
                        </a:spcAft>
                      </a:pPr>
                      <a:r>
                        <a:rPr lang="de-CH" sz="2100" dirty="0">
                          <a:effectLst/>
                        </a:rPr>
                        <a:t>„Keineswegs werdet ihr sterben.“</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r>
              <a:tr h="1285275">
                <a:tc>
                  <a:txBody>
                    <a:bodyPr/>
                    <a:lstStyle/>
                    <a:p>
                      <a:pPr>
                        <a:spcAft>
                          <a:spcPts val="0"/>
                        </a:spcAft>
                      </a:pPr>
                      <a:r>
                        <a:rPr lang="de-CH" sz="2100" b="0" dirty="0">
                          <a:solidFill>
                            <a:schemeClr val="tx1"/>
                          </a:solidFill>
                          <a:effectLst/>
                        </a:rPr>
                        <a:t>Höhere Erkenntnis versprechen (3,5)</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c>
                  <a:txBody>
                    <a:bodyPr/>
                    <a:lstStyle/>
                    <a:p>
                      <a:pPr>
                        <a:spcAft>
                          <a:spcPts val="0"/>
                        </a:spcAft>
                      </a:pPr>
                      <a:r>
                        <a:rPr lang="de-CH" sz="2100" dirty="0">
                          <a:effectLst/>
                        </a:rPr>
                        <a:t>„An dem Tag, da ihr davon esst, werden euch die Augen geöffnet, und ihr werdet sein wie Gott und werdet erkennen, was Gut und Böse ist!“</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r>
            </a:tbl>
          </a:graphicData>
        </a:graphic>
      </p:graphicFrame>
    </p:spTree>
    <p:extLst>
      <p:ext uri="{BB962C8B-B14F-4D97-AF65-F5344CB8AC3E}">
        <p14:creationId xmlns:p14="http://schemas.microsoft.com/office/powerpoint/2010/main" val="7960073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03045" y="351300"/>
            <a:ext cx="5732595" cy="646331"/>
          </a:xfrm>
          <a:prstGeom prst="rect">
            <a:avLst/>
          </a:prstGeom>
          <a:noFill/>
        </p:spPr>
        <p:txBody>
          <a:bodyPr wrap="none" rtlCol="0">
            <a:spAutoFit/>
          </a:bodyPr>
          <a:lstStyle/>
          <a:p>
            <a:pPr lvl="0"/>
            <a:r>
              <a:rPr lang="de-CH" sz="3600" b="1" dirty="0" smtClean="0"/>
              <a:t>Die Versuchung / Verführung</a:t>
            </a:r>
            <a:endParaRPr lang="de-CH" sz="3600" b="1" dirty="0"/>
          </a:p>
        </p:txBody>
      </p:sp>
      <p:graphicFrame>
        <p:nvGraphicFramePr>
          <p:cNvPr id="2" name="Tabelle 1"/>
          <p:cNvGraphicFramePr>
            <a:graphicFrameLocks noGrp="1"/>
          </p:cNvGraphicFramePr>
          <p:nvPr/>
        </p:nvGraphicFramePr>
        <p:xfrm>
          <a:off x="409575" y="1158399"/>
          <a:ext cx="11057495" cy="5355371"/>
        </p:xfrm>
        <a:graphic>
          <a:graphicData uri="http://schemas.openxmlformats.org/drawingml/2006/table">
            <a:tbl>
              <a:tblPr firstRow="1" firstCol="1" bandRow="1">
                <a:tableStyleId>{5C22544A-7EE6-4342-B048-85BDC9FD1C3A}</a:tableStyleId>
              </a:tblPr>
              <a:tblGrid>
                <a:gridCol w="5510297"/>
                <a:gridCol w="5547198"/>
              </a:tblGrid>
              <a:tr h="641825">
                <a:tc gridSpan="2">
                  <a:txBody>
                    <a:bodyPr/>
                    <a:lstStyle/>
                    <a:p>
                      <a:pPr algn="ctr">
                        <a:spcAft>
                          <a:spcPts val="0"/>
                        </a:spcAft>
                      </a:pPr>
                      <a:r>
                        <a:rPr lang="de-CH" sz="2500" dirty="0">
                          <a:effectLst/>
                        </a:rPr>
                        <a:t>Taktik der Versuchung</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tc>
                <a:tc hMerge="1">
                  <a:txBody>
                    <a:bodyPr/>
                    <a:lstStyle/>
                    <a:p>
                      <a:endParaRPr lang="de-CH"/>
                    </a:p>
                  </a:txBody>
                  <a:tcPr/>
                </a:tc>
              </a:tr>
              <a:tr h="619462">
                <a:tc>
                  <a:txBody>
                    <a:bodyPr/>
                    <a:lstStyle/>
                    <a:p>
                      <a:pPr>
                        <a:spcAft>
                          <a:spcPts val="0"/>
                        </a:spcAft>
                      </a:pPr>
                      <a:r>
                        <a:rPr lang="de-CH" sz="2100" b="0" dirty="0">
                          <a:solidFill>
                            <a:schemeClr val="tx1"/>
                          </a:solidFill>
                          <a:effectLst/>
                        </a:rPr>
                        <a:t>Stellt Gottes Wort in Frage (3,1)</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c>
                  <a:txBody>
                    <a:bodyPr/>
                    <a:lstStyle/>
                    <a:p>
                      <a:pPr>
                        <a:spcAft>
                          <a:spcPts val="0"/>
                        </a:spcAft>
                      </a:pPr>
                      <a:r>
                        <a:rPr lang="de-CH" sz="2100" dirty="0">
                          <a:effectLst/>
                        </a:rPr>
                        <a:t>„Sollte Gott wirklich gesagt haben...?“</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r>
              <a:tr h="719107">
                <a:tc>
                  <a:txBody>
                    <a:bodyPr/>
                    <a:lstStyle/>
                    <a:p>
                      <a:pPr>
                        <a:spcAft>
                          <a:spcPts val="0"/>
                        </a:spcAft>
                      </a:pPr>
                      <a:r>
                        <a:rPr lang="de-CH" sz="2100" b="0" dirty="0">
                          <a:solidFill>
                            <a:schemeClr val="tx1"/>
                          </a:solidFill>
                          <a:effectLst/>
                        </a:rPr>
                        <a:t>Falsche Aussage (3,1)</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c>
                  <a:txBody>
                    <a:bodyPr/>
                    <a:lstStyle/>
                    <a:p>
                      <a:pPr>
                        <a:spcAft>
                          <a:spcPts val="0"/>
                        </a:spcAft>
                      </a:pPr>
                      <a:r>
                        <a:rPr lang="de-CH" sz="2100" dirty="0">
                          <a:effectLst/>
                        </a:rPr>
                        <a:t>„…, dass ihr von keinem Baum im Garten essen dürft?“</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r>
              <a:tr h="799337">
                <a:tc>
                  <a:txBody>
                    <a:bodyPr/>
                    <a:lstStyle/>
                    <a:p>
                      <a:pPr>
                        <a:spcAft>
                          <a:spcPts val="0"/>
                        </a:spcAft>
                      </a:pPr>
                      <a:r>
                        <a:rPr lang="de-CH" sz="2100" b="0" dirty="0">
                          <a:solidFill>
                            <a:schemeClr val="tx1"/>
                          </a:solidFill>
                          <a:effectLst/>
                        </a:rPr>
                        <a:t>Gott als Lügner darstellen und ihm Missgunst unterschieben (3,4-5)</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c>
                  <a:txBody>
                    <a:bodyPr/>
                    <a:lstStyle/>
                    <a:p>
                      <a:pPr>
                        <a:spcAft>
                          <a:spcPts val="0"/>
                        </a:spcAft>
                      </a:pPr>
                      <a:r>
                        <a:rPr lang="de-CH" sz="2100" dirty="0">
                          <a:effectLst/>
                        </a:rPr>
                        <a:t>„Keineswegs werdet ihr sterben! Sondern Gott weiß: An ...“</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r>
              <a:tr h="668659">
                <a:tc>
                  <a:txBody>
                    <a:bodyPr/>
                    <a:lstStyle/>
                    <a:p>
                      <a:pPr>
                        <a:spcAft>
                          <a:spcPts val="0"/>
                        </a:spcAft>
                      </a:pPr>
                      <a:r>
                        <a:rPr lang="de-CH" sz="2100" b="0" dirty="0">
                          <a:solidFill>
                            <a:schemeClr val="tx1"/>
                          </a:solidFill>
                          <a:effectLst/>
                        </a:rPr>
                        <a:t>Konsequenzen der Sünde leugnen (3,4)</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c>
                  <a:txBody>
                    <a:bodyPr/>
                    <a:lstStyle/>
                    <a:p>
                      <a:pPr>
                        <a:spcAft>
                          <a:spcPts val="0"/>
                        </a:spcAft>
                      </a:pPr>
                      <a:r>
                        <a:rPr lang="de-CH" sz="2100" dirty="0">
                          <a:effectLst/>
                        </a:rPr>
                        <a:t>„Keineswegs werdet ihr sterben.“</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r>
              <a:tr h="1285275">
                <a:tc>
                  <a:txBody>
                    <a:bodyPr/>
                    <a:lstStyle/>
                    <a:p>
                      <a:pPr>
                        <a:spcAft>
                          <a:spcPts val="0"/>
                        </a:spcAft>
                      </a:pPr>
                      <a:r>
                        <a:rPr lang="de-CH" sz="2100" b="0" dirty="0">
                          <a:solidFill>
                            <a:schemeClr val="tx1"/>
                          </a:solidFill>
                          <a:effectLst/>
                        </a:rPr>
                        <a:t>Höhere Erkenntnis versprechen (3,5)</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c>
                  <a:txBody>
                    <a:bodyPr/>
                    <a:lstStyle/>
                    <a:p>
                      <a:pPr>
                        <a:spcAft>
                          <a:spcPts val="0"/>
                        </a:spcAft>
                      </a:pPr>
                      <a:r>
                        <a:rPr lang="de-CH" sz="2100" dirty="0">
                          <a:effectLst/>
                        </a:rPr>
                        <a:t>„An dem Tag, da ihr davon esst, werden euch die Augen geöffnet, und ihr werdet sein wie Gott und werdet erkennen, was Gut und Böse ist!“</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r>
              <a:tr h="621706">
                <a:tc>
                  <a:txBody>
                    <a:bodyPr/>
                    <a:lstStyle/>
                    <a:p>
                      <a:pPr>
                        <a:spcAft>
                          <a:spcPts val="0"/>
                        </a:spcAft>
                      </a:pPr>
                      <a:r>
                        <a:rPr lang="de-CH" sz="2100" b="0" dirty="0">
                          <a:solidFill>
                            <a:schemeClr val="tx1"/>
                          </a:solidFill>
                          <a:effectLst/>
                        </a:rPr>
                        <a:t>Gottgleichheit/Göttlichkeit versprechen (3,5)</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c>
                  <a:txBody>
                    <a:bodyPr/>
                    <a:lstStyle/>
                    <a:p>
                      <a:pPr>
                        <a:spcAft>
                          <a:spcPts val="0"/>
                        </a:spcAft>
                      </a:pPr>
                      <a:r>
                        <a:rPr lang="de-CH" sz="2100" dirty="0">
                          <a:effectLst/>
                        </a:rPr>
                        <a:t>„Ihr werdet sein wie Gott“.</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r>
            </a:tbl>
          </a:graphicData>
        </a:graphic>
      </p:graphicFrame>
    </p:spTree>
    <p:extLst>
      <p:ext uri="{BB962C8B-B14F-4D97-AF65-F5344CB8AC3E}">
        <p14:creationId xmlns:p14="http://schemas.microsoft.com/office/powerpoint/2010/main" val="27528044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e 2"/>
          <p:cNvGraphicFramePr>
            <a:graphicFrameLocks noGrp="1"/>
          </p:cNvGraphicFramePr>
          <p:nvPr>
            <p:extLst>
              <p:ext uri="{D42A27DB-BD31-4B8C-83A1-F6EECF244321}">
                <p14:modId xmlns:p14="http://schemas.microsoft.com/office/powerpoint/2010/main" val="3677553788"/>
              </p:ext>
            </p:extLst>
          </p:nvPr>
        </p:nvGraphicFramePr>
        <p:xfrm>
          <a:off x="548893" y="848823"/>
          <a:ext cx="11311492" cy="1569094"/>
        </p:xfrm>
        <a:graphic>
          <a:graphicData uri="http://schemas.openxmlformats.org/drawingml/2006/table">
            <a:tbl>
              <a:tblPr firstRow="1" firstCol="1" bandRow="1">
                <a:tableStyleId>{5C22544A-7EE6-4342-B048-85BDC9FD1C3A}</a:tableStyleId>
              </a:tblPr>
              <a:tblGrid>
                <a:gridCol w="4838463"/>
                <a:gridCol w="6473029"/>
              </a:tblGrid>
              <a:tr h="829296">
                <a:tc gridSpan="2">
                  <a:txBody>
                    <a:bodyPr/>
                    <a:lstStyle/>
                    <a:p>
                      <a:pPr algn="ctr">
                        <a:spcAft>
                          <a:spcPts val="0"/>
                        </a:spcAft>
                      </a:pPr>
                      <a:r>
                        <a:rPr lang="de-CH" sz="3200" dirty="0">
                          <a:effectLst/>
                        </a:rPr>
                        <a:t>3-Punkte-Programm der Versuchung</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rgbClr val="0070C0"/>
                    </a:solidFill>
                  </a:tcPr>
                </a:tc>
                <a:tc hMerge="1">
                  <a:txBody>
                    <a:bodyPr/>
                    <a:lstStyle/>
                    <a:p>
                      <a:endParaRPr lang="de-CH"/>
                    </a:p>
                  </a:txBody>
                  <a:tcPr/>
                </a:tc>
              </a:tr>
              <a:tr h="595243">
                <a:tc>
                  <a:txBody>
                    <a:bodyPr/>
                    <a:lstStyle/>
                    <a:p>
                      <a:pPr algn="ctr">
                        <a:spcAft>
                          <a:spcPts val="0"/>
                        </a:spcAft>
                      </a:pPr>
                      <a:r>
                        <a:rPr lang="de-CH" sz="2700" b="1" dirty="0">
                          <a:solidFill>
                            <a:schemeClr val="tx1"/>
                          </a:solidFill>
                          <a:effectLst/>
                        </a:rPr>
                        <a:t>1Joh 2,16</a:t>
                      </a:r>
                      <a:endParaRPr lang="de-CH" sz="27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accent4"/>
                    </a:solidFill>
                  </a:tcPr>
                </a:tc>
                <a:tc>
                  <a:txBody>
                    <a:bodyPr/>
                    <a:lstStyle/>
                    <a:p>
                      <a:pPr algn="ctr">
                        <a:spcAft>
                          <a:spcPts val="0"/>
                        </a:spcAft>
                      </a:pPr>
                      <a:r>
                        <a:rPr lang="de-CH" sz="2700" b="1" dirty="0">
                          <a:solidFill>
                            <a:schemeClr val="tx1"/>
                          </a:solidFill>
                          <a:effectLst/>
                        </a:rPr>
                        <a:t>Gen 3,6</a:t>
                      </a:r>
                      <a:endParaRPr lang="de-CH" sz="27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accent4"/>
                    </a:solidFill>
                  </a:tcPr>
                </a:tc>
              </a:tr>
              <a:tr h="144555">
                <a:tc>
                  <a:txBody>
                    <a:bodyPr/>
                    <a:lstStyle/>
                    <a:p>
                      <a:pPr>
                        <a:spcAft>
                          <a:spcPts val="0"/>
                        </a:spcAft>
                      </a:pPr>
                      <a:r>
                        <a:rPr lang="de-CH" sz="900" dirty="0">
                          <a:effectLst/>
                        </a:rPr>
                        <a:t> </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solidFill>
                      <a:schemeClr val="bg1"/>
                    </a:solidFill>
                  </a:tcPr>
                </a:tc>
                <a:tc>
                  <a:txBody>
                    <a:bodyPr/>
                    <a:lstStyle/>
                    <a:p>
                      <a:pPr>
                        <a:spcAft>
                          <a:spcPts val="0"/>
                        </a:spcAft>
                      </a:pPr>
                      <a:r>
                        <a:rPr lang="de-CH" sz="900" dirty="0">
                          <a:effectLst/>
                        </a:rPr>
                        <a:t> </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solidFill>
                      <a:schemeClr val="bg1"/>
                    </a:solidFill>
                  </a:tcPr>
                </a:tc>
              </a:tr>
            </a:tbl>
          </a:graphicData>
        </a:graphic>
      </p:graphicFrame>
    </p:spTree>
    <p:extLst>
      <p:ext uri="{BB962C8B-B14F-4D97-AF65-F5344CB8AC3E}">
        <p14:creationId xmlns:p14="http://schemas.microsoft.com/office/powerpoint/2010/main" val="3875524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e 2"/>
          <p:cNvGraphicFramePr>
            <a:graphicFrameLocks noGrp="1"/>
          </p:cNvGraphicFramePr>
          <p:nvPr>
            <p:extLst>
              <p:ext uri="{D42A27DB-BD31-4B8C-83A1-F6EECF244321}">
                <p14:modId xmlns:p14="http://schemas.microsoft.com/office/powerpoint/2010/main" val="993240295"/>
              </p:ext>
            </p:extLst>
          </p:nvPr>
        </p:nvGraphicFramePr>
        <p:xfrm>
          <a:off x="548893" y="848823"/>
          <a:ext cx="11311492" cy="2598712"/>
        </p:xfrm>
        <a:graphic>
          <a:graphicData uri="http://schemas.openxmlformats.org/drawingml/2006/table">
            <a:tbl>
              <a:tblPr firstRow="1" firstCol="1" bandRow="1">
                <a:tableStyleId>{5C22544A-7EE6-4342-B048-85BDC9FD1C3A}</a:tableStyleId>
              </a:tblPr>
              <a:tblGrid>
                <a:gridCol w="4838463"/>
                <a:gridCol w="6473029"/>
              </a:tblGrid>
              <a:tr h="829296">
                <a:tc gridSpan="2">
                  <a:txBody>
                    <a:bodyPr/>
                    <a:lstStyle/>
                    <a:p>
                      <a:pPr algn="ctr">
                        <a:spcAft>
                          <a:spcPts val="0"/>
                        </a:spcAft>
                      </a:pPr>
                      <a:r>
                        <a:rPr lang="de-CH" sz="3200" dirty="0">
                          <a:effectLst/>
                        </a:rPr>
                        <a:t>3-Punkte-Programm der Versuchung</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rgbClr val="0070C0"/>
                    </a:solidFill>
                  </a:tcPr>
                </a:tc>
                <a:tc hMerge="1">
                  <a:txBody>
                    <a:bodyPr/>
                    <a:lstStyle/>
                    <a:p>
                      <a:endParaRPr lang="de-CH"/>
                    </a:p>
                  </a:txBody>
                  <a:tcPr/>
                </a:tc>
              </a:tr>
              <a:tr h="595243">
                <a:tc>
                  <a:txBody>
                    <a:bodyPr/>
                    <a:lstStyle/>
                    <a:p>
                      <a:pPr algn="ctr">
                        <a:spcAft>
                          <a:spcPts val="0"/>
                        </a:spcAft>
                      </a:pPr>
                      <a:r>
                        <a:rPr lang="de-CH" sz="2700" b="1" dirty="0">
                          <a:solidFill>
                            <a:schemeClr val="tx1"/>
                          </a:solidFill>
                          <a:effectLst/>
                        </a:rPr>
                        <a:t>1Joh 2,16</a:t>
                      </a:r>
                      <a:endParaRPr lang="de-CH" sz="27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accent4"/>
                    </a:solidFill>
                  </a:tcPr>
                </a:tc>
                <a:tc>
                  <a:txBody>
                    <a:bodyPr/>
                    <a:lstStyle/>
                    <a:p>
                      <a:pPr algn="ctr">
                        <a:spcAft>
                          <a:spcPts val="0"/>
                        </a:spcAft>
                      </a:pPr>
                      <a:r>
                        <a:rPr lang="de-CH" sz="2700" b="1" dirty="0">
                          <a:solidFill>
                            <a:schemeClr val="tx1"/>
                          </a:solidFill>
                          <a:effectLst/>
                        </a:rPr>
                        <a:t>Gen 3,6</a:t>
                      </a:r>
                      <a:endParaRPr lang="de-CH" sz="27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accent4"/>
                    </a:solidFill>
                  </a:tcPr>
                </a:tc>
              </a:tr>
              <a:tr h="144555">
                <a:tc>
                  <a:txBody>
                    <a:bodyPr/>
                    <a:lstStyle/>
                    <a:p>
                      <a:pPr>
                        <a:spcAft>
                          <a:spcPts val="0"/>
                        </a:spcAft>
                      </a:pPr>
                      <a:r>
                        <a:rPr lang="de-CH" sz="900" dirty="0">
                          <a:effectLst/>
                        </a:rPr>
                        <a:t> </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solidFill>
                      <a:schemeClr val="bg1"/>
                    </a:solidFill>
                  </a:tcPr>
                </a:tc>
                <a:tc>
                  <a:txBody>
                    <a:bodyPr/>
                    <a:lstStyle/>
                    <a:p>
                      <a:pPr>
                        <a:spcAft>
                          <a:spcPts val="0"/>
                        </a:spcAft>
                      </a:pPr>
                      <a:r>
                        <a:rPr lang="de-CH" sz="900" dirty="0">
                          <a:effectLst/>
                        </a:rPr>
                        <a:t> </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solidFill>
                      <a:schemeClr val="bg1"/>
                    </a:solidFill>
                  </a:tcPr>
                </a:tc>
              </a:tr>
              <a:tr h="1029618">
                <a:tc>
                  <a:txBody>
                    <a:bodyPr/>
                    <a:lstStyle/>
                    <a:p>
                      <a:pPr>
                        <a:spcAft>
                          <a:spcPts val="0"/>
                        </a:spcAft>
                      </a:pPr>
                      <a:r>
                        <a:rPr lang="de-CH" sz="2700" b="0" dirty="0">
                          <a:solidFill>
                            <a:schemeClr val="tx1"/>
                          </a:solidFill>
                          <a:effectLst/>
                        </a:rPr>
                        <a:t>Die Lust des Fleisches</a:t>
                      </a:r>
                      <a:endParaRPr lang="de-CH" sz="27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accent1">
                        <a:lumMod val="40000"/>
                        <a:lumOff val="60000"/>
                      </a:schemeClr>
                    </a:solidFill>
                  </a:tcPr>
                </a:tc>
                <a:tc>
                  <a:txBody>
                    <a:bodyPr/>
                    <a:lstStyle/>
                    <a:p>
                      <a:pPr>
                        <a:spcAft>
                          <a:spcPts val="0"/>
                        </a:spcAft>
                      </a:pPr>
                      <a:r>
                        <a:rPr lang="de-CH" sz="2700" dirty="0">
                          <a:effectLst/>
                        </a:rPr>
                        <a:t>, dass von dem Baum gut zu essen wäre</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accent1">
                        <a:lumMod val="40000"/>
                        <a:lumOff val="60000"/>
                      </a:schemeClr>
                    </a:solidFill>
                  </a:tcPr>
                </a:tc>
              </a:tr>
            </a:tbl>
          </a:graphicData>
        </a:graphic>
      </p:graphicFrame>
    </p:spTree>
    <p:extLst>
      <p:ext uri="{BB962C8B-B14F-4D97-AF65-F5344CB8AC3E}">
        <p14:creationId xmlns:p14="http://schemas.microsoft.com/office/powerpoint/2010/main" val="25944276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e 2"/>
          <p:cNvGraphicFramePr>
            <a:graphicFrameLocks noGrp="1"/>
          </p:cNvGraphicFramePr>
          <p:nvPr>
            <p:extLst>
              <p:ext uri="{D42A27DB-BD31-4B8C-83A1-F6EECF244321}">
                <p14:modId xmlns:p14="http://schemas.microsoft.com/office/powerpoint/2010/main" val="3943586690"/>
              </p:ext>
            </p:extLst>
          </p:nvPr>
        </p:nvGraphicFramePr>
        <p:xfrm>
          <a:off x="548893" y="848823"/>
          <a:ext cx="11311492" cy="3599609"/>
        </p:xfrm>
        <a:graphic>
          <a:graphicData uri="http://schemas.openxmlformats.org/drawingml/2006/table">
            <a:tbl>
              <a:tblPr firstRow="1" firstCol="1" bandRow="1">
                <a:tableStyleId>{5C22544A-7EE6-4342-B048-85BDC9FD1C3A}</a:tableStyleId>
              </a:tblPr>
              <a:tblGrid>
                <a:gridCol w="4838463"/>
                <a:gridCol w="6473029"/>
              </a:tblGrid>
              <a:tr h="829296">
                <a:tc gridSpan="2">
                  <a:txBody>
                    <a:bodyPr/>
                    <a:lstStyle/>
                    <a:p>
                      <a:pPr algn="ctr">
                        <a:spcAft>
                          <a:spcPts val="0"/>
                        </a:spcAft>
                      </a:pPr>
                      <a:r>
                        <a:rPr lang="de-CH" sz="3200" dirty="0">
                          <a:effectLst/>
                        </a:rPr>
                        <a:t>3-Punkte-Programm der Versuchung</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rgbClr val="0070C0"/>
                    </a:solidFill>
                  </a:tcPr>
                </a:tc>
                <a:tc hMerge="1">
                  <a:txBody>
                    <a:bodyPr/>
                    <a:lstStyle/>
                    <a:p>
                      <a:endParaRPr lang="de-CH"/>
                    </a:p>
                  </a:txBody>
                  <a:tcPr/>
                </a:tc>
              </a:tr>
              <a:tr h="595243">
                <a:tc>
                  <a:txBody>
                    <a:bodyPr/>
                    <a:lstStyle/>
                    <a:p>
                      <a:pPr algn="ctr">
                        <a:spcAft>
                          <a:spcPts val="0"/>
                        </a:spcAft>
                      </a:pPr>
                      <a:r>
                        <a:rPr lang="de-CH" sz="2700" b="1" dirty="0">
                          <a:solidFill>
                            <a:schemeClr val="tx1"/>
                          </a:solidFill>
                          <a:effectLst/>
                        </a:rPr>
                        <a:t>1Joh 2,16</a:t>
                      </a:r>
                      <a:endParaRPr lang="de-CH" sz="27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accent4"/>
                    </a:solidFill>
                  </a:tcPr>
                </a:tc>
                <a:tc>
                  <a:txBody>
                    <a:bodyPr/>
                    <a:lstStyle/>
                    <a:p>
                      <a:pPr algn="ctr">
                        <a:spcAft>
                          <a:spcPts val="0"/>
                        </a:spcAft>
                      </a:pPr>
                      <a:r>
                        <a:rPr lang="de-CH" sz="2700" b="1" dirty="0">
                          <a:solidFill>
                            <a:schemeClr val="tx1"/>
                          </a:solidFill>
                          <a:effectLst/>
                        </a:rPr>
                        <a:t>Gen 3,6</a:t>
                      </a:r>
                      <a:endParaRPr lang="de-CH" sz="27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accent4"/>
                    </a:solidFill>
                  </a:tcPr>
                </a:tc>
              </a:tr>
              <a:tr h="144555">
                <a:tc>
                  <a:txBody>
                    <a:bodyPr/>
                    <a:lstStyle/>
                    <a:p>
                      <a:pPr>
                        <a:spcAft>
                          <a:spcPts val="0"/>
                        </a:spcAft>
                      </a:pPr>
                      <a:r>
                        <a:rPr lang="de-CH" sz="900" dirty="0">
                          <a:effectLst/>
                        </a:rPr>
                        <a:t> </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solidFill>
                      <a:schemeClr val="bg1"/>
                    </a:solidFill>
                  </a:tcPr>
                </a:tc>
                <a:tc>
                  <a:txBody>
                    <a:bodyPr/>
                    <a:lstStyle/>
                    <a:p>
                      <a:pPr>
                        <a:spcAft>
                          <a:spcPts val="0"/>
                        </a:spcAft>
                      </a:pPr>
                      <a:r>
                        <a:rPr lang="de-CH" sz="900" dirty="0">
                          <a:effectLst/>
                        </a:rPr>
                        <a:t> </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solidFill>
                      <a:schemeClr val="bg1"/>
                    </a:solidFill>
                  </a:tcPr>
                </a:tc>
              </a:tr>
              <a:tr h="1029618">
                <a:tc>
                  <a:txBody>
                    <a:bodyPr/>
                    <a:lstStyle/>
                    <a:p>
                      <a:pPr>
                        <a:spcAft>
                          <a:spcPts val="0"/>
                        </a:spcAft>
                      </a:pPr>
                      <a:r>
                        <a:rPr lang="de-CH" sz="2700" b="0" dirty="0">
                          <a:solidFill>
                            <a:schemeClr val="tx1"/>
                          </a:solidFill>
                          <a:effectLst/>
                        </a:rPr>
                        <a:t>Die Lust des Fleisches</a:t>
                      </a:r>
                      <a:endParaRPr lang="de-CH" sz="27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accent1">
                        <a:lumMod val="40000"/>
                        <a:lumOff val="60000"/>
                      </a:schemeClr>
                    </a:solidFill>
                  </a:tcPr>
                </a:tc>
                <a:tc>
                  <a:txBody>
                    <a:bodyPr/>
                    <a:lstStyle/>
                    <a:p>
                      <a:pPr>
                        <a:spcAft>
                          <a:spcPts val="0"/>
                        </a:spcAft>
                      </a:pPr>
                      <a:r>
                        <a:rPr lang="de-CH" sz="2700" dirty="0">
                          <a:effectLst/>
                        </a:rPr>
                        <a:t>, dass von dem Baum gut zu essen wäre</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accent1">
                        <a:lumMod val="40000"/>
                        <a:lumOff val="60000"/>
                      </a:schemeClr>
                    </a:solidFill>
                  </a:tcPr>
                </a:tc>
              </a:tr>
              <a:tr h="1000897">
                <a:tc>
                  <a:txBody>
                    <a:bodyPr/>
                    <a:lstStyle/>
                    <a:p>
                      <a:pPr>
                        <a:spcAft>
                          <a:spcPts val="0"/>
                        </a:spcAft>
                      </a:pPr>
                      <a:r>
                        <a:rPr lang="de-CH" sz="2700" b="0" dirty="0">
                          <a:solidFill>
                            <a:schemeClr val="tx1"/>
                          </a:solidFill>
                          <a:effectLst/>
                        </a:rPr>
                        <a:t>Lust der Augen</a:t>
                      </a:r>
                      <a:endParaRPr lang="de-CH" sz="27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bg1"/>
                    </a:solidFill>
                  </a:tcPr>
                </a:tc>
                <a:tc>
                  <a:txBody>
                    <a:bodyPr/>
                    <a:lstStyle/>
                    <a:p>
                      <a:pPr>
                        <a:spcAft>
                          <a:spcPts val="0"/>
                        </a:spcAft>
                      </a:pPr>
                      <a:r>
                        <a:rPr lang="de-CH" sz="2700" dirty="0">
                          <a:effectLst/>
                        </a:rPr>
                        <a:t>, dass er eine Lust für die Augen</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bg1"/>
                    </a:solidFill>
                  </a:tcPr>
                </a:tc>
              </a:tr>
            </a:tbl>
          </a:graphicData>
        </a:graphic>
      </p:graphicFrame>
    </p:spTree>
    <p:extLst>
      <p:ext uri="{BB962C8B-B14F-4D97-AF65-F5344CB8AC3E}">
        <p14:creationId xmlns:p14="http://schemas.microsoft.com/office/powerpoint/2010/main" val="22620981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e 2"/>
          <p:cNvGraphicFramePr>
            <a:graphicFrameLocks noGrp="1"/>
          </p:cNvGraphicFramePr>
          <p:nvPr/>
        </p:nvGraphicFramePr>
        <p:xfrm>
          <a:off x="548893" y="848823"/>
          <a:ext cx="11311492" cy="4563436"/>
        </p:xfrm>
        <a:graphic>
          <a:graphicData uri="http://schemas.openxmlformats.org/drawingml/2006/table">
            <a:tbl>
              <a:tblPr firstRow="1" firstCol="1" bandRow="1">
                <a:tableStyleId>{5C22544A-7EE6-4342-B048-85BDC9FD1C3A}</a:tableStyleId>
              </a:tblPr>
              <a:tblGrid>
                <a:gridCol w="4838463"/>
                <a:gridCol w="6473029"/>
              </a:tblGrid>
              <a:tr h="829296">
                <a:tc gridSpan="2">
                  <a:txBody>
                    <a:bodyPr/>
                    <a:lstStyle/>
                    <a:p>
                      <a:pPr algn="ctr">
                        <a:spcAft>
                          <a:spcPts val="0"/>
                        </a:spcAft>
                      </a:pPr>
                      <a:r>
                        <a:rPr lang="de-CH" sz="3200" dirty="0">
                          <a:effectLst/>
                        </a:rPr>
                        <a:t>3-Punkte-Programm der Versuchung</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rgbClr val="0070C0"/>
                    </a:solidFill>
                  </a:tcPr>
                </a:tc>
                <a:tc hMerge="1">
                  <a:txBody>
                    <a:bodyPr/>
                    <a:lstStyle/>
                    <a:p>
                      <a:endParaRPr lang="de-CH"/>
                    </a:p>
                  </a:txBody>
                  <a:tcPr/>
                </a:tc>
              </a:tr>
              <a:tr h="595243">
                <a:tc>
                  <a:txBody>
                    <a:bodyPr/>
                    <a:lstStyle/>
                    <a:p>
                      <a:pPr algn="ctr">
                        <a:spcAft>
                          <a:spcPts val="0"/>
                        </a:spcAft>
                      </a:pPr>
                      <a:r>
                        <a:rPr lang="de-CH" sz="2700" b="1" dirty="0">
                          <a:solidFill>
                            <a:schemeClr val="tx1"/>
                          </a:solidFill>
                          <a:effectLst/>
                        </a:rPr>
                        <a:t>1Joh 2,16</a:t>
                      </a:r>
                      <a:endParaRPr lang="de-CH" sz="27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accent4"/>
                    </a:solidFill>
                  </a:tcPr>
                </a:tc>
                <a:tc>
                  <a:txBody>
                    <a:bodyPr/>
                    <a:lstStyle/>
                    <a:p>
                      <a:pPr algn="ctr">
                        <a:spcAft>
                          <a:spcPts val="0"/>
                        </a:spcAft>
                      </a:pPr>
                      <a:r>
                        <a:rPr lang="de-CH" sz="2700" b="1" dirty="0">
                          <a:solidFill>
                            <a:schemeClr val="tx1"/>
                          </a:solidFill>
                          <a:effectLst/>
                        </a:rPr>
                        <a:t>Gen 3,6</a:t>
                      </a:r>
                      <a:endParaRPr lang="de-CH" sz="27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accent4"/>
                    </a:solidFill>
                  </a:tcPr>
                </a:tc>
              </a:tr>
              <a:tr h="144555">
                <a:tc>
                  <a:txBody>
                    <a:bodyPr/>
                    <a:lstStyle/>
                    <a:p>
                      <a:pPr>
                        <a:spcAft>
                          <a:spcPts val="0"/>
                        </a:spcAft>
                      </a:pPr>
                      <a:r>
                        <a:rPr lang="de-CH" sz="900" dirty="0">
                          <a:effectLst/>
                        </a:rPr>
                        <a:t> </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solidFill>
                      <a:schemeClr val="bg1"/>
                    </a:solidFill>
                  </a:tcPr>
                </a:tc>
                <a:tc>
                  <a:txBody>
                    <a:bodyPr/>
                    <a:lstStyle/>
                    <a:p>
                      <a:pPr>
                        <a:spcAft>
                          <a:spcPts val="0"/>
                        </a:spcAft>
                      </a:pPr>
                      <a:r>
                        <a:rPr lang="de-CH" sz="900" dirty="0">
                          <a:effectLst/>
                        </a:rPr>
                        <a:t> </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solidFill>
                      <a:schemeClr val="bg1"/>
                    </a:solidFill>
                  </a:tcPr>
                </a:tc>
              </a:tr>
              <a:tr h="1029618">
                <a:tc>
                  <a:txBody>
                    <a:bodyPr/>
                    <a:lstStyle/>
                    <a:p>
                      <a:pPr>
                        <a:spcAft>
                          <a:spcPts val="0"/>
                        </a:spcAft>
                      </a:pPr>
                      <a:r>
                        <a:rPr lang="de-CH" sz="2700" b="0" dirty="0">
                          <a:solidFill>
                            <a:schemeClr val="tx1"/>
                          </a:solidFill>
                          <a:effectLst/>
                        </a:rPr>
                        <a:t>Die Lust des Fleisches</a:t>
                      </a:r>
                      <a:endParaRPr lang="de-CH" sz="27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accent1">
                        <a:lumMod val="40000"/>
                        <a:lumOff val="60000"/>
                      </a:schemeClr>
                    </a:solidFill>
                  </a:tcPr>
                </a:tc>
                <a:tc>
                  <a:txBody>
                    <a:bodyPr/>
                    <a:lstStyle/>
                    <a:p>
                      <a:pPr>
                        <a:spcAft>
                          <a:spcPts val="0"/>
                        </a:spcAft>
                      </a:pPr>
                      <a:r>
                        <a:rPr lang="de-CH" sz="2700" dirty="0">
                          <a:effectLst/>
                        </a:rPr>
                        <a:t>, dass von dem Baum gut zu essen wäre</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accent1">
                        <a:lumMod val="40000"/>
                        <a:lumOff val="60000"/>
                      </a:schemeClr>
                    </a:solidFill>
                  </a:tcPr>
                </a:tc>
              </a:tr>
              <a:tr h="1000897">
                <a:tc>
                  <a:txBody>
                    <a:bodyPr/>
                    <a:lstStyle/>
                    <a:p>
                      <a:pPr>
                        <a:spcAft>
                          <a:spcPts val="0"/>
                        </a:spcAft>
                      </a:pPr>
                      <a:r>
                        <a:rPr lang="de-CH" sz="2700" b="0" dirty="0">
                          <a:solidFill>
                            <a:schemeClr val="tx1"/>
                          </a:solidFill>
                          <a:effectLst/>
                        </a:rPr>
                        <a:t>Lust der Augen</a:t>
                      </a:r>
                      <a:endParaRPr lang="de-CH" sz="27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bg1"/>
                    </a:solidFill>
                  </a:tcPr>
                </a:tc>
                <a:tc>
                  <a:txBody>
                    <a:bodyPr/>
                    <a:lstStyle/>
                    <a:p>
                      <a:pPr>
                        <a:spcAft>
                          <a:spcPts val="0"/>
                        </a:spcAft>
                      </a:pPr>
                      <a:r>
                        <a:rPr lang="de-CH" sz="2700" dirty="0">
                          <a:effectLst/>
                        </a:rPr>
                        <a:t>, dass er eine Lust für die Augen</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bg1"/>
                    </a:solidFill>
                  </a:tcPr>
                </a:tc>
              </a:tr>
              <a:tr h="963827">
                <a:tc>
                  <a:txBody>
                    <a:bodyPr/>
                    <a:lstStyle/>
                    <a:p>
                      <a:pPr>
                        <a:spcAft>
                          <a:spcPts val="0"/>
                        </a:spcAft>
                      </a:pPr>
                      <a:r>
                        <a:rPr lang="de-CH" sz="2700" b="0" dirty="0">
                          <a:solidFill>
                            <a:schemeClr val="tx1"/>
                          </a:solidFill>
                          <a:effectLst/>
                        </a:rPr>
                        <a:t>Hochmut des Lebens</a:t>
                      </a:r>
                      <a:endParaRPr lang="de-CH" sz="27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accent1">
                        <a:lumMod val="40000"/>
                        <a:lumOff val="60000"/>
                      </a:schemeClr>
                    </a:solidFill>
                  </a:tcPr>
                </a:tc>
                <a:tc>
                  <a:txBody>
                    <a:bodyPr/>
                    <a:lstStyle/>
                    <a:p>
                      <a:pPr>
                        <a:spcAft>
                          <a:spcPts val="0"/>
                        </a:spcAft>
                      </a:pPr>
                      <a:r>
                        <a:rPr lang="de-CH" sz="2700" dirty="0">
                          <a:effectLst/>
                        </a:rPr>
                        <a:t>, dass der Baum begehrenswert wäre, weil er weise macht</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6034" marR="156034" marT="0" marB="0" anchor="ctr">
                    <a:solidFill>
                      <a:schemeClr val="accent1">
                        <a:lumMod val="40000"/>
                        <a:lumOff val="60000"/>
                      </a:schemeClr>
                    </a:solidFill>
                  </a:tcPr>
                </a:tc>
              </a:tr>
            </a:tbl>
          </a:graphicData>
        </a:graphic>
      </p:graphicFrame>
    </p:spTree>
    <p:extLst>
      <p:ext uri="{BB962C8B-B14F-4D97-AF65-F5344CB8AC3E}">
        <p14:creationId xmlns:p14="http://schemas.microsoft.com/office/powerpoint/2010/main" val="33161853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703045" y="1400857"/>
            <a:ext cx="9665979" cy="2308324"/>
          </a:xfrm>
          <a:prstGeom prst="rect">
            <a:avLst/>
          </a:prstGeom>
          <a:noFill/>
        </p:spPr>
        <p:txBody>
          <a:bodyPr wrap="none" rtlCol="0">
            <a:spAutoFit/>
          </a:bodyPr>
          <a:lstStyle/>
          <a:p>
            <a:r>
              <a:rPr lang="de-CH" sz="3600" dirty="0"/>
              <a:t>Der Teufel macht dir tolle Geschenke und wenn </a:t>
            </a:r>
            <a:endParaRPr lang="de-CH" sz="3600" dirty="0" smtClean="0"/>
          </a:p>
          <a:p>
            <a:r>
              <a:rPr lang="de-CH" sz="3600" dirty="0" smtClean="0"/>
              <a:t>du </a:t>
            </a:r>
            <a:r>
              <a:rPr lang="de-CH" sz="3600" dirty="0"/>
              <a:t>sie </a:t>
            </a:r>
            <a:r>
              <a:rPr lang="de-CH" sz="3600" dirty="0" smtClean="0"/>
              <a:t>auspackst</a:t>
            </a:r>
            <a:r>
              <a:rPr lang="de-CH" sz="3600" dirty="0"/>
              <a:t>, lauert der Tod darin. Als Christ </a:t>
            </a:r>
            <a:endParaRPr lang="de-CH" sz="3600" dirty="0" smtClean="0"/>
          </a:p>
          <a:p>
            <a:r>
              <a:rPr lang="de-CH" sz="3600" dirty="0" smtClean="0"/>
              <a:t>verführt </a:t>
            </a:r>
            <a:r>
              <a:rPr lang="de-CH" sz="3600" dirty="0"/>
              <a:t>er dich zunächst zum Leichtsinn, um dich </a:t>
            </a:r>
            <a:endParaRPr lang="de-CH" sz="3600" dirty="0" smtClean="0"/>
          </a:p>
          <a:p>
            <a:r>
              <a:rPr lang="de-CH" sz="3600" dirty="0" smtClean="0"/>
              <a:t>hinterher </a:t>
            </a:r>
            <a:r>
              <a:rPr lang="de-CH" sz="3600" dirty="0"/>
              <a:t>in tiefe Niedergeschlagenheit zu stürzen!</a:t>
            </a:r>
          </a:p>
        </p:txBody>
      </p:sp>
    </p:spTree>
    <p:extLst>
      <p:ext uri="{BB962C8B-B14F-4D97-AF65-F5344CB8AC3E}">
        <p14:creationId xmlns:p14="http://schemas.microsoft.com/office/powerpoint/2010/main" val="315689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703045" y="1400857"/>
            <a:ext cx="8793882" cy="2492990"/>
          </a:xfrm>
          <a:prstGeom prst="rect">
            <a:avLst/>
          </a:prstGeom>
          <a:noFill/>
        </p:spPr>
        <p:txBody>
          <a:bodyPr wrap="none" rtlCol="0">
            <a:spAutoFit/>
          </a:bodyPr>
          <a:lstStyle/>
          <a:p>
            <a:r>
              <a:rPr lang="de-CH" sz="3600" dirty="0"/>
              <a:t>Der Teufel hat drei Hauptbereiche, für die der </a:t>
            </a:r>
            <a:endParaRPr lang="de-CH" sz="3600" dirty="0" smtClean="0"/>
          </a:p>
          <a:p>
            <a:r>
              <a:rPr lang="de-CH" sz="3600" dirty="0" smtClean="0"/>
              <a:t>Mensch </a:t>
            </a:r>
            <a:r>
              <a:rPr lang="de-CH" sz="3600" dirty="0"/>
              <a:t>zu allen Zeiten anfällig ist: </a:t>
            </a:r>
            <a:endParaRPr lang="de-CH" sz="3600" dirty="0" smtClean="0"/>
          </a:p>
          <a:p>
            <a:endParaRPr lang="de-CH" sz="3600" dirty="0"/>
          </a:p>
          <a:p>
            <a:r>
              <a:rPr lang="de-CH" sz="4800" dirty="0" smtClean="0"/>
              <a:t>Geld</a:t>
            </a:r>
            <a:r>
              <a:rPr lang="de-CH" sz="4800" dirty="0"/>
              <a:t>, Macht und Sex!</a:t>
            </a:r>
          </a:p>
        </p:txBody>
      </p:sp>
    </p:spTree>
    <p:extLst>
      <p:ext uri="{BB962C8B-B14F-4D97-AF65-F5344CB8AC3E}">
        <p14:creationId xmlns:p14="http://schemas.microsoft.com/office/powerpoint/2010/main" val="561071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par>
                          <p:cTn id="15" fill="hold">
                            <p:stCondLst>
                              <p:cond delay="500"/>
                            </p:stCondLst>
                            <p:childTnLst>
                              <p:par>
                                <p:cTn id="16" presetID="53" presetClass="entr" presetSubtype="16" fill="hold" grpId="0" nodeType="afterEffect">
                                  <p:stCondLst>
                                    <p:cond delay="200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p:cTn id="1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553480" y="313038"/>
            <a:ext cx="2252540" cy="861774"/>
          </a:xfrm>
          <a:prstGeom prst="rect">
            <a:avLst/>
          </a:prstGeom>
          <a:noFill/>
        </p:spPr>
        <p:txBody>
          <a:bodyPr wrap="none" rtlCol="0">
            <a:spAutoFit/>
          </a:bodyPr>
          <a:lstStyle/>
          <a:p>
            <a:r>
              <a:rPr lang="de-CH" sz="5000" b="1" dirty="0" smtClean="0"/>
              <a:t>Genesis</a:t>
            </a:r>
            <a:endParaRPr lang="de-CH" sz="5000" dirty="0">
              <a:latin typeface="Trebuchet MS" panose="020B0603020202020204" pitchFamily="34" charset="0"/>
            </a:endParaRPr>
          </a:p>
        </p:txBody>
      </p:sp>
      <p:sp>
        <p:nvSpPr>
          <p:cNvPr id="4" name="Textfeld 3"/>
          <p:cNvSpPr txBox="1"/>
          <p:nvPr/>
        </p:nvSpPr>
        <p:spPr>
          <a:xfrm>
            <a:off x="553480" y="1549904"/>
            <a:ext cx="4620752" cy="615553"/>
          </a:xfrm>
          <a:prstGeom prst="rect">
            <a:avLst/>
          </a:prstGeom>
          <a:noFill/>
        </p:spPr>
        <p:txBody>
          <a:bodyPr wrap="none" rtlCol="0">
            <a:spAutoFit/>
          </a:bodyPr>
          <a:lstStyle/>
          <a:p>
            <a:pPr lvl="0"/>
            <a:r>
              <a:rPr lang="de-CH" sz="3400" dirty="0" smtClean="0"/>
              <a:t>Kapitel: 50 | Verse:  1533</a:t>
            </a:r>
          </a:p>
        </p:txBody>
      </p:sp>
    </p:spTree>
    <p:extLst>
      <p:ext uri="{BB962C8B-B14F-4D97-AF65-F5344CB8AC3E}">
        <p14:creationId xmlns:p14="http://schemas.microsoft.com/office/powerpoint/2010/main" val="611185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03045" y="351300"/>
            <a:ext cx="5605445" cy="646331"/>
          </a:xfrm>
          <a:prstGeom prst="rect">
            <a:avLst/>
          </a:prstGeom>
          <a:noFill/>
        </p:spPr>
        <p:txBody>
          <a:bodyPr wrap="none" rtlCol="0">
            <a:spAutoFit/>
          </a:bodyPr>
          <a:lstStyle/>
          <a:p>
            <a:pPr lvl="0"/>
            <a:r>
              <a:rPr lang="de-CH" sz="3600" b="1" dirty="0" smtClean="0"/>
              <a:t>Das Versagen des Menschen</a:t>
            </a:r>
            <a:endParaRPr lang="de-CH" sz="3600" b="1" dirty="0"/>
          </a:p>
        </p:txBody>
      </p:sp>
      <p:sp>
        <p:nvSpPr>
          <p:cNvPr id="3" name="Textfeld 2"/>
          <p:cNvSpPr txBox="1"/>
          <p:nvPr/>
        </p:nvSpPr>
        <p:spPr>
          <a:xfrm>
            <a:off x="703045" y="1400857"/>
            <a:ext cx="10282430" cy="3416320"/>
          </a:xfrm>
          <a:prstGeom prst="rect">
            <a:avLst/>
          </a:prstGeom>
          <a:noFill/>
        </p:spPr>
        <p:txBody>
          <a:bodyPr wrap="none" rtlCol="0">
            <a:spAutoFit/>
          </a:bodyPr>
          <a:lstStyle/>
          <a:p>
            <a:r>
              <a:rPr lang="de-CH" sz="3600" dirty="0"/>
              <a:t>„Und Gott der HERR bildete aus dem Erdboden alle </a:t>
            </a:r>
            <a:endParaRPr lang="de-CH" sz="3600" dirty="0" smtClean="0"/>
          </a:p>
          <a:p>
            <a:r>
              <a:rPr lang="de-CH" sz="3600" dirty="0" smtClean="0"/>
              <a:t>Tiere </a:t>
            </a:r>
            <a:r>
              <a:rPr lang="de-CH" sz="3600" dirty="0"/>
              <a:t>des Feldes und alle Vögel des Himmels und </a:t>
            </a:r>
            <a:endParaRPr lang="de-CH" sz="3600" dirty="0" smtClean="0"/>
          </a:p>
          <a:p>
            <a:r>
              <a:rPr lang="de-CH" sz="3600" dirty="0" smtClean="0"/>
              <a:t>brachte </a:t>
            </a:r>
            <a:r>
              <a:rPr lang="de-CH" sz="3600" dirty="0"/>
              <a:t>sie zu dem Menschen, um zu sehen, </a:t>
            </a:r>
            <a:endParaRPr lang="de-CH" sz="3600" dirty="0" smtClean="0"/>
          </a:p>
          <a:p>
            <a:r>
              <a:rPr lang="de-CH" sz="3600" dirty="0" smtClean="0"/>
              <a:t>wie </a:t>
            </a:r>
            <a:r>
              <a:rPr lang="de-CH" sz="3600" dirty="0"/>
              <a:t>er sie nennen würde, und damit jedes lebendige </a:t>
            </a:r>
            <a:endParaRPr lang="de-CH" sz="3600" dirty="0" smtClean="0"/>
          </a:p>
          <a:p>
            <a:r>
              <a:rPr lang="de-CH" sz="3600" dirty="0" smtClean="0"/>
              <a:t>Wesen </a:t>
            </a:r>
            <a:r>
              <a:rPr lang="de-CH" sz="3600" dirty="0"/>
              <a:t>den Namen trage, den der Mensch ihm gebe.“ </a:t>
            </a:r>
            <a:endParaRPr lang="de-CH" sz="3600" dirty="0" smtClean="0"/>
          </a:p>
          <a:p>
            <a:r>
              <a:rPr lang="de-CH" sz="3600" b="1" dirty="0"/>
              <a:t>	</a:t>
            </a:r>
            <a:r>
              <a:rPr lang="de-CH" sz="3600" b="1" dirty="0" smtClean="0"/>
              <a:t>						(</a:t>
            </a:r>
            <a:r>
              <a:rPr lang="de-CH" sz="3600" b="1" dirty="0"/>
              <a:t>Gen 2,19)</a:t>
            </a:r>
            <a:endParaRPr lang="de-CH" sz="3600" dirty="0"/>
          </a:p>
        </p:txBody>
      </p:sp>
    </p:spTree>
    <p:extLst>
      <p:ext uri="{BB962C8B-B14F-4D97-AF65-F5344CB8AC3E}">
        <p14:creationId xmlns:p14="http://schemas.microsoft.com/office/powerpoint/2010/main" val="4250084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16" presetClass="entr" presetSubtype="21" fill="hold" grpId="0" nodeType="afterEffect">
                                  <p:stCondLst>
                                    <p:cond delay="100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03045" y="351300"/>
            <a:ext cx="5605445" cy="646331"/>
          </a:xfrm>
          <a:prstGeom prst="rect">
            <a:avLst/>
          </a:prstGeom>
          <a:noFill/>
        </p:spPr>
        <p:txBody>
          <a:bodyPr wrap="none" rtlCol="0">
            <a:spAutoFit/>
          </a:bodyPr>
          <a:lstStyle/>
          <a:p>
            <a:pPr lvl="0"/>
            <a:r>
              <a:rPr lang="de-CH" sz="3600" b="1" dirty="0" smtClean="0"/>
              <a:t>Das Versagen des Menschen</a:t>
            </a:r>
            <a:endParaRPr lang="de-CH" sz="3600" b="1" dirty="0"/>
          </a:p>
        </p:txBody>
      </p:sp>
      <p:sp>
        <p:nvSpPr>
          <p:cNvPr id="3" name="Textfeld 2"/>
          <p:cNvSpPr txBox="1"/>
          <p:nvPr/>
        </p:nvSpPr>
        <p:spPr>
          <a:xfrm>
            <a:off x="703045" y="1400857"/>
            <a:ext cx="10649262" cy="1754326"/>
          </a:xfrm>
          <a:prstGeom prst="rect">
            <a:avLst/>
          </a:prstGeom>
          <a:noFill/>
        </p:spPr>
        <p:txBody>
          <a:bodyPr wrap="none" rtlCol="0">
            <a:spAutoFit/>
          </a:bodyPr>
          <a:lstStyle/>
          <a:p>
            <a:r>
              <a:rPr lang="de-DE" sz="3600" dirty="0"/>
              <a:t>Nicht als ein Engelswesen hat sich Satan den Menschen </a:t>
            </a:r>
            <a:endParaRPr lang="de-DE" sz="3600" dirty="0" smtClean="0"/>
          </a:p>
          <a:p>
            <a:r>
              <a:rPr lang="de-DE" sz="3600" dirty="0" smtClean="0"/>
              <a:t>genähert</a:t>
            </a:r>
            <a:r>
              <a:rPr lang="de-DE" sz="3600" dirty="0"/>
              <a:t>, sondern durch eine Schlage, die der Tierwelt </a:t>
            </a:r>
            <a:endParaRPr lang="de-DE" sz="3600" dirty="0" smtClean="0"/>
          </a:p>
          <a:p>
            <a:r>
              <a:rPr lang="de-DE" sz="3600" dirty="0" smtClean="0"/>
              <a:t>zugeordnet </a:t>
            </a:r>
            <a:r>
              <a:rPr lang="de-DE" sz="3600" dirty="0"/>
              <a:t>ist. </a:t>
            </a:r>
            <a:endParaRPr lang="de-CH" sz="3600" dirty="0"/>
          </a:p>
        </p:txBody>
      </p:sp>
    </p:spTree>
    <p:extLst>
      <p:ext uri="{BB962C8B-B14F-4D97-AF65-F5344CB8AC3E}">
        <p14:creationId xmlns:p14="http://schemas.microsoft.com/office/powerpoint/2010/main" val="377075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03045" y="351300"/>
            <a:ext cx="5605445" cy="646331"/>
          </a:xfrm>
          <a:prstGeom prst="rect">
            <a:avLst/>
          </a:prstGeom>
          <a:noFill/>
        </p:spPr>
        <p:txBody>
          <a:bodyPr wrap="none" rtlCol="0">
            <a:spAutoFit/>
          </a:bodyPr>
          <a:lstStyle/>
          <a:p>
            <a:pPr lvl="0"/>
            <a:r>
              <a:rPr lang="de-CH" sz="3600" b="1" dirty="0" smtClean="0"/>
              <a:t>Das Versagen des Menschen</a:t>
            </a:r>
            <a:endParaRPr lang="de-CH" sz="3600" b="1" dirty="0"/>
          </a:p>
        </p:txBody>
      </p:sp>
      <p:sp>
        <p:nvSpPr>
          <p:cNvPr id="3" name="Textfeld 2"/>
          <p:cNvSpPr txBox="1"/>
          <p:nvPr/>
        </p:nvSpPr>
        <p:spPr>
          <a:xfrm>
            <a:off x="703045" y="1400857"/>
            <a:ext cx="10787890" cy="1200329"/>
          </a:xfrm>
          <a:prstGeom prst="rect">
            <a:avLst/>
          </a:prstGeom>
          <a:noFill/>
        </p:spPr>
        <p:txBody>
          <a:bodyPr wrap="none" rtlCol="0">
            <a:spAutoFit/>
          </a:bodyPr>
          <a:lstStyle/>
          <a:p>
            <a:r>
              <a:rPr lang="de-DE" sz="3600" dirty="0"/>
              <a:t>Sie hätten auch erkennen müssen, dass durch </a:t>
            </a:r>
            <a:r>
              <a:rPr lang="de-DE" sz="3600" dirty="0" smtClean="0"/>
              <a:t>das </a:t>
            </a:r>
          </a:p>
          <a:p>
            <a:r>
              <a:rPr lang="de-DE" sz="3600" dirty="0" smtClean="0"/>
              <a:t>Reden </a:t>
            </a:r>
            <a:r>
              <a:rPr lang="de-DE" sz="3600" dirty="0"/>
              <a:t>der Schlange sich ein böser Geist sich Ihnen naht. </a:t>
            </a:r>
            <a:endParaRPr lang="de-CH" sz="3600" dirty="0"/>
          </a:p>
        </p:txBody>
      </p:sp>
    </p:spTree>
    <p:extLst>
      <p:ext uri="{BB962C8B-B14F-4D97-AF65-F5344CB8AC3E}">
        <p14:creationId xmlns:p14="http://schemas.microsoft.com/office/powerpoint/2010/main" val="4165629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03045" y="351300"/>
            <a:ext cx="5605445" cy="646331"/>
          </a:xfrm>
          <a:prstGeom prst="rect">
            <a:avLst/>
          </a:prstGeom>
          <a:noFill/>
        </p:spPr>
        <p:txBody>
          <a:bodyPr wrap="none" rtlCol="0">
            <a:spAutoFit/>
          </a:bodyPr>
          <a:lstStyle/>
          <a:p>
            <a:pPr lvl="0"/>
            <a:r>
              <a:rPr lang="de-CH" sz="3600" b="1" dirty="0" smtClean="0"/>
              <a:t>Das Versagen des Menschen</a:t>
            </a:r>
            <a:endParaRPr lang="de-CH" sz="3600" b="1" dirty="0"/>
          </a:p>
        </p:txBody>
      </p:sp>
      <p:sp>
        <p:nvSpPr>
          <p:cNvPr id="3" name="Textfeld 2"/>
          <p:cNvSpPr txBox="1"/>
          <p:nvPr/>
        </p:nvSpPr>
        <p:spPr>
          <a:xfrm>
            <a:off x="703045" y="1400857"/>
            <a:ext cx="10253256" cy="2862322"/>
          </a:xfrm>
          <a:prstGeom prst="rect">
            <a:avLst/>
          </a:prstGeom>
          <a:noFill/>
        </p:spPr>
        <p:txBody>
          <a:bodyPr wrap="none" rtlCol="0">
            <a:spAutoFit/>
          </a:bodyPr>
          <a:lstStyle/>
          <a:p>
            <a:pPr lvl="0"/>
            <a:r>
              <a:rPr lang="de-CH" sz="3600" dirty="0"/>
              <a:t>Der Inhalt der Rede hätte ihnen klar machen müssen, </a:t>
            </a:r>
            <a:endParaRPr lang="de-CH" sz="3600" dirty="0" smtClean="0"/>
          </a:p>
          <a:p>
            <a:pPr lvl="0"/>
            <a:r>
              <a:rPr lang="de-CH" sz="3600" dirty="0" smtClean="0"/>
              <a:t>dass </a:t>
            </a:r>
            <a:r>
              <a:rPr lang="de-CH" sz="3600" dirty="0"/>
              <a:t>der aus der Schlange redende Geist kein guter, </a:t>
            </a:r>
            <a:endParaRPr lang="de-CH" sz="3600" dirty="0" smtClean="0"/>
          </a:p>
          <a:p>
            <a:pPr lvl="0"/>
            <a:r>
              <a:rPr lang="de-CH" sz="3600" dirty="0" smtClean="0"/>
              <a:t>sondern </a:t>
            </a:r>
            <a:r>
              <a:rPr lang="de-CH" sz="3600" dirty="0"/>
              <a:t>ein böser, gottesfeindlicher Geist sei. </a:t>
            </a:r>
            <a:endParaRPr lang="de-CH" sz="3600" dirty="0" smtClean="0"/>
          </a:p>
          <a:p>
            <a:pPr lvl="0"/>
            <a:r>
              <a:rPr lang="de-CH" sz="3600" dirty="0" smtClean="0"/>
              <a:t>Sie </a:t>
            </a:r>
            <a:r>
              <a:rPr lang="de-CH" sz="3600" dirty="0"/>
              <a:t>sind somit ohne Entschuldigung, wenn sie dieser </a:t>
            </a:r>
            <a:endParaRPr lang="de-CH" sz="3600" dirty="0" smtClean="0"/>
          </a:p>
          <a:p>
            <a:pPr lvl="0"/>
            <a:r>
              <a:rPr lang="de-CH" sz="3600" dirty="0" smtClean="0"/>
              <a:t>Rede </a:t>
            </a:r>
            <a:r>
              <a:rPr lang="de-CH" sz="3600" dirty="0"/>
              <a:t>Gehör schenkten.</a:t>
            </a:r>
          </a:p>
        </p:txBody>
      </p:sp>
    </p:spTree>
    <p:extLst>
      <p:ext uri="{BB962C8B-B14F-4D97-AF65-F5344CB8AC3E}">
        <p14:creationId xmlns:p14="http://schemas.microsoft.com/office/powerpoint/2010/main" val="1160712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438299578"/>
              </p:ext>
            </p:extLst>
          </p:nvPr>
        </p:nvGraphicFramePr>
        <p:xfrm>
          <a:off x="1383957" y="487919"/>
          <a:ext cx="9292281" cy="1592953"/>
        </p:xfrm>
        <a:graphic>
          <a:graphicData uri="http://schemas.openxmlformats.org/drawingml/2006/table">
            <a:tbl>
              <a:tblPr firstRow="1" firstCol="1" bandRow="1">
                <a:tableStyleId>{5C22544A-7EE6-4342-B048-85BDC9FD1C3A}</a:tableStyleId>
              </a:tblPr>
              <a:tblGrid>
                <a:gridCol w="9292281"/>
              </a:tblGrid>
              <a:tr h="579032">
                <a:tc>
                  <a:txBody>
                    <a:bodyPr/>
                    <a:lstStyle/>
                    <a:p>
                      <a:pPr algn="ctr">
                        <a:spcAft>
                          <a:spcPts val="0"/>
                        </a:spcAft>
                      </a:pPr>
                      <a:r>
                        <a:rPr lang="de-CH" sz="3200" dirty="0">
                          <a:effectLst/>
                        </a:rPr>
                        <a:t>Eva</a:t>
                      </a:r>
                      <a:endParaRPr lang="de-CH"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nchor="ctr">
                    <a:solidFill>
                      <a:srgbClr val="0070C0"/>
                    </a:solidFill>
                  </a:tcPr>
                </a:tc>
              </a:tr>
              <a:tr h="149856">
                <a:tc>
                  <a:txBody>
                    <a:bodyPr/>
                    <a:lstStyle/>
                    <a:p>
                      <a:pPr>
                        <a:spcAft>
                          <a:spcPts val="0"/>
                        </a:spcAft>
                      </a:pPr>
                      <a:r>
                        <a:rPr lang="de-CH" sz="1000">
                          <a:effectLst/>
                        </a:rPr>
                        <a:t> </a:t>
                      </a:r>
                      <a:endParaRPr lang="de-CH" sz="2700">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solidFill>
                      <a:schemeClr val="bg1"/>
                    </a:solidFill>
                  </a:tcPr>
                </a:tc>
              </a:tr>
              <a:tr h="861521">
                <a:tc>
                  <a:txBody>
                    <a:bodyPr/>
                    <a:lstStyle/>
                    <a:p>
                      <a:pPr>
                        <a:spcAft>
                          <a:spcPts val="0"/>
                        </a:spcAft>
                      </a:pPr>
                      <a:r>
                        <a:rPr lang="de-CH" sz="3200" b="0" dirty="0">
                          <a:solidFill>
                            <a:schemeClr val="tx1"/>
                          </a:solidFill>
                          <a:effectLst/>
                        </a:rPr>
                        <a:t>Sie lässt sich auf ein Gespräch ein.</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nchor="ctr">
                    <a:solidFill>
                      <a:schemeClr val="accent1">
                        <a:lumMod val="40000"/>
                        <a:lumOff val="60000"/>
                      </a:schemeClr>
                    </a:solidFill>
                  </a:tcPr>
                </a:tc>
              </a:tr>
            </a:tbl>
          </a:graphicData>
        </a:graphic>
      </p:graphicFrame>
    </p:spTree>
    <p:extLst>
      <p:ext uri="{BB962C8B-B14F-4D97-AF65-F5344CB8AC3E}">
        <p14:creationId xmlns:p14="http://schemas.microsoft.com/office/powerpoint/2010/main" val="1537527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670854177"/>
              </p:ext>
            </p:extLst>
          </p:nvPr>
        </p:nvGraphicFramePr>
        <p:xfrm>
          <a:off x="1383957" y="487919"/>
          <a:ext cx="9292281" cy="2613627"/>
        </p:xfrm>
        <a:graphic>
          <a:graphicData uri="http://schemas.openxmlformats.org/drawingml/2006/table">
            <a:tbl>
              <a:tblPr firstRow="1" firstCol="1" bandRow="1">
                <a:tableStyleId>{5C22544A-7EE6-4342-B048-85BDC9FD1C3A}</a:tableStyleId>
              </a:tblPr>
              <a:tblGrid>
                <a:gridCol w="9292281"/>
              </a:tblGrid>
              <a:tr h="579032">
                <a:tc>
                  <a:txBody>
                    <a:bodyPr/>
                    <a:lstStyle/>
                    <a:p>
                      <a:pPr algn="ctr">
                        <a:spcAft>
                          <a:spcPts val="0"/>
                        </a:spcAft>
                      </a:pPr>
                      <a:r>
                        <a:rPr lang="de-CH" sz="3200" dirty="0">
                          <a:effectLst/>
                        </a:rPr>
                        <a:t>Eva</a:t>
                      </a:r>
                      <a:endParaRPr lang="de-CH"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nchor="ctr">
                    <a:solidFill>
                      <a:srgbClr val="0070C0"/>
                    </a:solidFill>
                  </a:tcPr>
                </a:tc>
              </a:tr>
              <a:tr h="149856">
                <a:tc>
                  <a:txBody>
                    <a:bodyPr/>
                    <a:lstStyle/>
                    <a:p>
                      <a:pPr>
                        <a:spcAft>
                          <a:spcPts val="0"/>
                        </a:spcAft>
                      </a:pPr>
                      <a:r>
                        <a:rPr lang="de-CH" sz="1000">
                          <a:effectLst/>
                        </a:rPr>
                        <a:t> </a:t>
                      </a:r>
                      <a:endParaRPr lang="de-CH" sz="2700">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solidFill>
                      <a:schemeClr val="bg1"/>
                    </a:solidFill>
                  </a:tcPr>
                </a:tc>
              </a:tr>
              <a:tr h="861521">
                <a:tc>
                  <a:txBody>
                    <a:bodyPr/>
                    <a:lstStyle/>
                    <a:p>
                      <a:pPr>
                        <a:spcAft>
                          <a:spcPts val="0"/>
                        </a:spcAft>
                      </a:pPr>
                      <a:r>
                        <a:rPr lang="de-CH" sz="3200" b="0" dirty="0">
                          <a:solidFill>
                            <a:schemeClr val="tx1"/>
                          </a:solidFill>
                          <a:effectLst/>
                        </a:rPr>
                        <a:t>Sie lässt sich auf ein Gespräch ein.</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nchor="ctr">
                    <a:solidFill>
                      <a:schemeClr val="accent1">
                        <a:lumMod val="40000"/>
                        <a:lumOff val="60000"/>
                      </a:schemeClr>
                    </a:solidFill>
                  </a:tcPr>
                </a:tc>
              </a:tr>
              <a:tr h="1020674">
                <a:tc>
                  <a:txBody>
                    <a:bodyPr/>
                    <a:lstStyle/>
                    <a:p>
                      <a:pPr>
                        <a:spcAft>
                          <a:spcPts val="0"/>
                        </a:spcAft>
                      </a:pPr>
                      <a:r>
                        <a:rPr lang="de-CH" sz="3200" b="0" dirty="0">
                          <a:solidFill>
                            <a:schemeClr val="tx1"/>
                          </a:solidFill>
                          <a:effectLst/>
                        </a:rPr>
                        <a:t>Sie „verschärft“ Gottes Gebot (nicht berühren).</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nchor="ctr">
                    <a:solidFill>
                      <a:schemeClr val="bg1"/>
                    </a:solidFill>
                  </a:tcPr>
                </a:tc>
              </a:tr>
            </a:tbl>
          </a:graphicData>
        </a:graphic>
      </p:graphicFrame>
    </p:spTree>
    <p:extLst>
      <p:ext uri="{BB962C8B-B14F-4D97-AF65-F5344CB8AC3E}">
        <p14:creationId xmlns:p14="http://schemas.microsoft.com/office/powerpoint/2010/main" val="29010287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1026599789"/>
              </p:ext>
            </p:extLst>
          </p:nvPr>
        </p:nvGraphicFramePr>
        <p:xfrm>
          <a:off x="1383957" y="487919"/>
          <a:ext cx="9292281" cy="4887270"/>
        </p:xfrm>
        <a:graphic>
          <a:graphicData uri="http://schemas.openxmlformats.org/drawingml/2006/table">
            <a:tbl>
              <a:tblPr firstRow="1" firstCol="1" bandRow="1">
                <a:tableStyleId>{5C22544A-7EE6-4342-B048-85BDC9FD1C3A}</a:tableStyleId>
              </a:tblPr>
              <a:tblGrid>
                <a:gridCol w="9292281"/>
              </a:tblGrid>
              <a:tr h="579032">
                <a:tc>
                  <a:txBody>
                    <a:bodyPr/>
                    <a:lstStyle/>
                    <a:p>
                      <a:pPr algn="ctr">
                        <a:spcAft>
                          <a:spcPts val="0"/>
                        </a:spcAft>
                      </a:pPr>
                      <a:r>
                        <a:rPr lang="de-CH" sz="3200" dirty="0">
                          <a:effectLst/>
                        </a:rPr>
                        <a:t>Eva</a:t>
                      </a:r>
                      <a:endParaRPr lang="de-CH"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nchor="ctr">
                    <a:solidFill>
                      <a:srgbClr val="0070C0"/>
                    </a:solidFill>
                  </a:tcPr>
                </a:tc>
              </a:tr>
              <a:tr h="149856">
                <a:tc>
                  <a:txBody>
                    <a:bodyPr/>
                    <a:lstStyle/>
                    <a:p>
                      <a:pPr>
                        <a:spcAft>
                          <a:spcPts val="0"/>
                        </a:spcAft>
                      </a:pPr>
                      <a:r>
                        <a:rPr lang="de-CH" sz="1000">
                          <a:effectLst/>
                        </a:rPr>
                        <a:t> </a:t>
                      </a:r>
                      <a:endParaRPr lang="de-CH" sz="2700">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solidFill>
                      <a:schemeClr val="bg1"/>
                    </a:solidFill>
                  </a:tcPr>
                </a:tc>
              </a:tr>
              <a:tr h="861521">
                <a:tc>
                  <a:txBody>
                    <a:bodyPr/>
                    <a:lstStyle/>
                    <a:p>
                      <a:pPr>
                        <a:spcAft>
                          <a:spcPts val="0"/>
                        </a:spcAft>
                      </a:pPr>
                      <a:r>
                        <a:rPr lang="de-CH" sz="3200" b="0" dirty="0">
                          <a:solidFill>
                            <a:schemeClr val="tx1"/>
                          </a:solidFill>
                          <a:effectLst/>
                        </a:rPr>
                        <a:t>Sie lässt sich auf ein Gespräch ein.</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nchor="ctr">
                    <a:solidFill>
                      <a:schemeClr val="accent1">
                        <a:lumMod val="40000"/>
                        <a:lumOff val="60000"/>
                      </a:schemeClr>
                    </a:solidFill>
                  </a:tcPr>
                </a:tc>
              </a:tr>
              <a:tr h="1020674">
                <a:tc>
                  <a:txBody>
                    <a:bodyPr/>
                    <a:lstStyle/>
                    <a:p>
                      <a:pPr>
                        <a:spcAft>
                          <a:spcPts val="0"/>
                        </a:spcAft>
                      </a:pPr>
                      <a:r>
                        <a:rPr lang="de-CH" sz="3200" b="0" dirty="0">
                          <a:solidFill>
                            <a:schemeClr val="tx1"/>
                          </a:solidFill>
                          <a:effectLst/>
                        </a:rPr>
                        <a:t>Sie „verschärft“ Gottes Gebot (nicht berühren).</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nchor="ctr">
                    <a:solidFill>
                      <a:schemeClr val="bg1"/>
                    </a:solidFill>
                  </a:tcPr>
                </a:tc>
              </a:tr>
              <a:tr h="1544595">
                <a:tc>
                  <a:txBody>
                    <a:bodyPr/>
                    <a:lstStyle/>
                    <a:p>
                      <a:pPr>
                        <a:spcAft>
                          <a:spcPts val="0"/>
                        </a:spcAft>
                      </a:pPr>
                      <a:r>
                        <a:rPr lang="de-CH" sz="3200" b="0" dirty="0">
                          <a:solidFill>
                            <a:schemeClr val="tx1"/>
                          </a:solidFill>
                          <a:effectLst/>
                        </a:rPr>
                        <a:t>Sie entscheidet ohne ihren Mann, obwohl er Haupt ist und er Gottes Gebot bekommen hatte.</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nchor="ctr">
                    <a:solidFill>
                      <a:schemeClr val="accent1">
                        <a:lumMod val="40000"/>
                        <a:lumOff val="60000"/>
                      </a:schemeClr>
                    </a:solidFill>
                  </a:tcPr>
                </a:tc>
              </a:tr>
              <a:tr h="729048">
                <a:tc>
                  <a:txBody>
                    <a:bodyPr/>
                    <a:lstStyle/>
                    <a:p>
                      <a:pPr>
                        <a:spcAft>
                          <a:spcPts val="0"/>
                        </a:spcAft>
                      </a:pP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nchor="ctr">
                    <a:solidFill>
                      <a:schemeClr val="bg1"/>
                    </a:solidFill>
                  </a:tcPr>
                </a:tc>
              </a:tr>
            </a:tbl>
          </a:graphicData>
        </a:graphic>
      </p:graphicFrame>
    </p:spTree>
    <p:extLst>
      <p:ext uri="{BB962C8B-B14F-4D97-AF65-F5344CB8AC3E}">
        <p14:creationId xmlns:p14="http://schemas.microsoft.com/office/powerpoint/2010/main" val="26476147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nvGraphicFramePr>
        <p:xfrm>
          <a:off x="1383957" y="487919"/>
          <a:ext cx="9292281" cy="4887270"/>
        </p:xfrm>
        <a:graphic>
          <a:graphicData uri="http://schemas.openxmlformats.org/drawingml/2006/table">
            <a:tbl>
              <a:tblPr firstRow="1" firstCol="1" bandRow="1">
                <a:tableStyleId>{5C22544A-7EE6-4342-B048-85BDC9FD1C3A}</a:tableStyleId>
              </a:tblPr>
              <a:tblGrid>
                <a:gridCol w="9292281"/>
              </a:tblGrid>
              <a:tr h="579032">
                <a:tc>
                  <a:txBody>
                    <a:bodyPr/>
                    <a:lstStyle/>
                    <a:p>
                      <a:pPr algn="ctr">
                        <a:spcAft>
                          <a:spcPts val="0"/>
                        </a:spcAft>
                      </a:pPr>
                      <a:r>
                        <a:rPr lang="de-CH" sz="3200" dirty="0">
                          <a:effectLst/>
                        </a:rPr>
                        <a:t>Eva</a:t>
                      </a:r>
                      <a:endParaRPr lang="de-CH"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nchor="ctr">
                    <a:solidFill>
                      <a:srgbClr val="0070C0"/>
                    </a:solidFill>
                  </a:tcPr>
                </a:tc>
              </a:tr>
              <a:tr h="149856">
                <a:tc>
                  <a:txBody>
                    <a:bodyPr/>
                    <a:lstStyle/>
                    <a:p>
                      <a:pPr>
                        <a:spcAft>
                          <a:spcPts val="0"/>
                        </a:spcAft>
                      </a:pPr>
                      <a:r>
                        <a:rPr lang="de-CH" sz="1000">
                          <a:effectLst/>
                        </a:rPr>
                        <a:t> </a:t>
                      </a:r>
                      <a:endParaRPr lang="de-CH" sz="2700">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solidFill>
                      <a:schemeClr val="bg1"/>
                    </a:solidFill>
                  </a:tcPr>
                </a:tc>
              </a:tr>
              <a:tr h="861521">
                <a:tc>
                  <a:txBody>
                    <a:bodyPr/>
                    <a:lstStyle/>
                    <a:p>
                      <a:pPr>
                        <a:spcAft>
                          <a:spcPts val="0"/>
                        </a:spcAft>
                      </a:pPr>
                      <a:r>
                        <a:rPr lang="de-CH" sz="3200" b="0" dirty="0">
                          <a:solidFill>
                            <a:schemeClr val="tx1"/>
                          </a:solidFill>
                          <a:effectLst/>
                        </a:rPr>
                        <a:t>Sie lässt sich auf ein Gespräch ein.</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nchor="ctr">
                    <a:solidFill>
                      <a:schemeClr val="accent1">
                        <a:lumMod val="40000"/>
                        <a:lumOff val="60000"/>
                      </a:schemeClr>
                    </a:solidFill>
                  </a:tcPr>
                </a:tc>
              </a:tr>
              <a:tr h="1020674">
                <a:tc>
                  <a:txBody>
                    <a:bodyPr/>
                    <a:lstStyle/>
                    <a:p>
                      <a:pPr>
                        <a:spcAft>
                          <a:spcPts val="0"/>
                        </a:spcAft>
                      </a:pPr>
                      <a:r>
                        <a:rPr lang="de-CH" sz="3200" b="0" dirty="0">
                          <a:solidFill>
                            <a:schemeClr val="tx1"/>
                          </a:solidFill>
                          <a:effectLst/>
                        </a:rPr>
                        <a:t>Sie „verschärft“ Gottes Gebot (nicht berühren).</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nchor="ctr">
                    <a:solidFill>
                      <a:schemeClr val="bg1"/>
                    </a:solidFill>
                  </a:tcPr>
                </a:tc>
              </a:tr>
              <a:tr h="1544595">
                <a:tc>
                  <a:txBody>
                    <a:bodyPr/>
                    <a:lstStyle/>
                    <a:p>
                      <a:pPr>
                        <a:spcAft>
                          <a:spcPts val="0"/>
                        </a:spcAft>
                      </a:pPr>
                      <a:r>
                        <a:rPr lang="de-CH" sz="3200" b="0" dirty="0">
                          <a:solidFill>
                            <a:schemeClr val="tx1"/>
                          </a:solidFill>
                          <a:effectLst/>
                        </a:rPr>
                        <a:t>Sie entscheidet ohne ihren Mann, obwohl er Haupt ist und er Gottes Gebot bekommen hatte.</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nchor="ctr">
                    <a:solidFill>
                      <a:schemeClr val="accent1">
                        <a:lumMod val="40000"/>
                        <a:lumOff val="60000"/>
                      </a:schemeClr>
                    </a:solidFill>
                  </a:tcPr>
                </a:tc>
              </a:tr>
              <a:tr h="729048">
                <a:tc>
                  <a:txBody>
                    <a:bodyPr/>
                    <a:lstStyle/>
                    <a:p>
                      <a:pPr>
                        <a:spcAft>
                          <a:spcPts val="0"/>
                        </a:spcAft>
                      </a:pPr>
                      <a:r>
                        <a:rPr lang="de-CH" sz="3200" b="0" dirty="0">
                          <a:solidFill>
                            <a:schemeClr val="tx1"/>
                          </a:solidFill>
                          <a:effectLst/>
                        </a:rPr>
                        <a:t>Sie stiftet ihren Mann zur Sünde an.</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1784" marR="151784" marT="0" marB="0" anchor="ctr">
                    <a:solidFill>
                      <a:schemeClr val="bg1"/>
                    </a:solidFill>
                  </a:tcPr>
                </a:tc>
              </a:tr>
            </a:tbl>
          </a:graphicData>
        </a:graphic>
      </p:graphicFrame>
    </p:spTree>
    <p:extLst>
      <p:ext uri="{BB962C8B-B14F-4D97-AF65-F5344CB8AC3E}">
        <p14:creationId xmlns:p14="http://schemas.microsoft.com/office/powerpoint/2010/main" val="382486972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le 5"/>
          <p:cNvGraphicFramePr>
            <a:graphicFrameLocks noGrp="1"/>
          </p:cNvGraphicFramePr>
          <p:nvPr>
            <p:extLst>
              <p:ext uri="{D42A27DB-BD31-4B8C-83A1-F6EECF244321}">
                <p14:modId xmlns:p14="http://schemas.microsoft.com/office/powerpoint/2010/main" val="2263126088"/>
              </p:ext>
            </p:extLst>
          </p:nvPr>
        </p:nvGraphicFramePr>
        <p:xfrm>
          <a:off x="1272750" y="333628"/>
          <a:ext cx="9712411" cy="1674514"/>
        </p:xfrm>
        <a:graphic>
          <a:graphicData uri="http://schemas.openxmlformats.org/drawingml/2006/table">
            <a:tbl>
              <a:tblPr firstRow="1" firstCol="1" bandRow="1">
                <a:tableStyleId>{5C22544A-7EE6-4342-B048-85BDC9FD1C3A}</a:tableStyleId>
              </a:tblPr>
              <a:tblGrid>
                <a:gridCol w="9712411"/>
              </a:tblGrid>
              <a:tr h="444258">
                <a:tc>
                  <a:txBody>
                    <a:bodyPr/>
                    <a:lstStyle/>
                    <a:p>
                      <a:pPr algn="ctr">
                        <a:spcAft>
                          <a:spcPts val="0"/>
                        </a:spcAft>
                      </a:pPr>
                      <a:r>
                        <a:rPr lang="de-CH" sz="3200" dirty="0" smtClean="0">
                          <a:effectLst/>
                        </a:rPr>
                        <a:t>Adam</a:t>
                      </a:r>
                      <a:endParaRPr lang="de-CH"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123489" marR="123489" marT="0" marB="0" anchor="ctr">
                    <a:solidFill>
                      <a:srgbClr val="0070C0"/>
                    </a:solidFill>
                  </a:tcPr>
                </a:tc>
              </a:tr>
              <a:tr h="117963">
                <a:tc>
                  <a:txBody>
                    <a:bodyPr/>
                    <a:lstStyle/>
                    <a:p>
                      <a:pPr>
                        <a:spcAft>
                          <a:spcPts val="0"/>
                        </a:spcAft>
                      </a:pPr>
                      <a:r>
                        <a:rPr lang="de-CH" sz="800" dirty="0">
                          <a:effectLst/>
                        </a:rPr>
                        <a:t> </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23489" marR="123489" marT="0" marB="0">
                    <a:solidFill>
                      <a:schemeClr val="bg1"/>
                    </a:solidFill>
                  </a:tcPr>
                </a:tc>
              </a:tr>
              <a:tr h="1064914">
                <a:tc>
                  <a:txBody>
                    <a:bodyPr/>
                    <a:lstStyle/>
                    <a:p>
                      <a:pPr>
                        <a:spcAft>
                          <a:spcPts val="0"/>
                        </a:spcAft>
                      </a:pPr>
                      <a:r>
                        <a:rPr lang="de-CH" sz="3200" b="0" dirty="0">
                          <a:solidFill>
                            <a:schemeClr val="tx1"/>
                          </a:solidFill>
                          <a:effectLst/>
                        </a:rPr>
                        <a:t>Er schweigt, obwohl er Zeuge der Situation war.</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3489" marR="123489" marT="0" marB="0" anchor="ctr">
                    <a:solidFill>
                      <a:schemeClr val="accent1">
                        <a:lumMod val="40000"/>
                        <a:lumOff val="60000"/>
                      </a:schemeClr>
                    </a:solidFill>
                  </a:tcPr>
                </a:tc>
              </a:tr>
            </a:tbl>
          </a:graphicData>
        </a:graphic>
      </p:graphicFrame>
    </p:spTree>
    <p:extLst>
      <p:ext uri="{BB962C8B-B14F-4D97-AF65-F5344CB8AC3E}">
        <p14:creationId xmlns:p14="http://schemas.microsoft.com/office/powerpoint/2010/main" val="1331778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le 5"/>
          <p:cNvGraphicFramePr>
            <a:graphicFrameLocks noGrp="1"/>
          </p:cNvGraphicFramePr>
          <p:nvPr>
            <p:extLst>
              <p:ext uri="{D42A27DB-BD31-4B8C-83A1-F6EECF244321}">
                <p14:modId xmlns:p14="http://schemas.microsoft.com/office/powerpoint/2010/main" val="4210385778"/>
              </p:ext>
            </p:extLst>
          </p:nvPr>
        </p:nvGraphicFramePr>
        <p:xfrm>
          <a:off x="1272750" y="333628"/>
          <a:ext cx="9712411" cy="3348326"/>
        </p:xfrm>
        <a:graphic>
          <a:graphicData uri="http://schemas.openxmlformats.org/drawingml/2006/table">
            <a:tbl>
              <a:tblPr firstRow="1" firstCol="1" bandRow="1">
                <a:tableStyleId>{5C22544A-7EE6-4342-B048-85BDC9FD1C3A}</a:tableStyleId>
              </a:tblPr>
              <a:tblGrid>
                <a:gridCol w="9712411"/>
              </a:tblGrid>
              <a:tr h="444258">
                <a:tc>
                  <a:txBody>
                    <a:bodyPr/>
                    <a:lstStyle/>
                    <a:p>
                      <a:pPr algn="ctr">
                        <a:spcAft>
                          <a:spcPts val="0"/>
                        </a:spcAft>
                      </a:pPr>
                      <a:r>
                        <a:rPr lang="de-CH" sz="3200" dirty="0" smtClean="0">
                          <a:effectLst/>
                        </a:rPr>
                        <a:t>Adam</a:t>
                      </a:r>
                      <a:endParaRPr lang="de-CH"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123489" marR="123489" marT="0" marB="0" anchor="ctr">
                    <a:solidFill>
                      <a:srgbClr val="0070C0"/>
                    </a:solidFill>
                  </a:tcPr>
                </a:tc>
              </a:tr>
              <a:tr h="117963">
                <a:tc>
                  <a:txBody>
                    <a:bodyPr/>
                    <a:lstStyle/>
                    <a:p>
                      <a:pPr>
                        <a:spcAft>
                          <a:spcPts val="0"/>
                        </a:spcAft>
                      </a:pPr>
                      <a:r>
                        <a:rPr lang="de-CH" sz="800" dirty="0">
                          <a:effectLst/>
                        </a:rPr>
                        <a:t> </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23489" marR="123489" marT="0" marB="0">
                    <a:solidFill>
                      <a:schemeClr val="bg1"/>
                    </a:solidFill>
                  </a:tcPr>
                </a:tc>
              </a:tr>
              <a:tr h="1064914">
                <a:tc>
                  <a:txBody>
                    <a:bodyPr/>
                    <a:lstStyle/>
                    <a:p>
                      <a:pPr>
                        <a:spcAft>
                          <a:spcPts val="0"/>
                        </a:spcAft>
                      </a:pPr>
                      <a:r>
                        <a:rPr lang="de-CH" sz="3200" b="0" dirty="0">
                          <a:solidFill>
                            <a:schemeClr val="tx1"/>
                          </a:solidFill>
                          <a:effectLst/>
                        </a:rPr>
                        <a:t>Er schweigt, obwohl er Zeuge der Situation war.</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3489" marR="123489" marT="0" marB="0" anchor="ctr">
                    <a:solidFill>
                      <a:schemeClr val="accent1">
                        <a:lumMod val="40000"/>
                        <a:lumOff val="60000"/>
                      </a:schemeClr>
                    </a:solidFill>
                  </a:tcPr>
                </a:tc>
              </a:tr>
              <a:tr h="1673812">
                <a:tc>
                  <a:txBody>
                    <a:bodyPr/>
                    <a:lstStyle/>
                    <a:p>
                      <a:pPr>
                        <a:spcAft>
                          <a:spcPts val="0"/>
                        </a:spcAft>
                      </a:pPr>
                      <a:r>
                        <a:rPr lang="de-CH" sz="3200" b="0" dirty="0">
                          <a:solidFill>
                            <a:schemeClr val="tx1"/>
                          </a:solidFill>
                          <a:effectLst/>
                        </a:rPr>
                        <a:t>Keine Leiterschaft (Verantwortung) als Bewahrer des Gartens, Empfänger des Gebots und als Haupt der Ehe. </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3489" marR="123489" marT="0" marB="0" anchor="ctr">
                    <a:solidFill>
                      <a:schemeClr val="bg1"/>
                    </a:solidFill>
                  </a:tcPr>
                </a:tc>
              </a:tr>
            </a:tbl>
          </a:graphicData>
        </a:graphic>
      </p:graphicFrame>
    </p:spTree>
    <p:extLst>
      <p:ext uri="{BB962C8B-B14F-4D97-AF65-F5344CB8AC3E}">
        <p14:creationId xmlns:p14="http://schemas.microsoft.com/office/powerpoint/2010/main" val="11950062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16095" y="705295"/>
            <a:ext cx="6913944" cy="4524315"/>
          </a:xfrm>
          <a:prstGeom prst="rect">
            <a:avLst/>
          </a:prstGeom>
          <a:noFill/>
        </p:spPr>
        <p:txBody>
          <a:bodyPr wrap="none" rtlCol="0">
            <a:spAutoFit/>
          </a:bodyPr>
          <a:lstStyle/>
          <a:p>
            <a:r>
              <a:rPr lang="de-CH" sz="3600" dirty="0"/>
              <a:t>Es gibt drei unleugbare Fakten über </a:t>
            </a:r>
            <a:endParaRPr lang="de-CH" sz="3600" dirty="0" smtClean="0"/>
          </a:p>
          <a:p>
            <a:r>
              <a:rPr lang="de-CH" sz="3600" dirty="0" smtClean="0"/>
              <a:t>unsere </a:t>
            </a:r>
            <a:r>
              <a:rPr lang="de-CH" sz="3600" dirty="0"/>
              <a:t>heutige Existenz</a:t>
            </a:r>
            <a:r>
              <a:rPr lang="de-CH" sz="3600" dirty="0" smtClean="0"/>
              <a:t>:</a:t>
            </a:r>
          </a:p>
          <a:p>
            <a:endParaRPr lang="de-CH" sz="3600" dirty="0"/>
          </a:p>
          <a:p>
            <a:r>
              <a:rPr lang="de-DE" sz="3600" dirty="0" smtClean="0"/>
              <a:t>1. Geburt </a:t>
            </a:r>
            <a:r>
              <a:rPr lang="de-DE" sz="3600" dirty="0"/>
              <a:t>ist </a:t>
            </a:r>
            <a:r>
              <a:rPr lang="de-DE" sz="3600" dirty="0" smtClean="0"/>
              <a:t>schmerzhaft</a:t>
            </a:r>
          </a:p>
          <a:p>
            <a:r>
              <a:rPr lang="de-DE" sz="3600" dirty="0"/>
              <a:t/>
            </a:r>
            <a:br>
              <a:rPr lang="de-DE" sz="3600" dirty="0"/>
            </a:br>
            <a:r>
              <a:rPr lang="de-DE" sz="3600" dirty="0"/>
              <a:t>2. Das Leben ist „hart</a:t>
            </a:r>
            <a:r>
              <a:rPr lang="de-DE" sz="3600" dirty="0" smtClean="0"/>
              <a:t>“</a:t>
            </a:r>
          </a:p>
          <a:p>
            <a:r>
              <a:rPr lang="de-DE" sz="3600" dirty="0"/>
              <a:t/>
            </a:r>
            <a:br>
              <a:rPr lang="de-DE" sz="3600" dirty="0"/>
            </a:br>
            <a:r>
              <a:rPr lang="de-DE" sz="3600" dirty="0"/>
              <a:t>3. Der Tod ist sicher.</a:t>
            </a:r>
            <a:endParaRPr lang="de-CH" sz="3600" dirty="0"/>
          </a:p>
        </p:txBody>
      </p:sp>
    </p:spTree>
    <p:extLst>
      <p:ext uri="{BB962C8B-B14F-4D97-AF65-F5344CB8AC3E}">
        <p14:creationId xmlns:p14="http://schemas.microsoft.com/office/powerpoint/2010/main" val="513120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 calcmode="lin" valueType="num">
                                      <p:cBhvr>
                                        <p:cTn id="12"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p:cTn id="19"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1" dur="500"/>
                                        <p:tgtEl>
                                          <p:spTgt spid="5">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5">
                                            <p:txEl>
                                              <p:pRg st="4" end="4"/>
                                            </p:txEl>
                                          </p:spTgt>
                                        </p:tgtEl>
                                        <p:attrNameLst>
                                          <p:attrName>style.visibility</p:attrName>
                                        </p:attrNameLst>
                                      </p:cBhvr>
                                      <p:to>
                                        <p:strVal val="visible"/>
                                      </p:to>
                                    </p:set>
                                    <p:anim calcmode="lin" valueType="num">
                                      <p:cBhvr>
                                        <p:cTn id="26"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7"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28" dur="500"/>
                                        <p:tgtEl>
                                          <p:spTgt spid="5">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5">
                                            <p:txEl>
                                              <p:pRg st="5" end="5"/>
                                            </p:txEl>
                                          </p:spTgt>
                                        </p:tgtEl>
                                        <p:attrNameLst>
                                          <p:attrName>style.visibility</p:attrName>
                                        </p:attrNameLst>
                                      </p:cBhvr>
                                      <p:to>
                                        <p:strVal val="visible"/>
                                      </p:to>
                                    </p:set>
                                    <p:anim calcmode="lin" valueType="num">
                                      <p:cBhvr>
                                        <p:cTn id="33"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4"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5"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le 5"/>
          <p:cNvGraphicFramePr>
            <a:graphicFrameLocks noGrp="1"/>
          </p:cNvGraphicFramePr>
          <p:nvPr>
            <p:extLst>
              <p:ext uri="{D42A27DB-BD31-4B8C-83A1-F6EECF244321}">
                <p14:modId xmlns:p14="http://schemas.microsoft.com/office/powerpoint/2010/main" val="1258940902"/>
              </p:ext>
            </p:extLst>
          </p:nvPr>
        </p:nvGraphicFramePr>
        <p:xfrm>
          <a:off x="1272750" y="333628"/>
          <a:ext cx="9712411" cy="6104242"/>
        </p:xfrm>
        <a:graphic>
          <a:graphicData uri="http://schemas.openxmlformats.org/drawingml/2006/table">
            <a:tbl>
              <a:tblPr firstRow="1" firstCol="1" bandRow="1">
                <a:tableStyleId>{5C22544A-7EE6-4342-B048-85BDC9FD1C3A}</a:tableStyleId>
              </a:tblPr>
              <a:tblGrid>
                <a:gridCol w="9712411"/>
              </a:tblGrid>
              <a:tr h="444258">
                <a:tc>
                  <a:txBody>
                    <a:bodyPr/>
                    <a:lstStyle/>
                    <a:p>
                      <a:pPr algn="ctr">
                        <a:spcAft>
                          <a:spcPts val="0"/>
                        </a:spcAft>
                      </a:pPr>
                      <a:r>
                        <a:rPr lang="de-CH" sz="3200" dirty="0" smtClean="0">
                          <a:effectLst/>
                        </a:rPr>
                        <a:t>Adam</a:t>
                      </a:r>
                      <a:endParaRPr lang="de-CH"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123489" marR="123489" marT="0" marB="0" anchor="ctr">
                    <a:solidFill>
                      <a:srgbClr val="0070C0"/>
                    </a:solidFill>
                  </a:tcPr>
                </a:tc>
              </a:tr>
              <a:tr h="117963">
                <a:tc>
                  <a:txBody>
                    <a:bodyPr/>
                    <a:lstStyle/>
                    <a:p>
                      <a:pPr>
                        <a:spcAft>
                          <a:spcPts val="0"/>
                        </a:spcAft>
                      </a:pPr>
                      <a:r>
                        <a:rPr lang="de-CH" sz="800" dirty="0">
                          <a:effectLst/>
                        </a:rPr>
                        <a:t> </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23489" marR="123489" marT="0" marB="0">
                    <a:solidFill>
                      <a:schemeClr val="bg1"/>
                    </a:solidFill>
                  </a:tcPr>
                </a:tc>
              </a:tr>
              <a:tr h="1064914">
                <a:tc>
                  <a:txBody>
                    <a:bodyPr/>
                    <a:lstStyle/>
                    <a:p>
                      <a:pPr>
                        <a:spcAft>
                          <a:spcPts val="0"/>
                        </a:spcAft>
                      </a:pPr>
                      <a:r>
                        <a:rPr lang="de-CH" sz="3200" b="0" dirty="0">
                          <a:solidFill>
                            <a:schemeClr val="tx1"/>
                          </a:solidFill>
                          <a:effectLst/>
                        </a:rPr>
                        <a:t>Er schweigt, obwohl er Zeuge der Situation war.</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3489" marR="123489" marT="0" marB="0" anchor="ctr">
                    <a:solidFill>
                      <a:schemeClr val="accent1">
                        <a:lumMod val="40000"/>
                        <a:lumOff val="60000"/>
                      </a:schemeClr>
                    </a:solidFill>
                  </a:tcPr>
                </a:tc>
              </a:tr>
              <a:tr h="1673812">
                <a:tc>
                  <a:txBody>
                    <a:bodyPr/>
                    <a:lstStyle/>
                    <a:p>
                      <a:pPr>
                        <a:spcAft>
                          <a:spcPts val="0"/>
                        </a:spcAft>
                      </a:pPr>
                      <a:r>
                        <a:rPr lang="de-CH" sz="3200" b="0" dirty="0">
                          <a:solidFill>
                            <a:schemeClr val="tx1"/>
                          </a:solidFill>
                          <a:effectLst/>
                        </a:rPr>
                        <a:t>Keine Leiterschaft (Verantwortung) als Bewahrer des Gartens, Empfänger des Gebots und als Haupt der Ehe. </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3489" marR="123489" marT="0" marB="0" anchor="ctr">
                    <a:solidFill>
                      <a:schemeClr val="bg1"/>
                    </a:solidFill>
                  </a:tcPr>
                </a:tc>
              </a:tr>
              <a:tr h="2402756">
                <a:tc>
                  <a:txBody>
                    <a:bodyPr/>
                    <a:lstStyle/>
                    <a:p>
                      <a:pPr>
                        <a:spcAft>
                          <a:spcPts val="0"/>
                        </a:spcAft>
                      </a:pPr>
                      <a:r>
                        <a:rPr lang="de-DE" sz="3200" b="0" dirty="0">
                          <a:solidFill>
                            <a:schemeClr val="tx1"/>
                          </a:solidFill>
                          <a:effectLst/>
                        </a:rPr>
                        <a:t>Adam jedoch, der genau wusste, was Gott gesagt hatte, schwieg, als er hätte sprechen sollen. Im Neuen Testament wird er eindeutig dafür verantwortlich gemacht, dass Sünde in die Welt hineingekommen ist.</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3489" marR="123489" marT="0" marB="0" anchor="ctr">
                    <a:solidFill>
                      <a:schemeClr val="accent1">
                        <a:lumMod val="40000"/>
                        <a:lumOff val="60000"/>
                      </a:schemeClr>
                    </a:solidFill>
                  </a:tcPr>
                </a:tc>
              </a:tr>
              <a:tr h="353160">
                <a:tc>
                  <a:txBody>
                    <a:bodyPr/>
                    <a:lstStyle/>
                    <a:p>
                      <a:pPr>
                        <a:spcAft>
                          <a:spcPts val="0"/>
                        </a:spcAft>
                      </a:pPr>
                      <a:endParaRPr lang="de-CH" sz="2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3489" marR="123489" marT="0" marB="0" anchor="ctr">
                    <a:solidFill>
                      <a:schemeClr val="bg1"/>
                    </a:solidFill>
                  </a:tcPr>
                </a:tc>
              </a:tr>
            </a:tbl>
          </a:graphicData>
        </a:graphic>
      </p:graphicFrame>
    </p:spTree>
    <p:extLst>
      <p:ext uri="{BB962C8B-B14F-4D97-AF65-F5344CB8AC3E}">
        <p14:creationId xmlns:p14="http://schemas.microsoft.com/office/powerpoint/2010/main" val="147023932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03045" y="351300"/>
            <a:ext cx="4990853" cy="646331"/>
          </a:xfrm>
          <a:prstGeom prst="rect">
            <a:avLst/>
          </a:prstGeom>
          <a:noFill/>
        </p:spPr>
        <p:txBody>
          <a:bodyPr wrap="none" rtlCol="0">
            <a:spAutoFit/>
          </a:bodyPr>
          <a:lstStyle/>
          <a:p>
            <a:pPr lvl="0"/>
            <a:r>
              <a:rPr lang="de-CH" sz="3600" b="1" dirty="0" smtClean="0"/>
              <a:t>Verheissung auf Erlösung</a:t>
            </a:r>
            <a:endParaRPr lang="de-CH" sz="3600" b="1" dirty="0"/>
          </a:p>
        </p:txBody>
      </p:sp>
      <p:sp>
        <p:nvSpPr>
          <p:cNvPr id="3" name="Textfeld 2"/>
          <p:cNvSpPr txBox="1"/>
          <p:nvPr/>
        </p:nvSpPr>
        <p:spPr>
          <a:xfrm>
            <a:off x="703045" y="1400857"/>
            <a:ext cx="10206961" cy="2308324"/>
          </a:xfrm>
          <a:prstGeom prst="rect">
            <a:avLst/>
          </a:prstGeom>
          <a:noFill/>
        </p:spPr>
        <p:txBody>
          <a:bodyPr wrap="none" rtlCol="0">
            <a:spAutoFit/>
          </a:bodyPr>
          <a:lstStyle/>
          <a:p>
            <a:r>
              <a:rPr lang="de-CH" sz="3600" dirty="0"/>
              <a:t>„Und ich will Feindschaft setzen zwischen dir und </a:t>
            </a:r>
            <a:endParaRPr lang="de-CH" sz="3600" dirty="0" smtClean="0"/>
          </a:p>
          <a:p>
            <a:r>
              <a:rPr lang="de-CH" sz="3600" dirty="0" smtClean="0"/>
              <a:t>der Frau, zwischen deinem Samen und ihrem Samen: </a:t>
            </a:r>
          </a:p>
          <a:p>
            <a:r>
              <a:rPr lang="de-CH" sz="3600" dirty="0" smtClean="0"/>
              <a:t>Er </a:t>
            </a:r>
            <a:r>
              <a:rPr lang="de-CH" sz="3600" dirty="0"/>
              <a:t>wird dir den Kopf zertreten, und du wirst ihn in </a:t>
            </a:r>
            <a:endParaRPr lang="de-CH" sz="3600" dirty="0" smtClean="0"/>
          </a:p>
          <a:p>
            <a:r>
              <a:rPr lang="de-CH" sz="3600" dirty="0" smtClean="0"/>
              <a:t>die </a:t>
            </a:r>
            <a:r>
              <a:rPr lang="de-CH" sz="3600" dirty="0"/>
              <a:t>Ferse stechen.“</a:t>
            </a:r>
            <a:r>
              <a:rPr lang="de-CH" sz="3600" b="1" dirty="0"/>
              <a:t> (Gen 3,15)</a:t>
            </a:r>
            <a:endParaRPr lang="de-CH" sz="3600" dirty="0"/>
          </a:p>
        </p:txBody>
      </p:sp>
    </p:spTree>
    <p:extLst>
      <p:ext uri="{BB962C8B-B14F-4D97-AF65-F5344CB8AC3E}">
        <p14:creationId xmlns:p14="http://schemas.microsoft.com/office/powerpoint/2010/main" val="3660282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16" presetClass="entr" presetSubtype="21" fill="hold" grpId="0" nodeType="afterEffect">
                                  <p:stCondLst>
                                    <p:cond delay="100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03045" y="351300"/>
            <a:ext cx="4990853" cy="646331"/>
          </a:xfrm>
          <a:prstGeom prst="rect">
            <a:avLst/>
          </a:prstGeom>
          <a:noFill/>
        </p:spPr>
        <p:txBody>
          <a:bodyPr wrap="none" rtlCol="0">
            <a:spAutoFit/>
          </a:bodyPr>
          <a:lstStyle/>
          <a:p>
            <a:pPr lvl="0"/>
            <a:r>
              <a:rPr lang="de-CH" sz="3600" b="1" dirty="0" smtClean="0"/>
              <a:t>Verheissung auf Erlösung</a:t>
            </a:r>
            <a:endParaRPr lang="de-CH" sz="3600" b="1" dirty="0"/>
          </a:p>
        </p:txBody>
      </p:sp>
      <p:sp>
        <p:nvSpPr>
          <p:cNvPr id="3" name="Textfeld 2"/>
          <p:cNvSpPr txBox="1"/>
          <p:nvPr/>
        </p:nvSpPr>
        <p:spPr>
          <a:xfrm>
            <a:off x="703045" y="1400857"/>
            <a:ext cx="10578089" cy="2862322"/>
          </a:xfrm>
          <a:prstGeom prst="rect">
            <a:avLst/>
          </a:prstGeom>
          <a:noFill/>
        </p:spPr>
        <p:txBody>
          <a:bodyPr wrap="none" rtlCol="0">
            <a:spAutoFit/>
          </a:bodyPr>
          <a:lstStyle/>
          <a:p>
            <a:r>
              <a:rPr lang="de-CH" sz="3600" dirty="0"/>
              <a:t>„Tod, wo ist dein Stachel? Totenreich, wo ist dein Sieg</a:t>
            </a:r>
            <a:r>
              <a:rPr lang="de-CH" sz="3600" dirty="0" smtClean="0"/>
              <a:t>?«</a:t>
            </a:r>
          </a:p>
          <a:p>
            <a:r>
              <a:rPr lang="de-CH" sz="3600" u="sng" dirty="0" smtClean="0"/>
              <a:t>56</a:t>
            </a:r>
            <a:r>
              <a:rPr lang="de-CH" sz="3600" dirty="0"/>
              <a:t> Der Stachel des Todes aber ist die Sünde, die Kraft </a:t>
            </a:r>
            <a:endParaRPr lang="de-CH" sz="3600" dirty="0" smtClean="0"/>
          </a:p>
          <a:p>
            <a:r>
              <a:rPr lang="de-CH" sz="3600" dirty="0" smtClean="0"/>
              <a:t>der </a:t>
            </a:r>
            <a:r>
              <a:rPr lang="de-CH" sz="3600" dirty="0"/>
              <a:t>Sünde aber ist das Gesetz. </a:t>
            </a:r>
            <a:r>
              <a:rPr lang="de-CH" sz="3600" u="sng" dirty="0"/>
              <a:t>57</a:t>
            </a:r>
            <a:r>
              <a:rPr lang="de-CH" sz="3600" dirty="0"/>
              <a:t> Gott aber sei Dank, </a:t>
            </a:r>
            <a:endParaRPr lang="de-CH" sz="3600" dirty="0" smtClean="0"/>
          </a:p>
          <a:p>
            <a:r>
              <a:rPr lang="de-CH" sz="3600" dirty="0" smtClean="0"/>
              <a:t>der </a:t>
            </a:r>
            <a:r>
              <a:rPr lang="de-CH" sz="3600" dirty="0"/>
              <a:t>uns den Sieg gibt durch unseren Herrn Jesus </a:t>
            </a:r>
            <a:endParaRPr lang="de-CH" sz="3600" dirty="0" smtClean="0"/>
          </a:p>
          <a:p>
            <a:r>
              <a:rPr lang="de-CH" sz="3600" dirty="0" smtClean="0"/>
              <a:t>Christus</a:t>
            </a:r>
            <a:r>
              <a:rPr lang="de-CH" sz="3600" dirty="0"/>
              <a:t>!“ </a:t>
            </a:r>
            <a:r>
              <a:rPr lang="de-CH" sz="3600" b="1" dirty="0"/>
              <a:t>(1Kor 15,55-57)</a:t>
            </a:r>
            <a:endParaRPr lang="de-CH" sz="3600" dirty="0"/>
          </a:p>
        </p:txBody>
      </p:sp>
    </p:spTree>
    <p:extLst>
      <p:ext uri="{BB962C8B-B14F-4D97-AF65-F5344CB8AC3E}">
        <p14:creationId xmlns:p14="http://schemas.microsoft.com/office/powerpoint/2010/main" val="2707761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1041974927"/>
              </p:ext>
            </p:extLst>
          </p:nvPr>
        </p:nvGraphicFramePr>
        <p:xfrm>
          <a:off x="449592" y="193737"/>
          <a:ext cx="11193331" cy="1943498"/>
        </p:xfrm>
        <a:graphic>
          <a:graphicData uri="http://schemas.openxmlformats.org/drawingml/2006/table">
            <a:tbl>
              <a:tblPr firstRow="1" firstCol="1" bandRow="1">
                <a:tableStyleId>{5C22544A-7EE6-4342-B048-85BDC9FD1C3A}</a:tableStyleId>
              </a:tblPr>
              <a:tblGrid>
                <a:gridCol w="4336485"/>
                <a:gridCol w="4200934"/>
                <a:gridCol w="2655912"/>
              </a:tblGrid>
              <a:tr h="409453">
                <a:tc>
                  <a:txBody>
                    <a:bodyPr/>
                    <a:lstStyle/>
                    <a:p>
                      <a:pPr>
                        <a:spcAft>
                          <a:spcPts val="0"/>
                        </a:spcAft>
                      </a:pPr>
                      <a:r>
                        <a:rPr lang="de-CH" sz="2700" dirty="0">
                          <a:effectLst/>
                        </a:rPr>
                        <a:t>Adam</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rgbClr val="0070C0"/>
                    </a:solidFill>
                  </a:tcPr>
                </a:tc>
                <a:tc>
                  <a:txBody>
                    <a:bodyPr/>
                    <a:lstStyle/>
                    <a:p>
                      <a:pPr>
                        <a:spcAft>
                          <a:spcPts val="0"/>
                        </a:spcAft>
                      </a:pPr>
                      <a:r>
                        <a:rPr lang="de-CH" sz="2700" dirty="0">
                          <a:effectLst/>
                        </a:rPr>
                        <a:t>Christus</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rgbClr val="0070C0"/>
                    </a:solidFill>
                  </a:tcPr>
                </a:tc>
                <a:tc>
                  <a:txBody>
                    <a:bodyPr/>
                    <a:lstStyle/>
                    <a:p>
                      <a:pPr>
                        <a:spcAft>
                          <a:spcPts val="0"/>
                        </a:spcAft>
                      </a:pPr>
                      <a:r>
                        <a:rPr lang="de-CH" sz="2700" dirty="0">
                          <a:effectLst/>
                        </a:rPr>
                        <a:t>Bibelstelle</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rgbClr val="0070C0"/>
                    </a:solidFill>
                  </a:tcPr>
                </a:tc>
              </a:tr>
              <a:tr h="136308">
                <a:tc>
                  <a:txBody>
                    <a:bodyPr/>
                    <a:lstStyle/>
                    <a:p>
                      <a:pPr>
                        <a:spcAft>
                          <a:spcPts val="0"/>
                        </a:spcAft>
                      </a:pPr>
                      <a:r>
                        <a:rPr lang="de-CH" sz="800">
                          <a:effectLst/>
                        </a:rPr>
                        <a:t> </a:t>
                      </a:r>
                      <a:endParaRPr lang="de-CH" sz="270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chemeClr val="bg1"/>
                    </a:solidFill>
                  </a:tcPr>
                </a:tc>
                <a:tc>
                  <a:txBody>
                    <a:bodyPr/>
                    <a:lstStyle/>
                    <a:p>
                      <a:pPr>
                        <a:spcAft>
                          <a:spcPts val="0"/>
                        </a:spcAft>
                      </a:pPr>
                      <a:r>
                        <a:rPr lang="de-CH" sz="800">
                          <a:effectLst/>
                        </a:rPr>
                        <a:t> </a:t>
                      </a:r>
                      <a:endParaRPr lang="de-CH" sz="270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chemeClr val="bg1"/>
                    </a:solidFill>
                  </a:tcPr>
                </a:tc>
                <a:tc>
                  <a:txBody>
                    <a:bodyPr/>
                    <a:lstStyle/>
                    <a:p>
                      <a:pPr>
                        <a:spcAft>
                          <a:spcPts val="0"/>
                        </a:spcAft>
                      </a:pPr>
                      <a:r>
                        <a:rPr lang="de-CH" sz="800" dirty="0">
                          <a:effectLst/>
                        </a:rPr>
                        <a:t> </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chemeClr val="bg1"/>
                    </a:solidFill>
                  </a:tcPr>
                </a:tc>
              </a:tr>
              <a:tr h="1395710">
                <a:tc>
                  <a:txBody>
                    <a:bodyPr/>
                    <a:lstStyle/>
                    <a:p>
                      <a:pPr>
                        <a:spcAft>
                          <a:spcPts val="0"/>
                        </a:spcAft>
                      </a:pPr>
                      <a:r>
                        <a:rPr lang="de-CH" sz="2700" b="0" dirty="0">
                          <a:solidFill>
                            <a:schemeClr val="tx1"/>
                          </a:solidFill>
                          <a:effectLst/>
                        </a:rPr>
                        <a:t>Tod ist durch einen Menschen</a:t>
                      </a:r>
                    </a:p>
                    <a:p>
                      <a:pPr>
                        <a:spcAft>
                          <a:spcPts val="0"/>
                        </a:spcAft>
                      </a:pPr>
                      <a:r>
                        <a:rPr lang="de-CH" sz="2700" b="0" dirty="0">
                          <a:solidFill>
                            <a:schemeClr val="tx1"/>
                          </a:solidFill>
                          <a:effectLst/>
                        </a:rPr>
                        <a:t>in die Welt gekommen.</a:t>
                      </a:r>
                      <a:endParaRPr lang="de-CH" sz="27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c>
                  <a:txBody>
                    <a:bodyPr/>
                    <a:lstStyle/>
                    <a:p>
                      <a:pPr>
                        <a:spcAft>
                          <a:spcPts val="0"/>
                        </a:spcAft>
                      </a:pPr>
                      <a:r>
                        <a:rPr lang="de-CH" sz="2700" dirty="0">
                          <a:effectLst/>
                        </a:rPr>
                        <a:t>Das Leben ist durch einen</a:t>
                      </a:r>
                    </a:p>
                    <a:p>
                      <a:pPr>
                        <a:spcAft>
                          <a:spcPts val="0"/>
                        </a:spcAft>
                      </a:pPr>
                      <a:r>
                        <a:rPr lang="de-CH" sz="2700" dirty="0">
                          <a:effectLst/>
                        </a:rPr>
                        <a:t>Menschen in die Welt gekommen</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c>
                  <a:txBody>
                    <a:bodyPr/>
                    <a:lstStyle/>
                    <a:p>
                      <a:pPr>
                        <a:spcAft>
                          <a:spcPts val="0"/>
                        </a:spcAft>
                      </a:pPr>
                      <a:r>
                        <a:rPr lang="de-CH" sz="2700" dirty="0">
                          <a:effectLst/>
                        </a:rPr>
                        <a:t>Röm </a:t>
                      </a:r>
                      <a:r>
                        <a:rPr lang="de-CH" sz="2700" dirty="0" smtClean="0">
                          <a:effectLst/>
                        </a:rPr>
                        <a:t>5,12-16</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r>
            </a:tbl>
          </a:graphicData>
        </a:graphic>
      </p:graphicFrame>
    </p:spTree>
    <p:extLst>
      <p:ext uri="{BB962C8B-B14F-4D97-AF65-F5344CB8AC3E}">
        <p14:creationId xmlns:p14="http://schemas.microsoft.com/office/powerpoint/2010/main" val="1102086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690919057"/>
              </p:ext>
            </p:extLst>
          </p:nvPr>
        </p:nvGraphicFramePr>
        <p:xfrm>
          <a:off x="449592" y="193737"/>
          <a:ext cx="11193331" cy="3339208"/>
        </p:xfrm>
        <a:graphic>
          <a:graphicData uri="http://schemas.openxmlformats.org/drawingml/2006/table">
            <a:tbl>
              <a:tblPr firstRow="1" firstCol="1" bandRow="1">
                <a:tableStyleId>{5C22544A-7EE6-4342-B048-85BDC9FD1C3A}</a:tableStyleId>
              </a:tblPr>
              <a:tblGrid>
                <a:gridCol w="4336485"/>
                <a:gridCol w="4200934"/>
                <a:gridCol w="2655912"/>
              </a:tblGrid>
              <a:tr h="409453">
                <a:tc>
                  <a:txBody>
                    <a:bodyPr/>
                    <a:lstStyle/>
                    <a:p>
                      <a:pPr>
                        <a:spcAft>
                          <a:spcPts val="0"/>
                        </a:spcAft>
                      </a:pPr>
                      <a:r>
                        <a:rPr lang="de-CH" sz="2700" dirty="0">
                          <a:effectLst/>
                        </a:rPr>
                        <a:t>Adam</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rgbClr val="0070C0"/>
                    </a:solidFill>
                  </a:tcPr>
                </a:tc>
                <a:tc>
                  <a:txBody>
                    <a:bodyPr/>
                    <a:lstStyle/>
                    <a:p>
                      <a:pPr>
                        <a:spcAft>
                          <a:spcPts val="0"/>
                        </a:spcAft>
                      </a:pPr>
                      <a:r>
                        <a:rPr lang="de-CH" sz="2700" dirty="0">
                          <a:effectLst/>
                        </a:rPr>
                        <a:t>Christus</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rgbClr val="0070C0"/>
                    </a:solidFill>
                  </a:tcPr>
                </a:tc>
                <a:tc>
                  <a:txBody>
                    <a:bodyPr/>
                    <a:lstStyle/>
                    <a:p>
                      <a:pPr>
                        <a:spcAft>
                          <a:spcPts val="0"/>
                        </a:spcAft>
                      </a:pPr>
                      <a:r>
                        <a:rPr lang="de-CH" sz="2700" dirty="0">
                          <a:effectLst/>
                        </a:rPr>
                        <a:t>Bibelstelle</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rgbClr val="0070C0"/>
                    </a:solidFill>
                  </a:tcPr>
                </a:tc>
              </a:tr>
              <a:tr h="136308">
                <a:tc>
                  <a:txBody>
                    <a:bodyPr/>
                    <a:lstStyle/>
                    <a:p>
                      <a:pPr>
                        <a:spcAft>
                          <a:spcPts val="0"/>
                        </a:spcAft>
                      </a:pPr>
                      <a:r>
                        <a:rPr lang="de-CH" sz="800">
                          <a:effectLst/>
                        </a:rPr>
                        <a:t> </a:t>
                      </a:r>
                      <a:endParaRPr lang="de-CH" sz="270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chemeClr val="bg1"/>
                    </a:solidFill>
                  </a:tcPr>
                </a:tc>
                <a:tc>
                  <a:txBody>
                    <a:bodyPr/>
                    <a:lstStyle/>
                    <a:p>
                      <a:pPr>
                        <a:spcAft>
                          <a:spcPts val="0"/>
                        </a:spcAft>
                      </a:pPr>
                      <a:r>
                        <a:rPr lang="de-CH" sz="800">
                          <a:effectLst/>
                        </a:rPr>
                        <a:t> </a:t>
                      </a:r>
                      <a:endParaRPr lang="de-CH" sz="270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chemeClr val="bg1"/>
                    </a:solidFill>
                  </a:tcPr>
                </a:tc>
                <a:tc>
                  <a:txBody>
                    <a:bodyPr/>
                    <a:lstStyle/>
                    <a:p>
                      <a:pPr>
                        <a:spcAft>
                          <a:spcPts val="0"/>
                        </a:spcAft>
                      </a:pPr>
                      <a:r>
                        <a:rPr lang="de-CH" sz="800" dirty="0">
                          <a:effectLst/>
                        </a:rPr>
                        <a:t> </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chemeClr val="bg1"/>
                    </a:solidFill>
                  </a:tcPr>
                </a:tc>
              </a:tr>
              <a:tr h="1395710">
                <a:tc>
                  <a:txBody>
                    <a:bodyPr/>
                    <a:lstStyle/>
                    <a:p>
                      <a:pPr>
                        <a:spcAft>
                          <a:spcPts val="0"/>
                        </a:spcAft>
                      </a:pPr>
                      <a:r>
                        <a:rPr lang="de-CH" sz="2700" b="0" dirty="0">
                          <a:solidFill>
                            <a:schemeClr val="tx1"/>
                          </a:solidFill>
                          <a:effectLst/>
                        </a:rPr>
                        <a:t>Tod ist durch einen Menschen</a:t>
                      </a:r>
                    </a:p>
                    <a:p>
                      <a:pPr>
                        <a:spcAft>
                          <a:spcPts val="0"/>
                        </a:spcAft>
                      </a:pPr>
                      <a:r>
                        <a:rPr lang="de-CH" sz="2700" b="0" dirty="0">
                          <a:solidFill>
                            <a:schemeClr val="tx1"/>
                          </a:solidFill>
                          <a:effectLst/>
                        </a:rPr>
                        <a:t>in die Welt gekommen.</a:t>
                      </a:r>
                      <a:endParaRPr lang="de-CH" sz="27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c>
                  <a:txBody>
                    <a:bodyPr/>
                    <a:lstStyle/>
                    <a:p>
                      <a:pPr>
                        <a:spcAft>
                          <a:spcPts val="0"/>
                        </a:spcAft>
                      </a:pPr>
                      <a:r>
                        <a:rPr lang="de-CH" sz="2700" dirty="0">
                          <a:effectLst/>
                        </a:rPr>
                        <a:t>Das Leben ist durch einen</a:t>
                      </a:r>
                    </a:p>
                    <a:p>
                      <a:pPr>
                        <a:spcAft>
                          <a:spcPts val="0"/>
                        </a:spcAft>
                      </a:pPr>
                      <a:r>
                        <a:rPr lang="de-CH" sz="2700" dirty="0">
                          <a:effectLst/>
                        </a:rPr>
                        <a:t>Menschen in die Welt gekommen</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c>
                  <a:txBody>
                    <a:bodyPr/>
                    <a:lstStyle/>
                    <a:p>
                      <a:pPr>
                        <a:spcAft>
                          <a:spcPts val="0"/>
                        </a:spcAft>
                      </a:pPr>
                      <a:r>
                        <a:rPr lang="de-CH" sz="2700" dirty="0">
                          <a:effectLst/>
                        </a:rPr>
                        <a:t>Röm 5,17</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r>
              <a:tr h="1395710">
                <a:tc>
                  <a:txBody>
                    <a:bodyPr/>
                    <a:lstStyle/>
                    <a:p>
                      <a:pPr>
                        <a:spcAft>
                          <a:spcPts val="0"/>
                        </a:spcAft>
                      </a:pPr>
                      <a:r>
                        <a:rPr lang="de-CH" sz="2700" b="0" dirty="0">
                          <a:solidFill>
                            <a:schemeClr val="tx1"/>
                          </a:solidFill>
                          <a:effectLst/>
                        </a:rPr>
                        <a:t>Verdammnis für alle</a:t>
                      </a:r>
                      <a:endParaRPr lang="de-CH" sz="27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bg1"/>
                    </a:solidFill>
                  </a:tcPr>
                </a:tc>
                <a:tc>
                  <a:txBody>
                    <a:bodyPr/>
                    <a:lstStyle/>
                    <a:p>
                      <a:pPr>
                        <a:spcAft>
                          <a:spcPts val="0"/>
                        </a:spcAft>
                      </a:pPr>
                      <a:r>
                        <a:rPr lang="de-CH" sz="2700" dirty="0">
                          <a:effectLst/>
                        </a:rPr>
                        <a:t>Gerechtigkeit für alle, die </a:t>
                      </a:r>
                      <a:r>
                        <a:rPr lang="de-CH" sz="2700" dirty="0" smtClean="0">
                          <a:effectLst/>
                        </a:rPr>
                        <a:t>das Geschenk </a:t>
                      </a:r>
                      <a:r>
                        <a:rPr lang="de-CH" sz="2700" dirty="0">
                          <a:effectLst/>
                        </a:rPr>
                        <a:t>der Gnade annehmen</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bg1"/>
                    </a:solidFill>
                  </a:tcPr>
                </a:tc>
                <a:tc>
                  <a:txBody>
                    <a:bodyPr/>
                    <a:lstStyle/>
                    <a:p>
                      <a:pPr>
                        <a:spcAft>
                          <a:spcPts val="0"/>
                        </a:spcAft>
                      </a:pPr>
                      <a:r>
                        <a:rPr lang="de-CH" sz="2700" dirty="0">
                          <a:effectLst/>
                        </a:rPr>
                        <a:t>Röm 5,17-18</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bg1"/>
                    </a:solidFill>
                  </a:tcPr>
                </a:tc>
              </a:tr>
            </a:tbl>
          </a:graphicData>
        </a:graphic>
      </p:graphicFrame>
    </p:spTree>
    <p:extLst>
      <p:ext uri="{BB962C8B-B14F-4D97-AF65-F5344CB8AC3E}">
        <p14:creationId xmlns:p14="http://schemas.microsoft.com/office/powerpoint/2010/main" val="71953996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951901164"/>
              </p:ext>
            </p:extLst>
          </p:nvPr>
        </p:nvGraphicFramePr>
        <p:xfrm>
          <a:off x="449592" y="193737"/>
          <a:ext cx="11193331" cy="4998732"/>
        </p:xfrm>
        <a:graphic>
          <a:graphicData uri="http://schemas.openxmlformats.org/drawingml/2006/table">
            <a:tbl>
              <a:tblPr firstRow="1" firstCol="1" bandRow="1">
                <a:tableStyleId>{5C22544A-7EE6-4342-B048-85BDC9FD1C3A}</a:tableStyleId>
              </a:tblPr>
              <a:tblGrid>
                <a:gridCol w="4336485"/>
                <a:gridCol w="4200934"/>
                <a:gridCol w="2655912"/>
              </a:tblGrid>
              <a:tr h="409453">
                <a:tc>
                  <a:txBody>
                    <a:bodyPr/>
                    <a:lstStyle/>
                    <a:p>
                      <a:pPr>
                        <a:spcAft>
                          <a:spcPts val="0"/>
                        </a:spcAft>
                      </a:pPr>
                      <a:r>
                        <a:rPr lang="de-CH" sz="2700" dirty="0">
                          <a:effectLst/>
                        </a:rPr>
                        <a:t>Adam</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rgbClr val="0070C0"/>
                    </a:solidFill>
                  </a:tcPr>
                </a:tc>
                <a:tc>
                  <a:txBody>
                    <a:bodyPr/>
                    <a:lstStyle/>
                    <a:p>
                      <a:pPr>
                        <a:spcAft>
                          <a:spcPts val="0"/>
                        </a:spcAft>
                      </a:pPr>
                      <a:r>
                        <a:rPr lang="de-CH" sz="2700" dirty="0">
                          <a:effectLst/>
                        </a:rPr>
                        <a:t>Christus</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rgbClr val="0070C0"/>
                    </a:solidFill>
                  </a:tcPr>
                </a:tc>
                <a:tc>
                  <a:txBody>
                    <a:bodyPr/>
                    <a:lstStyle/>
                    <a:p>
                      <a:pPr>
                        <a:spcAft>
                          <a:spcPts val="0"/>
                        </a:spcAft>
                      </a:pPr>
                      <a:r>
                        <a:rPr lang="de-CH" sz="2700" dirty="0">
                          <a:effectLst/>
                        </a:rPr>
                        <a:t>Bibelstelle</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rgbClr val="0070C0"/>
                    </a:solidFill>
                  </a:tcPr>
                </a:tc>
              </a:tr>
              <a:tr h="136308">
                <a:tc>
                  <a:txBody>
                    <a:bodyPr/>
                    <a:lstStyle/>
                    <a:p>
                      <a:pPr>
                        <a:spcAft>
                          <a:spcPts val="0"/>
                        </a:spcAft>
                      </a:pPr>
                      <a:r>
                        <a:rPr lang="de-CH" sz="800">
                          <a:effectLst/>
                        </a:rPr>
                        <a:t> </a:t>
                      </a:r>
                      <a:endParaRPr lang="de-CH" sz="270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chemeClr val="bg1"/>
                    </a:solidFill>
                  </a:tcPr>
                </a:tc>
                <a:tc>
                  <a:txBody>
                    <a:bodyPr/>
                    <a:lstStyle/>
                    <a:p>
                      <a:pPr>
                        <a:spcAft>
                          <a:spcPts val="0"/>
                        </a:spcAft>
                      </a:pPr>
                      <a:r>
                        <a:rPr lang="de-CH" sz="800">
                          <a:effectLst/>
                        </a:rPr>
                        <a:t> </a:t>
                      </a:r>
                      <a:endParaRPr lang="de-CH" sz="270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chemeClr val="bg1"/>
                    </a:solidFill>
                  </a:tcPr>
                </a:tc>
                <a:tc>
                  <a:txBody>
                    <a:bodyPr/>
                    <a:lstStyle/>
                    <a:p>
                      <a:pPr>
                        <a:spcAft>
                          <a:spcPts val="0"/>
                        </a:spcAft>
                      </a:pPr>
                      <a:r>
                        <a:rPr lang="de-CH" sz="800" dirty="0">
                          <a:effectLst/>
                        </a:rPr>
                        <a:t> </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chemeClr val="bg1"/>
                    </a:solidFill>
                  </a:tcPr>
                </a:tc>
              </a:tr>
              <a:tr h="1395710">
                <a:tc>
                  <a:txBody>
                    <a:bodyPr/>
                    <a:lstStyle/>
                    <a:p>
                      <a:pPr>
                        <a:spcAft>
                          <a:spcPts val="0"/>
                        </a:spcAft>
                      </a:pPr>
                      <a:r>
                        <a:rPr lang="de-CH" sz="2700" b="0" dirty="0">
                          <a:solidFill>
                            <a:schemeClr val="tx1"/>
                          </a:solidFill>
                          <a:effectLst/>
                        </a:rPr>
                        <a:t>Tod ist durch einen Menschen</a:t>
                      </a:r>
                    </a:p>
                    <a:p>
                      <a:pPr>
                        <a:spcAft>
                          <a:spcPts val="0"/>
                        </a:spcAft>
                      </a:pPr>
                      <a:r>
                        <a:rPr lang="de-CH" sz="2700" b="0" dirty="0">
                          <a:solidFill>
                            <a:schemeClr val="tx1"/>
                          </a:solidFill>
                          <a:effectLst/>
                        </a:rPr>
                        <a:t>in die Welt gekommen.</a:t>
                      </a:r>
                      <a:endParaRPr lang="de-CH" sz="27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c>
                  <a:txBody>
                    <a:bodyPr/>
                    <a:lstStyle/>
                    <a:p>
                      <a:pPr>
                        <a:spcAft>
                          <a:spcPts val="0"/>
                        </a:spcAft>
                      </a:pPr>
                      <a:r>
                        <a:rPr lang="de-CH" sz="2700" dirty="0">
                          <a:effectLst/>
                        </a:rPr>
                        <a:t>Das Leben ist durch einen</a:t>
                      </a:r>
                    </a:p>
                    <a:p>
                      <a:pPr>
                        <a:spcAft>
                          <a:spcPts val="0"/>
                        </a:spcAft>
                      </a:pPr>
                      <a:r>
                        <a:rPr lang="de-CH" sz="2700" dirty="0">
                          <a:effectLst/>
                        </a:rPr>
                        <a:t>Menschen in die Welt gekommen</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c>
                  <a:txBody>
                    <a:bodyPr/>
                    <a:lstStyle/>
                    <a:p>
                      <a:pPr>
                        <a:spcAft>
                          <a:spcPts val="0"/>
                        </a:spcAft>
                      </a:pPr>
                      <a:r>
                        <a:rPr lang="de-CH" sz="2700" dirty="0">
                          <a:effectLst/>
                        </a:rPr>
                        <a:t>Röm 5,17</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r>
              <a:tr h="1395710">
                <a:tc>
                  <a:txBody>
                    <a:bodyPr/>
                    <a:lstStyle/>
                    <a:p>
                      <a:pPr>
                        <a:spcAft>
                          <a:spcPts val="0"/>
                        </a:spcAft>
                      </a:pPr>
                      <a:r>
                        <a:rPr lang="de-CH" sz="2700" b="0" dirty="0">
                          <a:solidFill>
                            <a:schemeClr val="tx1"/>
                          </a:solidFill>
                          <a:effectLst/>
                        </a:rPr>
                        <a:t>Verdammnis für alle</a:t>
                      </a:r>
                      <a:endParaRPr lang="de-CH" sz="27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bg1"/>
                    </a:solidFill>
                  </a:tcPr>
                </a:tc>
                <a:tc>
                  <a:txBody>
                    <a:bodyPr/>
                    <a:lstStyle/>
                    <a:p>
                      <a:pPr>
                        <a:spcAft>
                          <a:spcPts val="0"/>
                        </a:spcAft>
                      </a:pPr>
                      <a:r>
                        <a:rPr lang="de-CH" sz="2700" dirty="0">
                          <a:effectLst/>
                        </a:rPr>
                        <a:t>Gerechtigkeit für alle, die </a:t>
                      </a:r>
                      <a:r>
                        <a:rPr lang="de-CH" sz="2700" dirty="0" smtClean="0">
                          <a:effectLst/>
                        </a:rPr>
                        <a:t>das Geschenk </a:t>
                      </a:r>
                      <a:r>
                        <a:rPr lang="de-CH" sz="2700" dirty="0">
                          <a:effectLst/>
                        </a:rPr>
                        <a:t>der Gnade annehmen</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bg1"/>
                    </a:solidFill>
                  </a:tcPr>
                </a:tc>
                <a:tc>
                  <a:txBody>
                    <a:bodyPr/>
                    <a:lstStyle/>
                    <a:p>
                      <a:pPr>
                        <a:spcAft>
                          <a:spcPts val="0"/>
                        </a:spcAft>
                      </a:pPr>
                      <a:r>
                        <a:rPr lang="de-CH" sz="2700" dirty="0">
                          <a:effectLst/>
                        </a:rPr>
                        <a:t>Röm 5,17-18</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bg1"/>
                    </a:solidFill>
                  </a:tcPr>
                </a:tc>
              </a:tr>
              <a:tr h="1659524">
                <a:tc>
                  <a:txBody>
                    <a:bodyPr/>
                    <a:lstStyle/>
                    <a:p>
                      <a:pPr>
                        <a:spcAft>
                          <a:spcPts val="0"/>
                        </a:spcAft>
                      </a:pPr>
                      <a:r>
                        <a:rPr lang="de-CH" sz="2700" b="0" dirty="0">
                          <a:solidFill>
                            <a:schemeClr val="tx1"/>
                          </a:solidFill>
                          <a:effectLst/>
                        </a:rPr>
                        <a:t>Durch Ungehorsam eines</a:t>
                      </a:r>
                    </a:p>
                    <a:p>
                      <a:pPr>
                        <a:spcAft>
                          <a:spcPts val="0"/>
                        </a:spcAft>
                      </a:pPr>
                      <a:r>
                        <a:rPr lang="de-CH" sz="2700" b="0" dirty="0">
                          <a:solidFill>
                            <a:schemeClr val="tx1"/>
                          </a:solidFill>
                          <a:effectLst/>
                        </a:rPr>
                        <a:t>Menschen werden alle zu Sündern</a:t>
                      </a:r>
                      <a:endParaRPr lang="de-CH" sz="27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c>
                  <a:txBody>
                    <a:bodyPr/>
                    <a:lstStyle/>
                    <a:p>
                      <a:pPr>
                        <a:spcAft>
                          <a:spcPts val="0"/>
                        </a:spcAft>
                      </a:pPr>
                      <a:r>
                        <a:rPr lang="de-CH" sz="2700" dirty="0">
                          <a:effectLst/>
                        </a:rPr>
                        <a:t>Durch Gehorsam eines </a:t>
                      </a:r>
                      <a:r>
                        <a:rPr lang="de-CH" sz="2700" dirty="0" smtClean="0">
                          <a:effectLst/>
                        </a:rPr>
                        <a:t>Menschen ist </a:t>
                      </a:r>
                      <a:r>
                        <a:rPr lang="de-CH" sz="2700" dirty="0">
                          <a:effectLst/>
                        </a:rPr>
                        <a:t>Gerechtigkeit (Freispruch) </a:t>
                      </a:r>
                      <a:r>
                        <a:rPr lang="de-CH" sz="2700" dirty="0" smtClean="0">
                          <a:effectLst/>
                        </a:rPr>
                        <a:t>für alle </a:t>
                      </a:r>
                      <a:r>
                        <a:rPr lang="de-CH" sz="2700" dirty="0">
                          <a:effectLst/>
                        </a:rPr>
                        <a:t>möglich</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c>
                  <a:txBody>
                    <a:bodyPr/>
                    <a:lstStyle/>
                    <a:p>
                      <a:pPr>
                        <a:spcAft>
                          <a:spcPts val="0"/>
                        </a:spcAft>
                      </a:pPr>
                      <a:r>
                        <a:rPr lang="de-CH" sz="2700" dirty="0">
                          <a:effectLst/>
                        </a:rPr>
                        <a:t>Röm 5,19</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r>
            </a:tbl>
          </a:graphicData>
        </a:graphic>
      </p:graphicFrame>
    </p:spTree>
    <p:extLst>
      <p:ext uri="{BB962C8B-B14F-4D97-AF65-F5344CB8AC3E}">
        <p14:creationId xmlns:p14="http://schemas.microsoft.com/office/powerpoint/2010/main" val="223157117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nvGraphicFramePr>
        <p:xfrm>
          <a:off x="449592" y="193737"/>
          <a:ext cx="11193331" cy="6394442"/>
        </p:xfrm>
        <a:graphic>
          <a:graphicData uri="http://schemas.openxmlformats.org/drawingml/2006/table">
            <a:tbl>
              <a:tblPr firstRow="1" firstCol="1" bandRow="1">
                <a:tableStyleId>{5C22544A-7EE6-4342-B048-85BDC9FD1C3A}</a:tableStyleId>
              </a:tblPr>
              <a:tblGrid>
                <a:gridCol w="4336485"/>
                <a:gridCol w="4200934"/>
                <a:gridCol w="2655912"/>
              </a:tblGrid>
              <a:tr h="409453">
                <a:tc>
                  <a:txBody>
                    <a:bodyPr/>
                    <a:lstStyle/>
                    <a:p>
                      <a:pPr>
                        <a:spcAft>
                          <a:spcPts val="0"/>
                        </a:spcAft>
                      </a:pPr>
                      <a:r>
                        <a:rPr lang="de-CH" sz="2700" dirty="0">
                          <a:effectLst/>
                        </a:rPr>
                        <a:t>Adam</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rgbClr val="0070C0"/>
                    </a:solidFill>
                  </a:tcPr>
                </a:tc>
                <a:tc>
                  <a:txBody>
                    <a:bodyPr/>
                    <a:lstStyle/>
                    <a:p>
                      <a:pPr>
                        <a:spcAft>
                          <a:spcPts val="0"/>
                        </a:spcAft>
                      </a:pPr>
                      <a:r>
                        <a:rPr lang="de-CH" sz="2700" dirty="0">
                          <a:effectLst/>
                        </a:rPr>
                        <a:t>Christus</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rgbClr val="0070C0"/>
                    </a:solidFill>
                  </a:tcPr>
                </a:tc>
                <a:tc>
                  <a:txBody>
                    <a:bodyPr/>
                    <a:lstStyle/>
                    <a:p>
                      <a:pPr>
                        <a:spcAft>
                          <a:spcPts val="0"/>
                        </a:spcAft>
                      </a:pPr>
                      <a:r>
                        <a:rPr lang="de-CH" sz="2700" dirty="0">
                          <a:effectLst/>
                        </a:rPr>
                        <a:t>Bibelstelle</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rgbClr val="0070C0"/>
                    </a:solidFill>
                  </a:tcPr>
                </a:tc>
              </a:tr>
              <a:tr h="136308">
                <a:tc>
                  <a:txBody>
                    <a:bodyPr/>
                    <a:lstStyle/>
                    <a:p>
                      <a:pPr>
                        <a:spcAft>
                          <a:spcPts val="0"/>
                        </a:spcAft>
                      </a:pPr>
                      <a:r>
                        <a:rPr lang="de-CH" sz="800">
                          <a:effectLst/>
                        </a:rPr>
                        <a:t> </a:t>
                      </a:r>
                      <a:endParaRPr lang="de-CH" sz="270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chemeClr val="bg1"/>
                    </a:solidFill>
                  </a:tcPr>
                </a:tc>
                <a:tc>
                  <a:txBody>
                    <a:bodyPr/>
                    <a:lstStyle/>
                    <a:p>
                      <a:pPr>
                        <a:spcAft>
                          <a:spcPts val="0"/>
                        </a:spcAft>
                      </a:pPr>
                      <a:r>
                        <a:rPr lang="de-CH" sz="800">
                          <a:effectLst/>
                        </a:rPr>
                        <a:t> </a:t>
                      </a:r>
                      <a:endParaRPr lang="de-CH" sz="270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chemeClr val="bg1"/>
                    </a:solidFill>
                  </a:tcPr>
                </a:tc>
                <a:tc>
                  <a:txBody>
                    <a:bodyPr/>
                    <a:lstStyle/>
                    <a:p>
                      <a:pPr>
                        <a:spcAft>
                          <a:spcPts val="0"/>
                        </a:spcAft>
                      </a:pPr>
                      <a:r>
                        <a:rPr lang="de-CH" sz="800" dirty="0">
                          <a:effectLst/>
                        </a:rPr>
                        <a:t> </a:t>
                      </a:r>
                      <a:endParaRPr lang="de-CH" sz="2700" dirty="0">
                        <a:effectLst/>
                        <a:latin typeface="Calibri" panose="020F0502020204030204" pitchFamily="34" charset="0"/>
                        <a:ea typeface="Calibri" panose="020F0502020204030204" pitchFamily="34" charset="0"/>
                        <a:cs typeface="Times New Roman" panose="02020603050405020304" pitchFamily="18" charset="0"/>
                      </a:endParaRPr>
                    </a:p>
                  </a:txBody>
                  <a:tcPr marL="153110" marR="153110" marT="0" marB="0">
                    <a:solidFill>
                      <a:schemeClr val="bg1"/>
                    </a:solidFill>
                  </a:tcPr>
                </a:tc>
              </a:tr>
              <a:tr h="1395710">
                <a:tc>
                  <a:txBody>
                    <a:bodyPr/>
                    <a:lstStyle/>
                    <a:p>
                      <a:pPr>
                        <a:spcAft>
                          <a:spcPts val="0"/>
                        </a:spcAft>
                      </a:pPr>
                      <a:r>
                        <a:rPr lang="de-CH" sz="2700" b="0" dirty="0">
                          <a:solidFill>
                            <a:schemeClr val="tx1"/>
                          </a:solidFill>
                          <a:effectLst/>
                        </a:rPr>
                        <a:t>Tod ist durch einen Menschen</a:t>
                      </a:r>
                    </a:p>
                    <a:p>
                      <a:pPr>
                        <a:spcAft>
                          <a:spcPts val="0"/>
                        </a:spcAft>
                      </a:pPr>
                      <a:r>
                        <a:rPr lang="de-CH" sz="2700" b="0" dirty="0">
                          <a:solidFill>
                            <a:schemeClr val="tx1"/>
                          </a:solidFill>
                          <a:effectLst/>
                        </a:rPr>
                        <a:t>in die Welt gekommen.</a:t>
                      </a:r>
                      <a:endParaRPr lang="de-CH" sz="27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c>
                  <a:txBody>
                    <a:bodyPr/>
                    <a:lstStyle/>
                    <a:p>
                      <a:pPr>
                        <a:spcAft>
                          <a:spcPts val="0"/>
                        </a:spcAft>
                      </a:pPr>
                      <a:r>
                        <a:rPr lang="de-CH" sz="2700" dirty="0">
                          <a:effectLst/>
                        </a:rPr>
                        <a:t>Das Leben ist durch einen</a:t>
                      </a:r>
                    </a:p>
                    <a:p>
                      <a:pPr>
                        <a:spcAft>
                          <a:spcPts val="0"/>
                        </a:spcAft>
                      </a:pPr>
                      <a:r>
                        <a:rPr lang="de-CH" sz="2700" dirty="0">
                          <a:effectLst/>
                        </a:rPr>
                        <a:t>Menschen in die Welt gekommen</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c>
                  <a:txBody>
                    <a:bodyPr/>
                    <a:lstStyle/>
                    <a:p>
                      <a:pPr>
                        <a:spcAft>
                          <a:spcPts val="0"/>
                        </a:spcAft>
                      </a:pPr>
                      <a:r>
                        <a:rPr lang="de-CH" sz="2700" dirty="0">
                          <a:effectLst/>
                        </a:rPr>
                        <a:t>Röm 5,17</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r>
              <a:tr h="1395710">
                <a:tc>
                  <a:txBody>
                    <a:bodyPr/>
                    <a:lstStyle/>
                    <a:p>
                      <a:pPr>
                        <a:spcAft>
                          <a:spcPts val="0"/>
                        </a:spcAft>
                      </a:pPr>
                      <a:r>
                        <a:rPr lang="de-CH" sz="2700" b="0" dirty="0">
                          <a:solidFill>
                            <a:schemeClr val="tx1"/>
                          </a:solidFill>
                          <a:effectLst/>
                        </a:rPr>
                        <a:t>Verdammnis für alle</a:t>
                      </a:r>
                      <a:endParaRPr lang="de-CH" sz="27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bg1"/>
                    </a:solidFill>
                  </a:tcPr>
                </a:tc>
                <a:tc>
                  <a:txBody>
                    <a:bodyPr/>
                    <a:lstStyle/>
                    <a:p>
                      <a:pPr>
                        <a:spcAft>
                          <a:spcPts val="0"/>
                        </a:spcAft>
                      </a:pPr>
                      <a:r>
                        <a:rPr lang="de-CH" sz="2700" dirty="0">
                          <a:effectLst/>
                        </a:rPr>
                        <a:t>Gerechtigkeit für alle, die </a:t>
                      </a:r>
                      <a:r>
                        <a:rPr lang="de-CH" sz="2700" dirty="0" smtClean="0">
                          <a:effectLst/>
                        </a:rPr>
                        <a:t>das Geschenk </a:t>
                      </a:r>
                      <a:r>
                        <a:rPr lang="de-CH" sz="2700" dirty="0">
                          <a:effectLst/>
                        </a:rPr>
                        <a:t>der Gnade annehmen</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bg1"/>
                    </a:solidFill>
                  </a:tcPr>
                </a:tc>
                <a:tc>
                  <a:txBody>
                    <a:bodyPr/>
                    <a:lstStyle/>
                    <a:p>
                      <a:pPr>
                        <a:spcAft>
                          <a:spcPts val="0"/>
                        </a:spcAft>
                      </a:pPr>
                      <a:r>
                        <a:rPr lang="de-CH" sz="2700" dirty="0">
                          <a:effectLst/>
                        </a:rPr>
                        <a:t>Röm 5,17-18</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bg1"/>
                    </a:solidFill>
                  </a:tcPr>
                </a:tc>
              </a:tr>
              <a:tr h="1659524">
                <a:tc>
                  <a:txBody>
                    <a:bodyPr/>
                    <a:lstStyle/>
                    <a:p>
                      <a:pPr>
                        <a:spcAft>
                          <a:spcPts val="0"/>
                        </a:spcAft>
                      </a:pPr>
                      <a:r>
                        <a:rPr lang="de-CH" sz="2700" b="0" dirty="0">
                          <a:solidFill>
                            <a:schemeClr val="tx1"/>
                          </a:solidFill>
                          <a:effectLst/>
                        </a:rPr>
                        <a:t>Durch Ungehorsam eines</a:t>
                      </a:r>
                    </a:p>
                    <a:p>
                      <a:pPr>
                        <a:spcAft>
                          <a:spcPts val="0"/>
                        </a:spcAft>
                      </a:pPr>
                      <a:r>
                        <a:rPr lang="de-CH" sz="2700" b="0" dirty="0">
                          <a:solidFill>
                            <a:schemeClr val="tx1"/>
                          </a:solidFill>
                          <a:effectLst/>
                        </a:rPr>
                        <a:t>Menschen werden alle zu Sündern</a:t>
                      </a:r>
                      <a:endParaRPr lang="de-CH" sz="27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c>
                  <a:txBody>
                    <a:bodyPr/>
                    <a:lstStyle/>
                    <a:p>
                      <a:pPr>
                        <a:spcAft>
                          <a:spcPts val="0"/>
                        </a:spcAft>
                      </a:pPr>
                      <a:r>
                        <a:rPr lang="de-CH" sz="2700" dirty="0">
                          <a:effectLst/>
                        </a:rPr>
                        <a:t>Durch Gehorsam eines </a:t>
                      </a:r>
                      <a:r>
                        <a:rPr lang="de-CH" sz="2700" dirty="0" smtClean="0">
                          <a:effectLst/>
                        </a:rPr>
                        <a:t>Menschen ist </a:t>
                      </a:r>
                      <a:r>
                        <a:rPr lang="de-CH" sz="2700" dirty="0">
                          <a:effectLst/>
                        </a:rPr>
                        <a:t>Gerechtigkeit (Freispruch) </a:t>
                      </a:r>
                      <a:r>
                        <a:rPr lang="de-CH" sz="2700" dirty="0" smtClean="0">
                          <a:effectLst/>
                        </a:rPr>
                        <a:t>für alle </a:t>
                      </a:r>
                      <a:r>
                        <a:rPr lang="de-CH" sz="2700" dirty="0">
                          <a:effectLst/>
                        </a:rPr>
                        <a:t>möglich</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c>
                  <a:txBody>
                    <a:bodyPr/>
                    <a:lstStyle/>
                    <a:p>
                      <a:pPr>
                        <a:spcAft>
                          <a:spcPts val="0"/>
                        </a:spcAft>
                      </a:pPr>
                      <a:r>
                        <a:rPr lang="de-CH" sz="2700" dirty="0">
                          <a:effectLst/>
                        </a:rPr>
                        <a:t>Röm 5,19</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accent1">
                        <a:lumMod val="40000"/>
                        <a:lumOff val="60000"/>
                      </a:schemeClr>
                    </a:solidFill>
                  </a:tcPr>
                </a:tc>
              </a:tr>
              <a:tr h="1395710">
                <a:tc>
                  <a:txBody>
                    <a:bodyPr/>
                    <a:lstStyle/>
                    <a:p>
                      <a:pPr>
                        <a:spcAft>
                          <a:spcPts val="0"/>
                        </a:spcAft>
                      </a:pPr>
                      <a:r>
                        <a:rPr lang="de-CH" sz="2700" b="0" dirty="0">
                          <a:solidFill>
                            <a:schemeClr val="tx1"/>
                          </a:solidFill>
                          <a:effectLst/>
                        </a:rPr>
                        <a:t>Die Sünde hat die Herrschaft</a:t>
                      </a:r>
                    </a:p>
                    <a:p>
                      <a:pPr>
                        <a:spcAft>
                          <a:spcPts val="0"/>
                        </a:spcAft>
                      </a:pPr>
                      <a:r>
                        <a:rPr lang="de-CH" sz="2700" b="0" dirty="0">
                          <a:solidFill>
                            <a:schemeClr val="tx1"/>
                          </a:solidFill>
                          <a:effectLst/>
                        </a:rPr>
                        <a:t>über den Menschen</a:t>
                      </a:r>
                      <a:endParaRPr lang="de-CH" sz="27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bg1"/>
                    </a:solidFill>
                  </a:tcPr>
                </a:tc>
                <a:tc>
                  <a:txBody>
                    <a:bodyPr/>
                    <a:lstStyle/>
                    <a:p>
                      <a:pPr>
                        <a:spcAft>
                          <a:spcPts val="0"/>
                        </a:spcAft>
                      </a:pPr>
                      <a:r>
                        <a:rPr lang="de-CH" sz="2700" dirty="0">
                          <a:effectLst/>
                        </a:rPr>
                        <a:t>Herrschaft der Gnade Gottes, </a:t>
                      </a:r>
                      <a:r>
                        <a:rPr lang="de-CH" sz="2700" dirty="0" smtClean="0">
                          <a:effectLst/>
                        </a:rPr>
                        <a:t>die zu </a:t>
                      </a:r>
                      <a:r>
                        <a:rPr lang="de-CH" sz="2700" dirty="0">
                          <a:effectLst/>
                        </a:rPr>
                        <a:t>ewigem Leben führt</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bg1"/>
                    </a:solidFill>
                  </a:tcPr>
                </a:tc>
                <a:tc>
                  <a:txBody>
                    <a:bodyPr/>
                    <a:lstStyle/>
                    <a:p>
                      <a:pPr>
                        <a:spcAft>
                          <a:spcPts val="0"/>
                        </a:spcAft>
                      </a:pPr>
                      <a:r>
                        <a:rPr lang="de-CH" sz="2700" dirty="0">
                          <a:effectLst/>
                        </a:rPr>
                        <a:t>Röm 5,20-21</a:t>
                      </a:r>
                      <a:endParaRPr lang="de-CH" sz="2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3110" marR="153110" marT="0" marB="0" anchor="ctr">
                    <a:solidFill>
                      <a:schemeClr val="bg1"/>
                    </a:solidFill>
                  </a:tcPr>
                </a:tc>
              </a:tr>
            </a:tbl>
          </a:graphicData>
        </a:graphic>
      </p:graphicFrame>
    </p:spTree>
    <p:extLst>
      <p:ext uri="{BB962C8B-B14F-4D97-AF65-F5344CB8AC3E}">
        <p14:creationId xmlns:p14="http://schemas.microsoft.com/office/powerpoint/2010/main" val="55397611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4156376" y="4855618"/>
            <a:ext cx="4126386" cy="938719"/>
          </a:xfrm>
          <a:prstGeom prst="rect">
            <a:avLst/>
          </a:prstGeom>
          <a:noFill/>
        </p:spPr>
        <p:txBody>
          <a:bodyPr wrap="none" rtlCol="0">
            <a:spAutoFit/>
          </a:bodyPr>
          <a:lstStyle/>
          <a:p>
            <a:r>
              <a:rPr lang="de-CH" sz="5500" b="1" dirty="0" smtClean="0"/>
              <a:t>Genesis Teil 3</a:t>
            </a:r>
            <a:endParaRPr lang="de-CH" sz="5500" b="1" dirty="0"/>
          </a:p>
        </p:txBody>
      </p:sp>
    </p:spTree>
    <p:extLst>
      <p:ext uri="{BB962C8B-B14F-4D97-AF65-F5344CB8AC3E}">
        <p14:creationId xmlns:p14="http://schemas.microsoft.com/office/powerpoint/2010/main" val="16905547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16095" y="1667320"/>
            <a:ext cx="9463553" cy="1754326"/>
          </a:xfrm>
          <a:prstGeom prst="rect">
            <a:avLst/>
          </a:prstGeom>
          <a:noFill/>
        </p:spPr>
        <p:txBody>
          <a:bodyPr wrap="none" rtlCol="0">
            <a:spAutoFit/>
          </a:bodyPr>
          <a:lstStyle/>
          <a:p>
            <a:pPr lvl="0"/>
            <a:r>
              <a:rPr lang="de-CH" sz="3600" dirty="0" smtClean="0">
                <a:sym typeface="Wingdings" panose="05000000000000000000" pitchFamily="2" charset="2"/>
              </a:rPr>
              <a:t> </a:t>
            </a:r>
            <a:r>
              <a:rPr lang="de-CH" sz="3600" dirty="0" smtClean="0"/>
              <a:t>Sündenfall </a:t>
            </a:r>
            <a:r>
              <a:rPr lang="de-CH" sz="3600" dirty="0"/>
              <a:t>in die Unabhängigkeit (Rebellion</a:t>
            </a:r>
            <a:r>
              <a:rPr lang="de-CH" sz="3600" dirty="0" smtClean="0"/>
              <a:t>)</a:t>
            </a:r>
          </a:p>
          <a:p>
            <a:pPr lvl="0"/>
            <a:r>
              <a:rPr lang="de-CH" sz="3600" dirty="0" smtClean="0"/>
              <a:t> </a:t>
            </a:r>
            <a:endParaRPr lang="de-CH" sz="3600" dirty="0"/>
          </a:p>
          <a:p>
            <a:pPr lvl="0"/>
            <a:r>
              <a:rPr lang="de-CH" sz="3600" dirty="0" smtClean="0">
                <a:sym typeface="Wingdings" panose="05000000000000000000" pitchFamily="2" charset="2"/>
              </a:rPr>
              <a:t> </a:t>
            </a:r>
            <a:r>
              <a:rPr lang="de-CH" sz="3600" dirty="0" smtClean="0"/>
              <a:t>Erlösung </a:t>
            </a:r>
            <a:r>
              <a:rPr lang="de-CH" sz="3600" dirty="0"/>
              <a:t>in die Abhängigkeit (Lebensübergabe)</a:t>
            </a:r>
          </a:p>
        </p:txBody>
      </p:sp>
    </p:spTree>
    <p:extLst>
      <p:ext uri="{BB962C8B-B14F-4D97-AF65-F5344CB8AC3E}">
        <p14:creationId xmlns:p14="http://schemas.microsoft.com/office/powerpoint/2010/main" val="2646280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p:cTn id="13"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5">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5">
                                            <p:txEl>
                                              <p:pRg st="2" end="2"/>
                                            </p:txEl>
                                          </p:spTgt>
                                        </p:tgtEl>
                                        <p:attrNameLst>
                                          <p:attrName>style.visibility</p:attrName>
                                        </p:attrNameLst>
                                      </p:cBhvr>
                                      <p:to>
                                        <p:strVal val="visible"/>
                                      </p:to>
                                    </p:set>
                                    <p:anim calcmode="lin" valueType="num">
                                      <p:cBhvr>
                                        <p:cTn id="20"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703045" y="610282"/>
            <a:ext cx="10594952" cy="5632311"/>
          </a:xfrm>
          <a:prstGeom prst="rect">
            <a:avLst/>
          </a:prstGeom>
          <a:noFill/>
        </p:spPr>
        <p:txBody>
          <a:bodyPr wrap="none" rtlCol="0">
            <a:spAutoFit/>
          </a:bodyPr>
          <a:lstStyle/>
          <a:p>
            <a:r>
              <a:rPr lang="de-DE" sz="3600" dirty="0"/>
              <a:t>„Aber die Schlange war listiger als alle Tiere des Feldes, </a:t>
            </a:r>
            <a:endParaRPr lang="de-DE" sz="3600" dirty="0" smtClean="0"/>
          </a:p>
          <a:p>
            <a:r>
              <a:rPr lang="de-DE" sz="3600" dirty="0" smtClean="0"/>
              <a:t>die </a:t>
            </a:r>
            <a:r>
              <a:rPr lang="de-DE" sz="3600" dirty="0"/>
              <a:t>Gott der HERR gemacht hatte; und sie sprach zu </a:t>
            </a:r>
            <a:endParaRPr lang="de-DE" sz="3600" dirty="0" smtClean="0"/>
          </a:p>
          <a:p>
            <a:r>
              <a:rPr lang="de-DE" sz="3600" dirty="0" smtClean="0"/>
              <a:t>der </a:t>
            </a:r>
            <a:r>
              <a:rPr lang="de-DE" sz="3600" dirty="0"/>
              <a:t>Frau: Sollte Gott wirklich gesagt haben, dass ihr </a:t>
            </a:r>
            <a:endParaRPr lang="de-DE" sz="3600" dirty="0" smtClean="0"/>
          </a:p>
          <a:p>
            <a:r>
              <a:rPr lang="de-DE" sz="3600" dirty="0" smtClean="0"/>
              <a:t>von </a:t>
            </a:r>
            <a:r>
              <a:rPr lang="de-DE" sz="3600" dirty="0"/>
              <a:t>keinem Baum im Garten essen dürft? </a:t>
            </a:r>
            <a:r>
              <a:rPr lang="de-DE" sz="3600" u="sng" dirty="0"/>
              <a:t>2</a:t>
            </a:r>
            <a:r>
              <a:rPr lang="de-DE" sz="3600" dirty="0"/>
              <a:t> Da sprach </a:t>
            </a:r>
            <a:endParaRPr lang="de-DE" sz="3600" dirty="0" smtClean="0"/>
          </a:p>
          <a:p>
            <a:r>
              <a:rPr lang="de-DE" sz="3600" dirty="0" smtClean="0"/>
              <a:t>die </a:t>
            </a:r>
            <a:r>
              <a:rPr lang="de-DE" sz="3600" dirty="0"/>
              <a:t>Frau zur Schlange: Von der Frucht der Bäume im </a:t>
            </a:r>
            <a:endParaRPr lang="de-DE" sz="3600" dirty="0" smtClean="0"/>
          </a:p>
          <a:p>
            <a:r>
              <a:rPr lang="de-DE" sz="3600" dirty="0" smtClean="0"/>
              <a:t>Garten </a:t>
            </a:r>
            <a:r>
              <a:rPr lang="de-DE" sz="3600" dirty="0"/>
              <a:t>dürfen wir essen; </a:t>
            </a:r>
            <a:r>
              <a:rPr lang="de-DE" sz="3600" u="sng" dirty="0"/>
              <a:t>3</a:t>
            </a:r>
            <a:r>
              <a:rPr lang="de-DE" sz="3600" dirty="0"/>
              <a:t> aber von der Frucht des </a:t>
            </a:r>
            <a:endParaRPr lang="de-DE" sz="3600" dirty="0" smtClean="0"/>
          </a:p>
          <a:p>
            <a:r>
              <a:rPr lang="de-DE" sz="3600" dirty="0" smtClean="0"/>
              <a:t>Baumes</a:t>
            </a:r>
            <a:r>
              <a:rPr lang="de-DE" sz="3600" dirty="0"/>
              <a:t>, der in der Mitte des Gartens ist, hat Gott </a:t>
            </a:r>
            <a:endParaRPr lang="de-DE" sz="3600" dirty="0" smtClean="0"/>
          </a:p>
          <a:p>
            <a:r>
              <a:rPr lang="de-DE" sz="3600" dirty="0" smtClean="0"/>
              <a:t>gesagt</a:t>
            </a:r>
            <a:r>
              <a:rPr lang="de-DE" sz="3600" dirty="0"/>
              <a:t>: Esst nicht davon und rührt sie auch nicht an, </a:t>
            </a:r>
            <a:endParaRPr lang="de-DE" sz="3600" dirty="0" smtClean="0"/>
          </a:p>
          <a:p>
            <a:r>
              <a:rPr lang="de-DE" sz="3600" dirty="0" smtClean="0"/>
              <a:t>damit </a:t>
            </a:r>
            <a:r>
              <a:rPr lang="de-DE" sz="3600" dirty="0"/>
              <a:t>ihr nicht sterbt! </a:t>
            </a:r>
            <a:r>
              <a:rPr lang="de-DE" sz="3600" u="sng" dirty="0"/>
              <a:t>4</a:t>
            </a:r>
            <a:r>
              <a:rPr lang="de-DE" sz="3600" dirty="0"/>
              <a:t> Da sprach die Schlange zu der </a:t>
            </a:r>
            <a:endParaRPr lang="de-DE" sz="3600" dirty="0" smtClean="0"/>
          </a:p>
          <a:p>
            <a:r>
              <a:rPr lang="de-DE" sz="3600" dirty="0" smtClean="0"/>
              <a:t>Frau</a:t>
            </a:r>
            <a:r>
              <a:rPr lang="de-DE" sz="3600" dirty="0"/>
              <a:t>: Keineswegs werdet ihr sterben! </a:t>
            </a:r>
            <a:r>
              <a:rPr lang="de-DE" sz="3600" dirty="0" smtClean="0"/>
              <a:t>…</a:t>
            </a:r>
            <a:endParaRPr lang="de-CH" sz="3600" dirty="0"/>
          </a:p>
        </p:txBody>
      </p:sp>
    </p:spTree>
    <p:extLst>
      <p:ext uri="{BB962C8B-B14F-4D97-AF65-F5344CB8AC3E}">
        <p14:creationId xmlns:p14="http://schemas.microsoft.com/office/powerpoint/2010/main" val="1379583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703045" y="610282"/>
            <a:ext cx="10349949" cy="5078313"/>
          </a:xfrm>
          <a:prstGeom prst="rect">
            <a:avLst/>
          </a:prstGeom>
          <a:noFill/>
        </p:spPr>
        <p:txBody>
          <a:bodyPr wrap="none" rtlCol="0">
            <a:spAutoFit/>
          </a:bodyPr>
          <a:lstStyle/>
          <a:p>
            <a:r>
              <a:rPr lang="de-DE" sz="3600" dirty="0" smtClean="0"/>
              <a:t>„… Sondern </a:t>
            </a:r>
            <a:r>
              <a:rPr lang="de-DE" sz="3600" dirty="0"/>
              <a:t>Gott weiß: An dem Tag, da ihr davon esst, </a:t>
            </a:r>
            <a:endParaRPr lang="de-DE" sz="3600" dirty="0" smtClean="0"/>
          </a:p>
          <a:p>
            <a:r>
              <a:rPr lang="de-DE" sz="3600" dirty="0" smtClean="0"/>
              <a:t>werden </a:t>
            </a:r>
            <a:r>
              <a:rPr lang="de-DE" sz="3600" dirty="0"/>
              <a:t>euch die Augen geöffnet, und ihr werdet sein </a:t>
            </a:r>
            <a:endParaRPr lang="de-DE" sz="3600" dirty="0" smtClean="0"/>
          </a:p>
          <a:p>
            <a:r>
              <a:rPr lang="de-DE" sz="3600" dirty="0" smtClean="0"/>
              <a:t>wie </a:t>
            </a:r>
            <a:r>
              <a:rPr lang="de-DE" sz="3600" dirty="0"/>
              <a:t>Gott und werdet erkennen, was Gut und Böse ist! </a:t>
            </a:r>
            <a:endParaRPr lang="de-DE" sz="3600" dirty="0" smtClean="0"/>
          </a:p>
          <a:p>
            <a:r>
              <a:rPr lang="de-DE" sz="3600" u="sng" dirty="0" smtClean="0"/>
              <a:t>6</a:t>
            </a:r>
            <a:r>
              <a:rPr lang="de-DE" sz="3600" dirty="0"/>
              <a:t> Und die Frau sah, dass von dem Baum gut zu essen </a:t>
            </a:r>
            <a:endParaRPr lang="de-DE" sz="3600" dirty="0" smtClean="0"/>
          </a:p>
          <a:p>
            <a:r>
              <a:rPr lang="de-DE" sz="3600" dirty="0" smtClean="0"/>
              <a:t>wäre</a:t>
            </a:r>
            <a:r>
              <a:rPr lang="de-DE" sz="3600" dirty="0"/>
              <a:t>, und dass er eine Lust für die Augen und ein </a:t>
            </a:r>
            <a:endParaRPr lang="de-DE" sz="3600" dirty="0" smtClean="0"/>
          </a:p>
          <a:p>
            <a:r>
              <a:rPr lang="de-DE" sz="3600" dirty="0" smtClean="0"/>
              <a:t>begehrenswerter </a:t>
            </a:r>
            <a:r>
              <a:rPr lang="de-DE" sz="3600" dirty="0"/>
              <a:t>Baum wäre, weil er weise macht; </a:t>
            </a:r>
            <a:endParaRPr lang="de-DE" sz="3600" dirty="0" smtClean="0"/>
          </a:p>
          <a:p>
            <a:r>
              <a:rPr lang="de-DE" sz="3600" dirty="0" smtClean="0"/>
              <a:t>und </a:t>
            </a:r>
            <a:r>
              <a:rPr lang="de-DE" sz="3600" dirty="0"/>
              <a:t>sie nahm von seiner Frucht und aß, und sie gab </a:t>
            </a:r>
            <a:endParaRPr lang="de-DE" sz="3600" dirty="0" smtClean="0"/>
          </a:p>
          <a:p>
            <a:r>
              <a:rPr lang="de-DE" sz="3600" dirty="0" smtClean="0"/>
              <a:t>davon </a:t>
            </a:r>
            <a:r>
              <a:rPr lang="de-DE" sz="3600" dirty="0"/>
              <a:t>auch ihrem Mann, der bei ihr war, und er aß.“ </a:t>
            </a:r>
            <a:endParaRPr lang="de-DE" sz="3600" dirty="0" smtClean="0"/>
          </a:p>
          <a:p>
            <a:r>
              <a:rPr lang="de-DE" sz="3600" b="1" dirty="0"/>
              <a:t>	</a:t>
            </a:r>
            <a:r>
              <a:rPr lang="de-DE" sz="3600" b="1" dirty="0" smtClean="0"/>
              <a:t>						(</a:t>
            </a:r>
            <a:r>
              <a:rPr lang="de-DE" sz="3600" b="1" dirty="0"/>
              <a:t>Gen 3,1-6)</a:t>
            </a:r>
            <a:endParaRPr lang="de-CH" sz="3600" dirty="0"/>
          </a:p>
        </p:txBody>
      </p:sp>
    </p:spTree>
    <p:extLst>
      <p:ext uri="{BB962C8B-B14F-4D97-AF65-F5344CB8AC3E}">
        <p14:creationId xmlns:p14="http://schemas.microsoft.com/office/powerpoint/2010/main" val="4125673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703045" y="1191307"/>
            <a:ext cx="9986195" cy="2862322"/>
          </a:xfrm>
          <a:prstGeom prst="rect">
            <a:avLst/>
          </a:prstGeom>
          <a:noFill/>
        </p:spPr>
        <p:txBody>
          <a:bodyPr wrap="none" rtlCol="0">
            <a:spAutoFit/>
          </a:bodyPr>
          <a:lstStyle/>
          <a:p>
            <a:r>
              <a:rPr lang="de-CH" sz="3600" dirty="0"/>
              <a:t>„Und so wurde der große Drache niedergeworfen, </a:t>
            </a:r>
            <a:endParaRPr lang="de-CH" sz="3600" dirty="0" smtClean="0"/>
          </a:p>
          <a:p>
            <a:r>
              <a:rPr lang="de-CH" sz="3600" dirty="0" smtClean="0"/>
              <a:t>die </a:t>
            </a:r>
            <a:r>
              <a:rPr lang="de-CH" sz="3600" dirty="0"/>
              <a:t>alte Schlange, genannt der Teufel und der Satan, </a:t>
            </a:r>
            <a:endParaRPr lang="de-CH" sz="3600" dirty="0" smtClean="0"/>
          </a:p>
          <a:p>
            <a:r>
              <a:rPr lang="de-CH" sz="3600" dirty="0" smtClean="0"/>
              <a:t>der </a:t>
            </a:r>
            <a:r>
              <a:rPr lang="de-CH" sz="3600" dirty="0"/>
              <a:t>den ganzen Erdkreis verführt; er wurde auf die </a:t>
            </a:r>
            <a:endParaRPr lang="de-CH" sz="3600" dirty="0" smtClean="0"/>
          </a:p>
          <a:p>
            <a:r>
              <a:rPr lang="de-CH" sz="3600" dirty="0" smtClean="0"/>
              <a:t>Erde </a:t>
            </a:r>
            <a:r>
              <a:rPr lang="de-CH" sz="3600" dirty="0"/>
              <a:t>hinabgeworfen, und seine Engel wurden mit </a:t>
            </a:r>
            <a:endParaRPr lang="de-CH" sz="3600" dirty="0" smtClean="0"/>
          </a:p>
          <a:p>
            <a:r>
              <a:rPr lang="de-CH" sz="3600" dirty="0" smtClean="0"/>
              <a:t>ihm </a:t>
            </a:r>
            <a:r>
              <a:rPr lang="de-CH" sz="3600" dirty="0"/>
              <a:t>hinabgeworfen.“ </a:t>
            </a:r>
            <a:r>
              <a:rPr lang="de-CH" sz="3600" b="1" dirty="0"/>
              <a:t>(Off 12,9)</a:t>
            </a:r>
            <a:endParaRPr lang="de-CH" sz="3600" dirty="0"/>
          </a:p>
        </p:txBody>
      </p:sp>
    </p:spTree>
    <p:extLst>
      <p:ext uri="{BB962C8B-B14F-4D97-AF65-F5344CB8AC3E}">
        <p14:creationId xmlns:p14="http://schemas.microsoft.com/office/powerpoint/2010/main" val="1628734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03045" y="351300"/>
            <a:ext cx="5732595" cy="646331"/>
          </a:xfrm>
          <a:prstGeom prst="rect">
            <a:avLst/>
          </a:prstGeom>
          <a:noFill/>
        </p:spPr>
        <p:txBody>
          <a:bodyPr wrap="none" rtlCol="0">
            <a:spAutoFit/>
          </a:bodyPr>
          <a:lstStyle/>
          <a:p>
            <a:pPr lvl="0"/>
            <a:r>
              <a:rPr lang="de-CH" sz="3600" b="1" dirty="0" smtClean="0"/>
              <a:t>Die Versuchung / Verführung</a:t>
            </a:r>
            <a:endParaRPr lang="de-CH" sz="3600" b="1" dirty="0"/>
          </a:p>
        </p:txBody>
      </p:sp>
      <p:graphicFrame>
        <p:nvGraphicFramePr>
          <p:cNvPr id="2" name="Tabelle 1"/>
          <p:cNvGraphicFramePr>
            <a:graphicFrameLocks noGrp="1"/>
          </p:cNvGraphicFramePr>
          <p:nvPr>
            <p:extLst>
              <p:ext uri="{D42A27DB-BD31-4B8C-83A1-F6EECF244321}">
                <p14:modId xmlns:p14="http://schemas.microsoft.com/office/powerpoint/2010/main" val="3680747642"/>
              </p:ext>
            </p:extLst>
          </p:nvPr>
        </p:nvGraphicFramePr>
        <p:xfrm>
          <a:off x="409575" y="1158399"/>
          <a:ext cx="11057495" cy="1261287"/>
        </p:xfrm>
        <a:graphic>
          <a:graphicData uri="http://schemas.openxmlformats.org/drawingml/2006/table">
            <a:tbl>
              <a:tblPr firstRow="1" firstCol="1" bandRow="1">
                <a:tableStyleId>{5C22544A-7EE6-4342-B048-85BDC9FD1C3A}</a:tableStyleId>
              </a:tblPr>
              <a:tblGrid>
                <a:gridCol w="5510297"/>
                <a:gridCol w="5547198"/>
              </a:tblGrid>
              <a:tr h="641825">
                <a:tc gridSpan="2">
                  <a:txBody>
                    <a:bodyPr/>
                    <a:lstStyle/>
                    <a:p>
                      <a:pPr algn="ctr">
                        <a:spcAft>
                          <a:spcPts val="0"/>
                        </a:spcAft>
                      </a:pPr>
                      <a:r>
                        <a:rPr lang="de-CH" sz="2500" dirty="0">
                          <a:effectLst/>
                        </a:rPr>
                        <a:t>Taktik der Versuchung</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tc>
                <a:tc hMerge="1">
                  <a:txBody>
                    <a:bodyPr/>
                    <a:lstStyle/>
                    <a:p>
                      <a:endParaRPr lang="de-CH"/>
                    </a:p>
                  </a:txBody>
                  <a:tcPr/>
                </a:tc>
              </a:tr>
              <a:tr h="619462">
                <a:tc>
                  <a:txBody>
                    <a:bodyPr/>
                    <a:lstStyle/>
                    <a:p>
                      <a:pPr>
                        <a:spcAft>
                          <a:spcPts val="0"/>
                        </a:spcAft>
                      </a:pPr>
                      <a:r>
                        <a:rPr lang="de-CH" sz="2100" b="0" dirty="0">
                          <a:solidFill>
                            <a:schemeClr val="tx1"/>
                          </a:solidFill>
                          <a:effectLst/>
                        </a:rPr>
                        <a:t>Stellt Gottes Wort in Frage (3,1)</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c>
                  <a:txBody>
                    <a:bodyPr/>
                    <a:lstStyle/>
                    <a:p>
                      <a:pPr>
                        <a:spcAft>
                          <a:spcPts val="0"/>
                        </a:spcAft>
                      </a:pPr>
                      <a:r>
                        <a:rPr lang="de-CH" sz="2100" dirty="0">
                          <a:effectLst/>
                        </a:rPr>
                        <a:t>„Sollte Gott wirklich gesagt haben...?“</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r>
            </a:tbl>
          </a:graphicData>
        </a:graphic>
      </p:graphicFrame>
    </p:spTree>
    <p:extLst>
      <p:ext uri="{BB962C8B-B14F-4D97-AF65-F5344CB8AC3E}">
        <p14:creationId xmlns:p14="http://schemas.microsoft.com/office/powerpoint/2010/main" val="4248505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03045" y="351300"/>
            <a:ext cx="5732595" cy="646331"/>
          </a:xfrm>
          <a:prstGeom prst="rect">
            <a:avLst/>
          </a:prstGeom>
          <a:noFill/>
        </p:spPr>
        <p:txBody>
          <a:bodyPr wrap="none" rtlCol="0">
            <a:spAutoFit/>
          </a:bodyPr>
          <a:lstStyle/>
          <a:p>
            <a:pPr lvl="0"/>
            <a:r>
              <a:rPr lang="de-CH" sz="3600" b="1" dirty="0" smtClean="0"/>
              <a:t>Die Versuchung / Verführung</a:t>
            </a:r>
            <a:endParaRPr lang="de-CH" sz="3600" b="1" dirty="0"/>
          </a:p>
        </p:txBody>
      </p:sp>
      <p:graphicFrame>
        <p:nvGraphicFramePr>
          <p:cNvPr id="2" name="Tabelle 1"/>
          <p:cNvGraphicFramePr>
            <a:graphicFrameLocks noGrp="1"/>
          </p:cNvGraphicFramePr>
          <p:nvPr>
            <p:extLst>
              <p:ext uri="{D42A27DB-BD31-4B8C-83A1-F6EECF244321}">
                <p14:modId xmlns:p14="http://schemas.microsoft.com/office/powerpoint/2010/main" val="2831258849"/>
              </p:ext>
            </p:extLst>
          </p:nvPr>
        </p:nvGraphicFramePr>
        <p:xfrm>
          <a:off x="409575" y="1158399"/>
          <a:ext cx="11057495" cy="1980394"/>
        </p:xfrm>
        <a:graphic>
          <a:graphicData uri="http://schemas.openxmlformats.org/drawingml/2006/table">
            <a:tbl>
              <a:tblPr firstRow="1" firstCol="1" bandRow="1">
                <a:tableStyleId>{5C22544A-7EE6-4342-B048-85BDC9FD1C3A}</a:tableStyleId>
              </a:tblPr>
              <a:tblGrid>
                <a:gridCol w="5510297"/>
                <a:gridCol w="5547198"/>
              </a:tblGrid>
              <a:tr h="641825">
                <a:tc gridSpan="2">
                  <a:txBody>
                    <a:bodyPr/>
                    <a:lstStyle/>
                    <a:p>
                      <a:pPr algn="ctr">
                        <a:spcAft>
                          <a:spcPts val="0"/>
                        </a:spcAft>
                      </a:pPr>
                      <a:r>
                        <a:rPr lang="de-CH" sz="2500" dirty="0">
                          <a:effectLst/>
                        </a:rPr>
                        <a:t>Taktik der Versuchung</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tc>
                <a:tc hMerge="1">
                  <a:txBody>
                    <a:bodyPr/>
                    <a:lstStyle/>
                    <a:p>
                      <a:endParaRPr lang="de-CH"/>
                    </a:p>
                  </a:txBody>
                  <a:tcPr/>
                </a:tc>
              </a:tr>
              <a:tr h="619462">
                <a:tc>
                  <a:txBody>
                    <a:bodyPr/>
                    <a:lstStyle/>
                    <a:p>
                      <a:pPr>
                        <a:spcAft>
                          <a:spcPts val="0"/>
                        </a:spcAft>
                      </a:pPr>
                      <a:r>
                        <a:rPr lang="de-CH" sz="2100" b="0" dirty="0">
                          <a:solidFill>
                            <a:schemeClr val="tx1"/>
                          </a:solidFill>
                          <a:effectLst/>
                        </a:rPr>
                        <a:t>Stellt Gottes Wort in Frage (3,1)</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c>
                  <a:txBody>
                    <a:bodyPr/>
                    <a:lstStyle/>
                    <a:p>
                      <a:pPr>
                        <a:spcAft>
                          <a:spcPts val="0"/>
                        </a:spcAft>
                      </a:pPr>
                      <a:r>
                        <a:rPr lang="de-CH" sz="2100" dirty="0">
                          <a:effectLst/>
                        </a:rPr>
                        <a:t>„Sollte Gott wirklich gesagt haben...?“</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accent1">
                        <a:lumMod val="40000"/>
                        <a:lumOff val="60000"/>
                      </a:schemeClr>
                    </a:solidFill>
                  </a:tcPr>
                </a:tc>
              </a:tr>
              <a:tr h="719107">
                <a:tc>
                  <a:txBody>
                    <a:bodyPr/>
                    <a:lstStyle/>
                    <a:p>
                      <a:pPr>
                        <a:spcAft>
                          <a:spcPts val="0"/>
                        </a:spcAft>
                      </a:pPr>
                      <a:r>
                        <a:rPr lang="de-CH" sz="2100" b="0" dirty="0">
                          <a:solidFill>
                            <a:schemeClr val="tx1"/>
                          </a:solidFill>
                          <a:effectLst/>
                        </a:rPr>
                        <a:t>Falsche Aussage (3,1)</a:t>
                      </a:r>
                      <a:endParaRPr lang="de-CH" sz="2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c>
                  <a:txBody>
                    <a:bodyPr/>
                    <a:lstStyle/>
                    <a:p>
                      <a:pPr>
                        <a:spcAft>
                          <a:spcPts val="0"/>
                        </a:spcAft>
                      </a:pPr>
                      <a:r>
                        <a:rPr lang="de-CH" sz="2100" dirty="0">
                          <a:effectLst/>
                        </a:rPr>
                        <a:t>„…, dass ihr von keinem Baum im Garten essen dürft?“</a:t>
                      </a:r>
                      <a:endParaRPr lang="de-CH"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0762" marR="120762" marT="0" marB="0" anchor="ctr">
                    <a:solidFill>
                      <a:schemeClr val="bg1"/>
                    </a:solidFill>
                  </a:tcPr>
                </a:tc>
              </a:tr>
            </a:tbl>
          </a:graphicData>
        </a:graphic>
      </p:graphicFrame>
    </p:spTree>
    <p:extLst>
      <p:ext uri="{BB962C8B-B14F-4D97-AF65-F5344CB8AC3E}">
        <p14:creationId xmlns:p14="http://schemas.microsoft.com/office/powerpoint/2010/main" val="41904918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1398</Words>
  <Application>Microsoft Office PowerPoint</Application>
  <PresentationFormat>Breitbild</PresentationFormat>
  <Paragraphs>257</Paragraphs>
  <Slides>37</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37</vt:i4>
      </vt:variant>
    </vt:vector>
  </HeadingPairs>
  <TitlesOfParts>
    <vt:vector size="44" baseType="lpstr">
      <vt:lpstr>Arial</vt:lpstr>
      <vt:lpstr>Calibri</vt:lpstr>
      <vt:lpstr>Calibri Light</vt:lpstr>
      <vt:lpstr>Times New Roman</vt:lpstr>
      <vt:lpstr>Trebuchet MS</vt:lpstr>
      <vt:lpstr>Wingdings</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Reinhard</dc:creator>
  <cp:lastModifiedBy>Reinhard</cp:lastModifiedBy>
  <cp:revision>81</cp:revision>
  <dcterms:created xsi:type="dcterms:W3CDTF">2018-05-19T05:14:58Z</dcterms:created>
  <dcterms:modified xsi:type="dcterms:W3CDTF">2018-09-09T05:57:02Z</dcterms:modified>
</cp:coreProperties>
</file>