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826" r:id="rId3"/>
    <p:sldId id="828" r:id="rId4"/>
    <p:sldId id="829" r:id="rId5"/>
    <p:sldId id="811" r:id="rId6"/>
    <p:sldId id="847" r:id="rId7"/>
    <p:sldId id="864" r:id="rId8"/>
    <p:sldId id="865" r:id="rId9"/>
    <p:sldId id="866" r:id="rId10"/>
    <p:sldId id="867" r:id="rId11"/>
    <p:sldId id="869" r:id="rId12"/>
    <p:sldId id="868" r:id="rId13"/>
    <p:sldId id="870" r:id="rId14"/>
    <p:sldId id="871" r:id="rId15"/>
    <p:sldId id="872" r:id="rId16"/>
    <p:sldId id="841" r:id="rId17"/>
    <p:sldId id="792" r:id="rId18"/>
    <p:sldId id="873" r:id="rId19"/>
    <p:sldId id="804" r:id="rId20"/>
    <p:sldId id="844" r:id="rId21"/>
    <p:sldId id="875" r:id="rId22"/>
    <p:sldId id="876" r:id="rId23"/>
    <p:sldId id="877" r:id="rId24"/>
    <p:sldId id="863" r:id="rId25"/>
    <p:sldId id="878" r:id="rId26"/>
    <p:sldId id="732" r:id="rId27"/>
    <p:sldId id="773" r:id="rId28"/>
    <p:sldId id="845" r:id="rId29"/>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982" autoAdjust="0"/>
  </p:normalViewPr>
  <p:slideViewPr>
    <p:cSldViewPr snapToGrid="0">
      <p:cViewPr varScale="1">
        <p:scale>
          <a:sx n="152" d="100"/>
          <a:sy n="152" d="100"/>
        </p:scale>
        <p:origin x="64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11.08.2022</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252744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12</a:t>
            </a:fld>
            <a:endParaRPr lang="de-CH"/>
          </a:p>
        </p:txBody>
      </p:sp>
    </p:spTree>
    <p:extLst>
      <p:ext uri="{BB962C8B-B14F-4D97-AF65-F5344CB8AC3E}">
        <p14:creationId xmlns:p14="http://schemas.microsoft.com/office/powerpoint/2010/main" val="97286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13</a:t>
            </a:fld>
            <a:endParaRPr lang="de-CH"/>
          </a:p>
        </p:txBody>
      </p:sp>
    </p:spTree>
    <p:extLst>
      <p:ext uri="{BB962C8B-B14F-4D97-AF65-F5344CB8AC3E}">
        <p14:creationId xmlns:p14="http://schemas.microsoft.com/office/powerpoint/2010/main" val="98671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371022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15</a:t>
            </a:fld>
            <a:endParaRPr lang="de-CH"/>
          </a:p>
        </p:txBody>
      </p:sp>
    </p:spTree>
    <p:extLst>
      <p:ext uri="{BB962C8B-B14F-4D97-AF65-F5344CB8AC3E}">
        <p14:creationId xmlns:p14="http://schemas.microsoft.com/office/powerpoint/2010/main" val="192136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17</a:t>
            </a:fld>
            <a:endParaRPr lang="de-CH"/>
          </a:p>
        </p:txBody>
      </p:sp>
    </p:spTree>
    <p:extLst>
      <p:ext uri="{BB962C8B-B14F-4D97-AF65-F5344CB8AC3E}">
        <p14:creationId xmlns:p14="http://schemas.microsoft.com/office/powerpoint/2010/main" val="168000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763BA49-E773-46FE-919B-F9DB7C9E4EB7}" type="slidenum">
              <a:rPr lang="de-CH" smtClean="0"/>
              <a:t>18</a:t>
            </a:fld>
            <a:endParaRPr lang="de-CH"/>
          </a:p>
        </p:txBody>
      </p:sp>
    </p:spTree>
    <p:extLst>
      <p:ext uri="{BB962C8B-B14F-4D97-AF65-F5344CB8AC3E}">
        <p14:creationId xmlns:p14="http://schemas.microsoft.com/office/powerpoint/2010/main" val="15588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19</a:t>
            </a:fld>
            <a:endParaRPr lang="de-CH"/>
          </a:p>
        </p:txBody>
      </p:sp>
    </p:spTree>
    <p:extLst>
      <p:ext uri="{BB962C8B-B14F-4D97-AF65-F5344CB8AC3E}">
        <p14:creationId xmlns:p14="http://schemas.microsoft.com/office/powerpoint/2010/main" val="164444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314937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21</a:t>
            </a:fld>
            <a:endParaRPr lang="de-CH"/>
          </a:p>
        </p:txBody>
      </p:sp>
    </p:spTree>
    <p:extLst>
      <p:ext uri="{BB962C8B-B14F-4D97-AF65-F5344CB8AC3E}">
        <p14:creationId xmlns:p14="http://schemas.microsoft.com/office/powerpoint/2010/main" val="236417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26576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254966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83385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5</a:t>
            </a:fld>
            <a:endParaRPr lang="de-CH"/>
          </a:p>
        </p:txBody>
      </p:sp>
    </p:spTree>
    <p:extLst>
      <p:ext uri="{BB962C8B-B14F-4D97-AF65-F5344CB8AC3E}">
        <p14:creationId xmlns:p14="http://schemas.microsoft.com/office/powerpoint/2010/main" val="358916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6</a:t>
            </a:fld>
            <a:endParaRPr lang="de-CH"/>
          </a:p>
        </p:txBody>
      </p:sp>
    </p:spTree>
    <p:extLst>
      <p:ext uri="{BB962C8B-B14F-4D97-AF65-F5344CB8AC3E}">
        <p14:creationId xmlns:p14="http://schemas.microsoft.com/office/powerpoint/2010/main" val="410204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7</a:t>
            </a:fld>
            <a:endParaRPr lang="de-CH"/>
          </a:p>
        </p:txBody>
      </p:sp>
    </p:spTree>
    <p:extLst>
      <p:ext uri="{BB962C8B-B14F-4D97-AF65-F5344CB8AC3E}">
        <p14:creationId xmlns:p14="http://schemas.microsoft.com/office/powerpoint/2010/main" val="133326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8</a:t>
            </a:fld>
            <a:endParaRPr lang="de-CH"/>
          </a:p>
        </p:txBody>
      </p:sp>
    </p:spTree>
    <p:extLst>
      <p:ext uri="{BB962C8B-B14F-4D97-AF65-F5344CB8AC3E}">
        <p14:creationId xmlns:p14="http://schemas.microsoft.com/office/powerpoint/2010/main" val="46440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9</a:t>
            </a:fld>
            <a:endParaRPr lang="de-CH"/>
          </a:p>
        </p:txBody>
      </p:sp>
    </p:spTree>
    <p:extLst>
      <p:ext uri="{BB962C8B-B14F-4D97-AF65-F5344CB8AC3E}">
        <p14:creationId xmlns:p14="http://schemas.microsoft.com/office/powerpoint/2010/main" val="413143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10</a:t>
            </a:fld>
            <a:endParaRPr lang="de-CH"/>
          </a:p>
        </p:txBody>
      </p:sp>
    </p:spTree>
    <p:extLst>
      <p:ext uri="{BB962C8B-B14F-4D97-AF65-F5344CB8AC3E}">
        <p14:creationId xmlns:p14="http://schemas.microsoft.com/office/powerpoint/2010/main" val="139340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11</a:t>
            </a:fld>
            <a:endParaRPr lang="de-CH"/>
          </a:p>
        </p:txBody>
      </p:sp>
    </p:spTree>
    <p:extLst>
      <p:ext uri="{BB962C8B-B14F-4D97-AF65-F5344CB8AC3E}">
        <p14:creationId xmlns:p14="http://schemas.microsoft.com/office/powerpoint/2010/main" val="190762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11.08.2022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11.08.2022</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11.08.2022</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1722825" y="4855617"/>
            <a:ext cx="8746349" cy="938719"/>
          </a:xfrm>
          <a:prstGeom prst="rect">
            <a:avLst/>
          </a:prstGeom>
          <a:noFill/>
        </p:spPr>
        <p:txBody>
          <a:bodyPr wrap="square" rtlCol="0">
            <a:spAutoFit/>
          </a:bodyPr>
          <a:lstStyle/>
          <a:p>
            <a:pPr algn="ctr"/>
            <a:r>
              <a:rPr lang="de-CH" sz="5500" b="1" dirty="0"/>
              <a:t>1000-jähriges Reich</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29"/>
            <a:ext cx="10188673" cy="1750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„Dann wird nicht mehr einer seinen Nächsten oder einer seinen Bruder lehren und sagen: Erkennt den HERRN! Denn sie alle werden mich erkennen von ihrem Kleinsten bis zu ihrem Größten, spricht der HERR.“ </a:t>
            </a:r>
            <a:r>
              <a:rPr lang="de-DE" sz="3000" dirty="0" err="1"/>
              <a:t>Jer</a:t>
            </a:r>
            <a:r>
              <a:rPr lang="de-DE" sz="3000" dirty="0"/>
              <a:t> 31,34a</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4955857"/>
            <a:ext cx="10020893" cy="586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5. Bestimmung: Die Wiedergeburt Israels betrifft </a:t>
            </a:r>
            <a:r>
              <a:rPr lang="de-CH" sz="3000" u="sng" dirty="0"/>
              <a:t>alle</a:t>
            </a:r>
            <a:r>
              <a:rPr lang="de-CH" sz="3000" dirty="0"/>
              <a:t> Juden</a:t>
            </a:r>
            <a:endParaRPr lang="de-DE" sz="3000" dirty="0"/>
          </a:p>
        </p:txBody>
      </p:sp>
      <p:sp>
        <p:nvSpPr>
          <p:cNvPr id="8" name="Inhaltsplatzhalter 4">
            <a:extLst>
              <a:ext uri="{FF2B5EF4-FFF2-40B4-BE49-F238E27FC236}">
                <a16:creationId xmlns:a16="http://schemas.microsoft.com/office/drawing/2014/main" id="{B78E9784-4AF6-42DC-257A-DACCA694EE5F}"/>
              </a:ext>
            </a:extLst>
          </p:cNvPr>
          <p:cNvSpPr txBox="1">
            <a:spLocks/>
          </p:cNvSpPr>
          <p:nvPr/>
        </p:nvSpPr>
        <p:spPr>
          <a:xfrm>
            <a:off x="637319" y="4158902"/>
            <a:ext cx="10188673" cy="627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so wird ganz Israel gerettet werden,“ Röm 11,26a</a:t>
            </a:r>
          </a:p>
        </p:txBody>
      </p:sp>
    </p:spTree>
    <p:extLst>
      <p:ext uri="{BB962C8B-B14F-4D97-AF65-F5344CB8AC3E}">
        <p14:creationId xmlns:p14="http://schemas.microsoft.com/office/powerpoint/2010/main" val="37423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30"/>
            <a:ext cx="10188673" cy="1557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„Denn ich werde ihre Schuld vergeben und an ihre Sünde nicht mehr denken.“ </a:t>
            </a:r>
            <a:r>
              <a:rPr lang="de-DE" sz="3000" dirty="0" err="1"/>
              <a:t>Jer</a:t>
            </a:r>
            <a:r>
              <a:rPr lang="de-DE" sz="3000" dirty="0"/>
              <a:t> 31,34b</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4603459"/>
            <a:ext cx="10020893" cy="1110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6. Bestimmung: Sündenvergebung ist möglich</a:t>
            </a:r>
            <a:endParaRPr lang="de-DE" sz="3000" dirty="0"/>
          </a:p>
        </p:txBody>
      </p:sp>
      <p:sp>
        <p:nvSpPr>
          <p:cNvPr id="8" name="Inhaltsplatzhalter 4">
            <a:extLst>
              <a:ext uri="{FF2B5EF4-FFF2-40B4-BE49-F238E27FC236}">
                <a16:creationId xmlns:a16="http://schemas.microsoft.com/office/drawing/2014/main" id="{DFBAF82D-D79F-5041-CC23-AE17173A48F8}"/>
              </a:ext>
            </a:extLst>
          </p:cNvPr>
          <p:cNvSpPr txBox="1">
            <a:spLocks/>
          </p:cNvSpPr>
          <p:nvPr/>
        </p:nvSpPr>
        <p:spPr>
          <a:xfrm>
            <a:off x="637318" y="3391312"/>
            <a:ext cx="10188673" cy="1033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„denn unmöglich kann Blut von Stieren und Böcken Sünden wegnehmen.“ </a:t>
            </a:r>
            <a:r>
              <a:rPr lang="de-DE" sz="3000" dirty="0" err="1"/>
              <a:t>Hebr</a:t>
            </a:r>
            <a:r>
              <a:rPr lang="de-DE" sz="3000" dirty="0"/>
              <a:t> 10,4</a:t>
            </a:r>
          </a:p>
        </p:txBody>
      </p:sp>
    </p:spTree>
    <p:extLst>
      <p:ext uri="{BB962C8B-B14F-4D97-AF65-F5344CB8AC3E}">
        <p14:creationId xmlns:p14="http://schemas.microsoft.com/office/powerpoint/2010/main" val="21427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61793"/>
            <a:ext cx="10826237" cy="3688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ich werde einen Bund des Friedens mit ihnen schließen und werde die bösen Tiere aus dem Land austilgen; und in der Wüste werden sie sicher wohnen und in den Wäldern schlafen. Und ich werde sie und die Umgebungen meines Hügels zum Segen machen; und ich werde den Regen fallen lassen zu seiner Zeit, Regengüsse des Segens werden es sein. Und der Baum des Feldes wird seine Frucht geben, und das Land wird seinen Ertrag geben; und sie werden in ihrem Land sicher sein.“ </a:t>
            </a:r>
            <a:r>
              <a:rPr lang="de-DE" sz="3000" dirty="0" err="1"/>
              <a:t>Hes</a:t>
            </a:r>
            <a:r>
              <a:rPr lang="de-DE" sz="3000" dirty="0"/>
              <a:t> 34,25-27</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5415857"/>
            <a:ext cx="10872376" cy="1110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7. Bestimmung: Israel wird mit materiellen Segnungen überschüttet</a:t>
            </a:r>
            <a:endParaRPr lang="de-DE" sz="3000" dirty="0"/>
          </a:p>
        </p:txBody>
      </p:sp>
    </p:spTree>
    <p:extLst>
      <p:ext uri="{BB962C8B-B14F-4D97-AF65-F5344CB8AC3E}">
        <p14:creationId xmlns:p14="http://schemas.microsoft.com/office/powerpoint/2010/main" val="8007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29"/>
            <a:ext cx="10931099" cy="31345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ich schließe mit ihnen einen Bund des Friedens, ein ewiger Bund wird es mit ihnen sein; den gebe ich ihnen und lasse sie zahlreich werden und setze mein Heiligtum in ihre Mitte für ewig. Und meine Wohnung wird über ihnen sein; und ich werde ihnen zum Gott und sie werden mir zum Volk sein. Und die Nationen werden erkennen, dass ich der HERR bin, der Israel heiligt, wenn mein Heiligtum für ewig in ihrer Mitte ist.“ </a:t>
            </a:r>
            <a:r>
              <a:rPr lang="de-DE" sz="3000" dirty="0" err="1"/>
              <a:t>Hes</a:t>
            </a:r>
            <a:r>
              <a:rPr lang="de-DE" sz="3000" dirty="0"/>
              <a:t> 37,26-28</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5415857"/>
            <a:ext cx="10020893" cy="1110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8. Bestimmung: Gott wird einen Tempel errichten</a:t>
            </a:r>
            <a:endParaRPr lang="de-DE" sz="3000" dirty="0"/>
          </a:p>
        </p:txBody>
      </p:sp>
    </p:spTree>
    <p:extLst>
      <p:ext uri="{BB962C8B-B14F-4D97-AF65-F5344CB8AC3E}">
        <p14:creationId xmlns:p14="http://schemas.microsoft.com/office/powerpoint/2010/main" val="30098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30"/>
            <a:ext cx="10931099" cy="2564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viele Völker werden hingehen und sagen: Kommt, lasst uns hinaufziehen zum Berg des HERRN, zum Haus des Gottes Jakobs, dass er uns aufgrund seiner Wege belehrt und wir auf seinen Pfaden gehen! Denn von Zion wird Weisung ausgehen und das Wort des HERRN von Jerusalem. Und er wird richten zwischen den Nationen und Recht sprechen für viele Völker.“ </a:t>
            </a:r>
            <a:r>
              <a:rPr lang="de-DE" sz="3000" dirty="0" err="1"/>
              <a:t>Jes</a:t>
            </a:r>
            <a:r>
              <a:rPr lang="de-DE" sz="3000" dirty="0"/>
              <a:t> 2,3-4a</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4973896"/>
            <a:ext cx="10020893" cy="504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9. Bestimmung: Ein neues Gesetz</a:t>
            </a:r>
            <a:endParaRPr lang="de-DE" sz="3000" dirty="0"/>
          </a:p>
        </p:txBody>
      </p:sp>
    </p:spTree>
    <p:extLst>
      <p:ext uri="{BB962C8B-B14F-4D97-AF65-F5344CB8AC3E}">
        <p14:creationId xmlns:p14="http://schemas.microsoft.com/office/powerpoint/2010/main" val="27447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1346189" y="2011102"/>
            <a:ext cx="10931099" cy="5210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600"/>
              </a:spcBef>
              <a:buAutoNum type="arabicPeriod"/>
            </a:pPr>
            <a:r>
              <a:rPr lang="de-CH" sz="3000" dirty="0"/>
              <a:t>Einseitiger Bund zwischen Gott und ganz Israel</a:t>
            </a:r>
          </a:p>
          <a:p>
            <a:pPr marL="514350" indent="-514350">
              <a:spcBef>
                <a:spcPts val="600"/>
              </a:spcBef>
              <a:buFont typeface="Arial" panose="020B0604020202020204" pitchFamily="34" charset="0"/>
              <a:buAutoNum type="arabicPeriod"/>
            </a:pPr>
            <a:r>
              <a:rPr lang="de-CH" sz="3000" dirty="0"/>
              <a:t>Klare Trennung vom Bund mit Mose</a:t>
            </a:r>
          </a:p>
          <a:p>
            <a:pPr marL="514350" indent="-514350">
              <a:spcBef>
                <a:spcPts val="600"/>
              </a:spcBef>
              <a:buFont typeface="Arial" panose="020B0604020202020204" pitchFamily="34" charset="0"/>
              <a:buAutoNum type="arabicPeriod"/>
            </a:pPr>
            <a:r>
              <a:rPr lang="de-CH" sz="3000" dirty="0"/>
              <a:t>Der Hl. Geist wird dauerhaft im (jüdischen) Menschen wohnen</a:t>
            </a:r>
          </a:p>
          <a:p>
            <a:pPr marL="514350" indent="-514350">
              <a:spcBef>
                <a:spcPts val="600"/>
              </a:spcBef>
              <a:buFont typeface="Arial" panose="020B0604020202020204" pitchFamily="34" charset="0"/>
              <a:buAutoNum type="arabicPeriod"/>
            </a:pPr>
            <a:r>
              <a:rPr lang="de-CH" sz="3000" dirty="0"/>
              <a:t>Nationale Wiedergeburt Israels</a:t>
            </a:r>
          </a:p>
          <a:p>
            <a:pPr marL="514350" indent="-514350">
              <a:spcBef>
                <a:spcPts val="600"/>
              </a:spcBef>
              <a:buFont typeface="Arial" panose="020B0604020202020204" pitchFamily="34" charset="0"/>
              <a:buAutoNum type="arabicPeriod"/>
            </a:pPr>
            <a:r>
              <a:rPr lang="de-CH" sz="3000" dirty="0"/>
              <a:t>Die Wiedergeburt Israels betrifft alle Juden</a:t>
            </a:r>
          </a:p>
          <a:p>
            <a:pPr marL="514350" indent="-514350">
              <a:spcBef>
                <a:spcPts val="600"/>
              </a:spcBef>
              <a:buFont typeface="Arial" panose="020B0604020202020204" pitchFamily="34" charset="0"/>
              <a:buAutoNum type="arabicPeriod"/>
            </a:pPr>
            <a:r>
              <a:rPr lang="de-CH" sz="3000" dirty="0"/>
              <a:t>Sündenvergebung ist möglich</a:t>
            </a:r>
          </a:p>
          <a:p>
            <a:pPr marL="514350" indent="-514350">
              <a:spcBef>
                <a:spcPts val="600"/>
              </a:spcBef>
              <a:buFont typeface="Arial" panose="020B0604020202020204" pitchFamily="34" charset="0"/>
              <a:buAutoNum type="arabicPeriod"/>
            </a:pPr>
            <a:r>
              <a:rPr lang="de-CH" sz="3000" dirty="0"/>
              <a:t>Israel wird mit materiellen Segnungen überschüttet</a:t>
            </a:r>
          </a:p>
          <a:p>
            <a:pPr marL="514350" indent="-514350">
              <a:spcBef>
                <a:spcPts val="600"/>
              </a:spcBef>
              <a:buFont typeface="Arial" panose="020B0604020202020204" pitchFamily="34" charset="0"/>
              <a:buAutoNum type="arabicPeriod"/>
            </a:pPr>
            <a:r>
              <a:rPr lang="de-CH" sz="3000" dirty="0"/>
              <a:t>Gott wird einen Tempel errichten</a:t>
            </a:r>
          </a:p>
          <a:p>
            <a:pPr marL="514350" indent="-514350">
              <a:spcBef>
                <a:spcPts val="600"/>
              </a:spcBef>
              <a:buFont typeface="Arial" panose="020B0604020202020204" pitchFamily="34" charset="0"/>
              <a:buAutoNum type="arabicPeriod"/>
            </a:pPr>
            <a:r>
              <a:rPr lang="de-CH" sz="3000" dirty="0"/>
              <a:t>Ein neues Gesetz</a:t>
            </a:r>
          </a:p>
          <a:p>
            <a:pPr marL="514350" indent="-514350">
              <a:buFont typeface="Arial" panose="020B0604020202020204" pitchFamily="34" charset="0"/>
              <a:buAutoNum type="arabicPeriod"/>
            </a:pPr>
            <a:endParaRPr lang="de-CH" sz="3000" dirty="0"/>
          </a:p>
          <a:p>
            <a:pPr marL="514350" indent="-514350">
              <a:buFont typeface="Arial" panose="020B0604020202020204" pitchFamily="34" charset="0"/>
              <a:buAutoNum type="arabicPeriod"/>
            </a:pPr>
            <a:endParaRPr lang="de-CH" sz="3000" dirty="0"/>
          </a:p>
          <a:p>
            <a:pPr marL="514350" indent="-514350">
              <a:buFont typeface="Arial" panose="020B0604020202020204" pitchFamily="34" charset="0"/>
              <a:buAutoNum type="arabicPeriod"/>
            </a:pPr>
            <a:endParaRPr lang="de-CH" sz="3000" dirty="0"/>
          </a:p>
          <a:p>
            <a:pPr marL="514350" indent="-514350">
              <a:buFont typeface="Arial" panose="020B0604020202020204" pitchFamily="34" charset="0"/>
              <a:buAutoNum type="arabicPeriod"/>
            </a:pPr>
            <a:endParaRPr lang="de-CH" sz="3000" dirty="0"/>
          </a:p>
          <a:p>
            <a:pPr marL="514350" indent="-514350">
              <a:buFont typeface="Arial" panose="020B0604020202020204" pitchFamily="34" charset="0"/>
              <a:buAutoNum type="arabicPeriod"/>
            </a:pPr>
            <a:endParaRPr lang="de-DE" sz="3000" dirty="0"/>
          </a:p>
          <a:p>
            <a:pPr marL="514350" indent="-514350">
              <a:buAutoNum type="arabicPeriod"/>
            </a:pPr>
            <a:endParaRPr lang="de-DE" sz="3000" dirty="0"/>
          </a:p>
        </p:txBody>
      </p:sp>
    </p:spTree>
    <p:extLst>
      <p:ext uri="{BB962C8B-B14F-4D97-AF65-F5344CB8AC3E}">
        <p14:creationId xmlns:p14="http://schemas.microsoft.com/office/powerpoint/2010/main" val="42765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graphicFrame>
        <p:nvGraphicFramePr>
          <p:cNvPr id="5" name="Tabelle 4">
            <a:extLst>
              <a:ext uri="{FF2B5EF4-FFF2-40B4-BE49-F238E27FC236}">
                <a16:creationId xmlns:a16="http://schemas.microsoft.com/office/drawing/2014/main" id="{87233AA5-8DFE-40A0-AEB6-A4B41AE0151B}"/>
              </a:ext>
            </a:extLst>
          </p:cNvPr>
          <p:cNvGraphicFramePr>
            <a:graphicFrameLocks noGrp="1"/>
          </p:cNvGraphicFramePr>
          <p:nvPr>
            <p:extLst>
              <p:ext uri="{D42A27DB-BD31-4B8C-83A1-F6EECF244321}">
                <p14:modId xmlns:p14="http://schemas.microsoft.com/office/powerpoint/2010/main" val="206204499"/>
              </p:ext>
            </p:extLst>
          </p:nvPr>
        </p:nvGraphicFramePr>
        <p:xfrm>
          <a:off x="367716" y="1182256"/>
          <a:ext cx="11565624" cy="5475492"/>
        </p:xfrm>
        <a:graphic>
          <a:graphicData uri="http://schemas.openxmlformats.org/drawingml/2006/table">
            <a:tbl>
              <a:tblPr firstRow="1" firstCol="1" bandRow="1">
                <a:tableStyleId>{5C22544A-7EE6-4342-B048-85BDC9FD1C3A}</a:tableStyleId>
              </a:tblPr>
              <a:tblGrid>
                <a:gridCol w="2367097">
                  <a:extLst>
                    <a:ext uri="{9D8B030D-6E8A-4147-A177-3AD203B41FA5}">
                      <a16:colId xmlns:a16="http://schemas.microsoft.com/office/drawing/2014/main" val="20000"/>
                    </a:ext>
                  </a:extLst>
                </a:gridCol>
                <a:gridCol w="2269222">
                  <a:extLst>
                    <a:ext uri="{9D8B030D-6E8A-4147-A177-3AD203B41FA5}">
                      <a16:colId xmlns:a16="http://schemas.microsoft.com/office/drawing/2014/main" val="20002"/>
                    </a:ext>
                  </a:extLst>
                </a:gridCol>
                <a:gridCol w="1832995">
                  <a:extLst>
                    <a:ext uri="{9D8B030D-6E8A-4147-A177-3AD203B41FA5}">
                      <a16:colId xmlns:a16="http://schemas.microsoft.com/office/drawing/2014/main" val="2081807033"/>
                    </a:ext>
                  </a:extLst>
                </a:gridCol>
                <a:gridCol w="2399251">
                  <a:extLst>
                    <a:ext uri="{9D8B030D-6E8A-4147-A177-3AD203B41FA5}">
                      <a16:colId xmlns:a16="http://schemas.microsoft.com/office/drawing/2014/main" val="213104993"/>
                    </a:ext>
                  </a:extLst>
                </a:gridCol>
                <a:gridCol w="2697059">
                  <a:extLst>
                    <a:ext uri="{9D8B030D-6E8A-4147-A177-3AD203B41FA5}">
                      <a16:colId xmlns:a16="http://schemas.microsoft.com/office/drawing/2014/main" val="3398582701"/>
                    </a:ext>
                  </a:extLst>
                </a:gridCol>
              </a:tblGrid>
              <a:tr h="434178">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 mit</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Repräsentant für</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Beding-</a:t>
                      </a:r>
                    </a:p>
                    <a:p>
                      <a:pPr algn="ctr">
                        <a:spcAft>
                          <a:spcPts val="0"/>
                        </a:spcAft>
                      </a:pPr>
                      <a:r>
                        <a:rPr lang="de-CH" sz="2800" b="1" dirty="0" err="1">
                          <a:effectLst/>
                          <a:latin typeface="Calibri" panose="020F0502020204030204" pitchFamily="34" charset="0"/>
                          <a:ea typeface="Calibri" panose="020F0502020204030204" pitchFamily="34" charset="0"/>
                          <a:cs typeface="Times New Roman" panose="02020603050405020304" pitchFamily="18" charset="0"/>
                        </a:rPr>
                        <a:t>ungen</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Bundesschluss</a:t>
                      </a: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Gültigkeitsdauer</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Noah</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Menschheit</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666660929"/>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Abraham</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2654307634"/>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Mose</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Zweiseitig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1785641695"/>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David</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Haus Davids</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1350066073"/>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Zedekia</a:t>
                      </a:r>
                      <a:b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Nebukadnezar</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br>
                        <a:rPr lang="de-CH" sz="2800" b="0" kern="1200" dirty="0">
                          <a:solidFill>
                            <a:schemeClr val="tx1"/>
                          </a:solidFill>
                          <a:effectLst/>
                          <a:latin typeface="+mn-lt"/>
                          <a:ea typeface="+mn-ea"/>
                          <a:cs typeface="+mn-cs"/>
                        </a:rPr>
                      </a:br>
                      <a:r>
                        <a:rPr lang="de-CH" sz="2800" b="0" kern="1200" dirty="0">
                          <a:solidFill>
                            <a:schemeClr val="tx1"/>
                          </a:solidFill>
                          <a:effectLst/>
                          <a:latin typeface="+mn-lt"/>
                          <a:ea typeface="+mn-ea"/>
                          <a:cs typeface="+mn-cs"/>
                        </a:rPr>
                        <a:t>Nationen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Ja</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Dreiseitig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Begrenzt</a:t>
                      </a:r>
                    </a:p>
                  </a:txBody>
                  <a:tcPr marL="126140" marR="126140" marT="0" marB="0" anchor="ctr">
                    <a:solidFill>
                      <a:schemeClr val="bg1">
                        <a:lumMod val="85000"/>
                      </a:schemeClr>
                    </a:solidFill>
                  </a:tcPr>
                </a:tc>
                <a:extLst>
                  <a:ext uri="{0D108BD9-81ED-4DB2-BD59-A6C34878D82A}">
                    <a16:rowId xmlns:a16="http://schemas.microsoft.com/office/drawing/2014/main" val="3899986761"/>
                  </a:ext>
                </a:extLst>
              </a:tr>
              <a:tr h="628102">
                <a:tc>
                  <a:txBody>
                    <a:bodyPr/>
                    <a:lstStyle/>
                    <a:p>
                      <a:pPr algn="ct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Israel</a:t>
                      </a:r>
                    </a:p>
                  </a:txBody>
                  <a:tcPr marL="126140" marR="126140" marT="0" marB="0" anchor="ctr">
                    <a:solidFill>
                      <a:schemeClr val="bg1">
                        <a:lumMod val="65000"/>
                      </a:schemeClr>
                    </a:solidFill>
                  </a:tcPr>
                </a:tc>
                <a:tc>
                  <a:txBody>
                    <a:bodyPr/>
                    <a:lstStyle/>
                    <a:p>
                      <a:pPr algn="ctr">
                        <a:spcAft>
                          <a:spcPts val="0"/>
                        </a:spcAft>
                      </a:pPr>
                      <a:r>
                        <a:rPr lang="de-CH" sz="2800" b="0" kern="1200" dirty="0">
                          <a:solidFill>
                            <a:schemeClr val="tx1"/>
                          </a:solidFill>
                          <a:effectLst/>
                          <a:latin typeface="+mn-lt"/>
                          <a:ea typeface="+mn-ea"/>
                          <a:cs typeface="+mn-cs"/>
                        </a:rPr>
                        <a:t>Israel</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Nein</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Einseitig</a:t>
                      </a:r>
                    </a:p>
                  </a:txBody>
                  <a:tcPr marL="126140" marR="126140" marT="0" marB="0" anchor="ctr">
                    <a:solidFill>
                      <a:schemeClr val="bg1">
                        <a:lumMod val="85000"/>
                      </a:schemeClr>
                    </a:solidFill>
                  </a:tcPr>
                </a:tc>
                <a:tc>
                  <a:txBody>
                    <a:bodyPr/>
                    <a:lstStyle/>
                    <a:p>
                      <a:pPr algn="ctr">
                        <a:spcAft>
                          <a:spcPts val="0"/>
                        </a:spcAft>
                      </a:pPr>
                      <a:r>
                        <a:rPr lang="de-CH" sz="2800" b="0" kern="1200" dirty="0">
                          <a:solidFill>
                            <a:schemeClr val="tx1"/>
                          </a:solidFill>
                          <a:effectLst/>
                          <a:latin typeface="+mn-lt"/>
                          <a:ea typeface="+mn-ea"/>
                          <a:cs typeface="+mn-cs"/>
                        </a:rPr>
                        <a:t>Ewig</a:t>
                      </a:r>
                    </a:p>
                  </a:txBody>
                  <a:tcPr marL="126140" marR="126140" marT="0" marB="0" anchor="ctr">
                    <a:solidFill>
                      <a:schemeClr val="bg1">
                        <a:lumMod val="85000"/>
                      </a:schemeClr>
                    </a:solidFill>
                  </a:tcPr>
                </a:tc>
                <a:extLst>
                  <a:ext uri="{0D108BD9-81ED-4DB2-BD59-A6C34878D82A}">
                    <a16:rowId xmlns:a16="http://schemas.microsoft.com/office/drawing/2014/main" val="3148312967"/>
                  </a:ext>
                </a:extLst>
              </a:tr>
            </a:tbl>
          </a:graphicData>
        </a:graphic>
      </p:graphicFrame>
    </p:spTree>
    <p:extLst>
      <p:ext uri="{BB962C8B-B14F-4D97-AF65-F5344CB8AC3E}">
        <p14:creationId xmlns:p14="http://schemas.microsoft.com/office/powerpoint/2010/main" val="311664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573825" y="2075147"/>
            <a:ext cx="9459408" cy="2027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es wird dort keinen Säugling mehr geben, der nur wenige Tage alt wird, und keinen Greis, der seine Tage nicht erfüllte. Denn der Jüngste wird im Alter von hundert Jahren sterben, und </a:t>
            </a:r>
            <a:r>
              <a:rPr lang="de-DE" dirty="0"/>
              <a:t>der Sündigende wird erst als Sohn von hundert Jahren verflucht werden.</a:t>
            </a:r>
            <a:r>
              <a:rPr lang="de-DE" sz="3000" dirty="0"/>
              <a:t>“ </a:t>
            </a:r>
            <a:r>
              <a:rPr lang="de-DE" sz="3000" dirty="0" err="1"/>
              <a:t>Jes</a:t>
            </a:r>
            <a:r>
              <a:rPr lang="de-DE" sz="3000" dirty="0"/>
              <a:t> 65,20</a:t>
            </a:r>
          </a:p>
        </p:txBody>
      </p:sp>
      <p:sp>
        <p:nvSpPr>
          <p:cNvPr id="5" name="Inhaltsplatzhalter 4">
            <a:extLst>
              <a:ext uri="{FF2B5EF4-FFF2-40B4-BE49-F238E27FC236}">
                <a16:creationId xmlns:a16="http://schemas.microsoft.com/office/drawing/2014/main" id="{2AA9BA47-25DF-4D2C-E648-9931D050F8F2}"/>
              </a:ext>
            </a:extLst>
          </p:cNvPr>
          <p:cNvSpPr txBox="1">
            <a:spLocks/>
          </p:cNvSpPr>
          <p:nvPr/>
        </p:nvSpPr>
        <p:spPr>
          <a:xfrm>
            <a:off x="573825" y="1368186"/>
            <a:ext cx="11044350" cy="53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000" dirty="0"/>
              <a:t>Abfall kommt ins Friedensreich</a:t>
            </a:r>
          </a:p>
        </p:txBody>
      </p:sp>
    </p:spTree>
    <p:extLst>
      <p:ext uri="{BB962C8B-B14F-4D97-AF65-F5344CB8AC3E}">
        <p14:creationId xmlns:p14="http://schemas.microsoft.com/office/powerpoint/2010/main" val="27105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8" name="Inhaltsplatzhalter 4">
            <a:extLst>
              <a:ext uri="{FF2B5EF4-FFF2-40B4-BE49-F238E27FC236}">
                <a16:creationId xmlns:a16="http://schemas.microsoft.com/office/drawing/2014/main" id="{3BC4D3D3-CA6C-480D-94C1-58C5294E7734}"/>
              </a:ext>
            </a:extLst>
          </p:cNvPr>
          <p:cNvSpPr txBox="1">
            <a:spLocks/>
          </p:cNvSpPr>
          <p:nvPr/>
        </p:nvSpPr>
        <p:spPr>
          <a:xfrm>
            <a:off x="573825" y="2075146"/>
            <a:ext cx="10130527" cy="3092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wenn die tausend Jahre vollendet sind, wird der Satan aus seinem Gefängnis losgelassen werden und wird hinausgehen, die Nationen zu verführen, die an den vier Ecken der Erde sind, den </a:t>
            </a:r>
            <a:r>
              <a:rPr lang="de-DE" sz="3000" dirty="0" err="1"/>
              <a:t>Gog</a:t>
            </a:r>
            <a:r>
              <a:rPr lang="de-DE" sz="3000" dirty="0"/>
              <a:t> und den </a:t>
            </a:r>
            <a:r>
              <a:rPr lang="de-DE" sz="3000" dirty="0" err="1"/>
              <a:t>Magog</a:t>
            </a:r>
            <a:r>
              <a:rPr lang="de-DE" sz="3000" dirty="0"/>
              <a:t>, um sie zum Krieg zu versammeln; deren Zahl ist wie der Sand des Meeres. Offb 20,7-8</a:t>
            </a:r>
          </a:p>
        </p:txBody>
      </p:sp>
      <p:sp>
        <p:nvSpPr>
          <p:cNvPr id="5" name="Inhaltsplatzhalter 4">
            <a:extLst>
              <a:ext uri="{FF2B5EF4-FFF2-40B4-BE49-F238E27FC236}">
                <a16:creationId xmlns:a16="http://schemas.microsoft.com/office/drawing/2014/main" id="{2AA9BA47-25DF-4D2C-E648-9931D050F8F2}"/>
              </a:ext>
            </a:extLst>
          </p:cNvPr>
          <p:cNvSpPr txBox="1">
            <a:spLocks/>
          </p:cNvSpPr>
          <p:nvPr/>
        </p:nvSpPr>
        <p:spPr>
          <a:xfrm>
            <a:off x="573825" y="1368186"/>
            <a:ext cx="11044350" cy="53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000" dirty="0"/>
              <a:t>Aufstand unter der Führung Satans</a:t>
            </a:r>
          </a:p>
        </p:txBody>
      </p:sp>
    </p:spTree>
    <p:extLst>
      <p:ext uri="{BB962C8B-B14F-4D97-AF65-F5344CB8AC3E}">
        <p14:creationId xmlns:p14="http://schemas.microsoft.com/office/powerpoint/2010/main" val="146305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Ende (Gericht)</a:t>
            </a:r>
          </a:p>
        </p:txBody>
      </p:sp>
      <p:sp>
        <p:nvSpPr>
          <p:cNvPr id="7" name="Textfeld 6">
            <a:extLst>
              <a:ext uri="{FF2B5EF4-FFF2-40B4-BE49-F238E27FC236}">
                <a16:creationId xmlns:a16="http://schemas.microsoft.com/office/drawing/2014/main" id="{FB520BCE-80A6-4A69-895D-90A28F56B701}"/>
              </a:ext>
            </a:extLst>
          </p:cNvPr>
          <p:cNvSpPr txBox="1"/>
          <p:nvPr/>
        </p:nvSpPr>
        <p:spPr>
          <a:xfrm>
            <a:off x="513804" y="1241098"/>
            <a:ext cx="11400098" cy="553998"/>
          </a:xfrm>
          <a:prstGeom prst="rect">
            <a:avLst/>
          </a:prstGeom>
          <a:noFill/>
        </p:spPr>
        <p:txBody>
          <a:bodyPr wrap="square">
            <a:spAutoFit/>
          </a:bodyPr>
          <a:lstStyle/>
          <a:p>
            <a:pPr marL="457200" indent="-457200">
              <a:buFont typeface="Arial" panose="020B0604020202020204" pitchFamily="34" charset="0"/>
              <a:buChar char="•"/>
            </a:pPr>
            <a:r>
              <a:rPr lang="de-CH" sz="3000" b="1" dirty="0"/>
              <a:t>Ewiger Feuersee</a:t>
            </a:r>
            <a:r>
              <a:rPr lang="de-CH" sz="3000" dirty="0"/>
              <a:t>	</a:t>
            </a:r>
          </a:p>
        </p:txBody>
      </p:sp>
      <p:sp>
        <p:nvSpPr>
          <p:cNvPr id="11" name="Inhaltsplatzhalter 4">
            <a:extLst>
              <a:ext uri="{FF2B5EF4-FFF2-40B4-BE49-F238E27FC236}">
                <a16:creationId xmlns:a16="http://schemas.microsoft.com/office/drawing/2014/main" id="{1BD0E9DB-1D58-4CFF-8FC0-C44ED438C79D}"/>
              </a:ext>
            </a:extLst>
          </p:cNvPr>
          <p:cNvSpPr txBox="1">
            <a:spLocks/>
          </p:cNvSpPr>
          <p:nvPr/>
        </p:nvSpPr>
        <p:spPr>
          <a:xfrm>
            <a:off x="513804" y="1974073"/>
            <a:ext cx="3819109"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u="sng" dirty="0"/>
              <a:t>Lebendige Ungläubige:</a:t>
            </a:r>
            <a:endParaRPr lang="de-DE" sz="3000" dirty="0"/>
          </a:p>
        </p:txBody>
      </p:sp>
      <p:sp>
        <p:nvSpPr>
          <p:cNvPr id="13" name="Textfeld 12">
            <a:extLst>
              <a:ext uri="{FF2B5EF4-FFF2-40B4-BE49-F238E27FC236}">
                <a16:creationId xmlns:a16="http://schemas.microsoft.com/office/drawing/2014/main" id="{907AD3E3-16C4-4B6C-86D7-C076F9D6907E}"/>
              </a:ext>
            </a:extLst>
          </p:cNvPr>
          <p:cNvSpPr txBox="1"/>
          <p:nvPr/>
        </p:nvSpPr>
        <p:spPr>
          <a:xfrm>
            <a:off x="513804" y="2542298"/>
            <a:ext cx="10068907" cy="1477328"/>
          </a:xfrm>
          <a:prstGeom prst="rect">
            <a:avLst/>
          </a:prstGeom>
          <a:noFill/>
        </p:spPr>
        <p:txBody>
          <a:bodyPr wrap="square">
            <a:spAutoFit/>
          </a:bodyPr>
          <a:lstStyle/>
          <a:p>
            <a:r>
              <a:rPr lang="fr-CH" sz="3000" dirty="0"/>
              <a:t>„</a:t>
            </a:r>
            <a:r>
              <a:rPr lang="de-DE" sz="3000" dirty="0"/>
              <a:t>Und sie zogen herauf auf die Breite der Erde und umzingelten das Heerlager der Heiligen und die geliebte Stadt; und Feuer kam aus dem Himmel herab und verschlang sie.</a:t>
            </a:r>
            <a:r>
              <a:rPr lang="fr-CH" sz="3000" dirty="0"/>
              <a:t>“ </a:t>
            </a:r>
            <a:r>
              <a:rPr lang="fr-CH" sz="3000" dirty="0" err="1"/>
              <a:t>Offb</a:t>
            </a:r>
            <a:r>
              <a:rPr lang="fr-CH" sz="3000" dirty="0"/>
              <a:t> 20,9</a:t>
            </a:r>
            <a:endParaRPr lang="de-CH" sz="3000" dirty="0"/>
          </a:p>
        </p:txBody>
      </p:sp>
      <p:sp>
        <p:nvSpPr>
          <p:cNvPr id="14" name="Inhaltsplatzhalter 4">
            <a:extLst>
              <a:ext uri="{FF2B5EF4-FFF2-40B4-BE49-F238E27FC236}">
                <a16:creationId xmlns:a16="http://schemas.microsoft.com/office/drawing/2014/main" id="{EC4D1D86-E539-463C-BEC8-B7A773BB2DBF}"/>
              </a:ext>
            </a:extLst>
          </p:cNvPr>
          <p:cNvSpPr txBox="1">
            <a:spLocks/>
          </p:cNvSpPr>
          <p:nvPr/>
        </p:nvSpPr>
        <p:spPr>
          <a:xfrm>
            <a:off x="513804" y="4273798"/>
            <a:ext cx="558219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t>Tote Ungläubige</a:t>
            </a:r>
            <a:r>
              <a:rPr lang="de-DE" sz="3000" dirty="0"/>
              <a:t>:</a:t>
            </a:r>
          </a:p>
        </p:txBody>
      </p:sp>
      <p:sp>
        <p:nvSpPr>
          <p:cNvPr id="16" name="Textfeld 15">
            <a:extLst>
              <a:ext uri="{FF2B5EF4-FFF2-40B4-BE49-F238E27FC236}">
                <a16:creationId xmlns:a16="http://schemas.microsoft.com/office/drawing/2014/main" id="{16932A4C-F678-45FA-94A5-A74006D945F9}"/>
              </a:ext>
            </a:extLst>
          </p:cNvPr>
          <p:cNvSpPr txBox="1"/>
          <p:nvPr/>
        </p:nvSpPr>
        <p:spPr>
          <a:xfrm>
            <a:off x="513804" y="4845784"/>
            <a:ext cx="8386914" cy="1477328"/>
          </a:xfrm>
          <a:prstGeom prst="rect">
            <a:avLst/>
          </a:prstGeom>
          <a:noFill/>
        </p:spPr>
        <p:txBody>
          <a:bodyPr wrap="square">
            <a:spAutoFit/>
          </a:bodyPr>
          <a:lstStyle/>
          <a:p>
            <a:r>
              <a:rPr lang="fr-CH" sz="3000" dirty="0"/>
              <a:t>„</a:t>
            </a:r>
            <a:r>
              <a:rPr lang="de-DE" sz="3000" dirty="0"/>
              <a:t>Und wenn jemand nicht geschrieben gefunden wurde in dem Buch des Lebens, so wurde er in den Feuersee geworfen.</a:t>
            </a:r>
            <a:r>
              <a:rPr lang="fr-CH" sz="3000" dirty="0"/>
              <a:t>“ </a:t>
            </a:r>
            <a:r>
              <a:rPr lang="fr-CH" sz="3000" dirty="0" err="1"/>
              <a:t>Offb</a:t>
            </a:r>
            <a:r>
              <a:rPr lang="fr-CH" sz="3000" dirty="0"/>
              <a:t> 20,15</a:t>
            </a:r>
            <a:endParaRPr lang="de-CH" sz="3000" dirty="0"/>
          </a:p>
        </p:txBody>
      </p:sp>
    </p:spTree>
    <p:extLst>
      <p:ext uri="{BB962C8B-B14F-4D97-AF65-F5344CB8AC3E}">
        <p14:creationId xmlns:p14="http://schemas.microsoft.com/office/powerpoint/2010/main" val="22177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92688" y="2521352"/>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624157" y="2495988"/>
            <a:ext cx="2215238" cy="1015663"/>
          </a:xfrm>
          <a:prstGeom prst="rect">
            <a:avLst/>
          </a:prstGeom>
          <a:noFill/>
        </p:spPr>
        <p:txBody>
          <a:bodyPr wrap="square" rtlCol="0">
            <a:spAutoFit/>
          </a:bodyPr>
          <a:lstStyle/>
          <a:p>
            <a:pPr algn="ctr"/>
            <a:r>
              <a:rPr lang="de-CH" sz="3000" dirty="0"/>
              <a:t>Die Erfüllung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
        <p:nvSpPr>
          <p:cNvPr id="18" name="Textfeld 17">
            <a:extLst>
              <a:ext uri="{FF2B5EF4-FFF2-40B4-BE49-F238E27FC236}">
                <a16:creationId xmlns:a16="http://schemas.microsoft.com/office/drawing/2014/main" id="{2AA98D28-826B-42B9-AFF1-0FA27FB31A17}"/>
              </a:ext>
            </a:extLst>
          </p:cNvPr>
          <p:cNvSpPr txBox="1"/>
          <p:nvPr/>
        </p:nvSpPr>
        <p:spPr>
          <a:xfrm>
            <a:off x="5155456" y="1283662"/>
            <a:ext cx="1881087" cy="1015663"/>
          </a:xfrm>
          <a:prstGeom prst="rect">
            <a:avLst/>
          </a:prstGeom>
          <a:noFill/>
        </p:spPr>
        <p:txBody>
          <a:bodyPr wrap="square" rtlCol="0">
            <a:spAutoFit/>
          </a:bodyPr>
          <a:lstStyle/>
          <a:p>
            <a:pPr algn="ctr"/>
            <a:r>
              <a:rPr lang="de-CH" sz="3000" dirty="0"/>
              <a:t>Die Fülle der Zeit</a:t>
            </a:r>
          </a:p>
        </p:txBody>
      </p:sp>
      <p:cxnSp>
        <p:nvCxnSpPr>
          <p:cNvPr id="3" name="Gerade Verbindung mit Pfeil 2">
            <a:extLst>
              <a:ext uri="{FF2B5EF4-FFF2-40B4-BE49-F238E27FC236}">
                <a16:creationId xmlns:a16="http://schemas.microsoft.com/office/drawing/2014/main" id="{CC2A48A5-9960-4213-864B-328EDE584F35}"/>
              </a:ext>
            </a:extLst>
          </p:cNvPr>
          <p:cNvCxnSpPr>
            <a:cxnSpLocks/>
          </p:cNvCxnSpPr>
          <p:nvPr/>
        </p:nvCxnSpPr>
        <p:spPr>
          <a:xfrm>
            <a:off x="234926" y="3868139"/>
            <a:ext cx="5345971"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537A23A0-7D30-4FBA-BF62-4588C548E059}"/>
              </a:ext>
            </a:extLst>
          </p:cNvPr>
          <p:cNvSpPr txBox="1"/>
          <p:nvPr/>
        </p:nvSpPr>
        <p:spPr>
          <a:xfrm>
            <a:off x="2480483" y="3308365"/>
            <a:ext cx="765531" cy="553998"/>
          </a:xfrm>
          <a:prstGeom prst="rect">
            <a:avLst/>
          </a:prstGeom>
          <a:noFill/>
        </p:spPr>
        <p:txBody>
          <a:bodyPr wrap="none" rtlCol="0">
            <a:spAutoFit/>
          </a:bodyPr>
          <a:lstStyle/>
          <a:p>
            <a:r>
              <a:rPr lang="de-CH" sz="3000" dirty="0"/>
              <a:t>Zeit</a:t>
            </a:r>
          </a:p>
        </p:txBody>
      </p:sp>
    </p:spTree>
    <p:extLst>
      <p:ext uri="{BB962C8B-B14F-4D97-AF65-F5344CB8AC3E}">
        <p14:creationId xmlns:p14="http://schemas.microsoft.com/office/powerpoint/2010/main" val="320403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D2439E5C-FAC6-4BE7-BFC9-D20ABDDB02E4}"/>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Beziehung der Gemeinde zum Neuen Bund</a:t>
            </a:r>
          </a:p>
        </p:txBody>
      </p:sp>
      <p:sp>
        <p:nvSpPr>
          <p:cNvPr id="8" name="Textfeld 7">
            <a:extLst>
              <a:ext uri="{FF2B5EF4-FFF2-40B4-BE49-F238E27FC236}">
                <a16:creationId xmlns:a16="http://schemas.microsoft.com/office/drawing/2014/main" id="{3378E7A9-0C0E-D772-53BD-FD24DD6565E2}"/>
              </a:ext>
            </a:extLst>
          </p:cNvPr>
          <p:cNvSpPr txBox="1"/>
          <p:nvPr/>
        </p:nvSpPr>
        <p:spPr>
          <a:xfrm>
            <a:off x="632668" y="1712654"/>
            <a:ext cx="9840987" cy="1477328"/>
          </a:xfrm>
          <a:prstGeom prst="rect">
            <a:avLst/>
          </a:prstGeom>
          <a:noFill/>
        </p:spPr>
        <p:txBody>
          <a:bodyPr wrap="square">
            <a:spAutoFit/>
          </a:bodyPr>
          <a:lstStyle/>
          <a:p>
            <a:r>
              <a:rPr lang="de-CH" sz="3000" dirty="0"/>
              <a:t>NT-Stellen des Neuen Bundes:  </a:t>
            </a:r>
          </a:p>
          <a:p>
            <a:r>
              <a:rPr lang="de-CH" sz="3000" dirty="0" err="1"/>
              <a:t>Mt</a:t>
            </a:r>
            <a:r>
              <a:rPr lang="de-CH" sz="3000" dirty="0"/>
              <a:t> 26,28; Mk 14,24; </a:t>
            </a:r>
            <a:r>
              <a:rPr lang="de-CH" sz="3000" dirty="0" err="1"/>
              <a:t>Lk</a:t>
            </a:r>
            <a:r>
              <a:rPr lang="de-CH" sz="3000" dirty="0"/>
              <a:t> 22,20; Röm 9,4; 1Kor 11,25; 2Kor 3,6; Gal 4,24; </a:t>
            </a:r>
            <a:r>
              <a:rPr lang="de-CH" sz="3000" dirty="0" err="1"/>
              <a:t>Hebr</a:t>
            </a:r>
            <a:r>
              <a:rPr lang="de-CH" sz="3000" dirty="0"/>
              <a:t> 7,22; 8,6-13; 9,15; 10,16.29; 12,24; 13,20</a:t>
            </a:r>
          </a:p>
        </p:txBody>
      </p:sp>
    </p:spTree>
    <p:extLst>
      <p:ext uri="{BB962C8B-B14F-4D97-AF65-F5344CB8AC3E}">
        <p14:creationId xmlns:p14="http://schemas.microsoft.com/office/powerpoint/2010/main" val="304291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D2439E5C-FAC6-4BE7-BFC9-D20ABDDB02E4}"/>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Beziehung der Gemeinde zum Neuen Bund</a:t>
            </a:r>
          </a:p>
        </p:txBody>
      </p:sp>
      <p:sp>
        <p:nvSpPr>
          <p:cNvPr id="5" name="Textfeld 4">
            <a:extLst>
              <a:ext uri="{FF2B5EF4-FFF2-40B4-BE49-F238E27FC236}">
                <a16:creationId xmlns:a16="http://schemas.microsoft.com/office/drawing/2014/main" id="{82B00BEC-3531-4C13-A3B9-DEE686C35EBC}"/>
              </a:ext>
            </a:extLst>
          </p:cNvPr>
          <p:cNvSpPr txBox="1"/>
          <p:nvPr/>
        </p:nvSpPr>
        <p:spPr>
          <a:xfrm>
            <a:off x="536194" y="1394533"/>
            <a:ext cx="10390467" cy="3785652"/>
          </a:xfrm>
          <a:prstGeom prst="rect">
            <a:avLst/>
          </a:prstGeom>
          <a:noFill/>
        </p:spPr>
        <p:txBody>
          <a:bodyPr wrap="square">
            <a:spAutoFit/>
          </a:bodyPr>
          <a:lstStyle/>
          <a:p>
            <a:r>
              <a:rPr lang="fr-CH" sz="3000" dirty="0"/>
              <a:t>„</a:t>
            </a:r>
            <a:r>
              <a:rPr lang="de-DE" sz="3000" dirty="0"/>
              <a:t>Deshalb denkt daran, dass ihr, einst aus den Nationen dem Fleisch nach – »Unbeschnittene« genannt von der sogenannten »Beschneidung«, die im Fleisch mit Händen geschieht – 12 zu jener Zeit ohne Christus wart, ausgeschlossen vom Bürgerrecht Israels und Fremdlinge hinsichtlich der Bündnisse der Verheißung; und ihr hattet keine Hoffnung und wart ohne Gott in der Welt. 13 Jetzt aber, in Christus Jesus, seid ihr, die ihr einst fern wart, durch das Blut des Christus nahe geworden.</a:t>
            </a:r>
            <a:r>
              <a:rPr lang="fr-CH" sz="3000" dirty="0"/>
              <a:t>“ </a:t>
            </a:r>
            <a:r>
              <a:rPr lang="fr-CH" sz="3000" dirty="0" err="1"/>
              <a:t>Eph</a:t>
            </a:r>
            <a:r>
              <a:rPr lang="fr-CH" sz="3000" dirty="0"/>
              <a:t> 2,11-13</a:t>
            </a:r>
            <a:endParaRPr lang="de-CH" sz="3000" dirty="0"/>
          </a:p>
        </p:txBody>
      </p:sp>
    </p:spTree>
    <p:extLst>
      <p:ext uri="{BB962C8B-B14F-4D97-AF65-F5344CB8AC3E}">
        <p14:creationId xmlns:p14="http://schemas.microsoft.com/office/powerpoint/2010/main" val="277955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D2439E5C-FAC6-4BE7-BFC9-D20ABDDB02E4}"/>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Beziehung der Gemeinde zum Neuen Bund</a:t>
            </a:r>
          </a:p>
        </p:txBody>
      </p:sp>
      <p:sp>
        <p:nvSpPr>
          <p:cNvPr id="5" name="Textfeld 4">
            <a:extLst>
              <a:ext uri="{FF2B5EF4-FFF2-40B4-BE49-F238E27FC236}">
                <a16:creationId xmlns:a16="http://schemas.microsoft.com/office/drawing/2014/main" id="{82B00BEC-3531-4C13-A3B9-DEE686C35EBC}"/>
              </a:ext>
            </a:extLst>
          </p:cNvPr>
          <p:cNvSpPr txBox="1"/>
          <p:nvPr/>
        </p:nvSpPr>
        <p:spPr>
          <a:xfrm>
            <a:off x="536194" y="1394533"/>
            <a:ext cx="10817606" cy="3323987"/>
          </a:xfrm>
          <a:prstGeom prst="rect">
            <a:avLst/>
          </a:prstGeom>
          <a:noFill/>
        </p:spPr>
        <p:txBody>
          <a:bodyPr wrap="square">
            <a:spAutoFit/>
          </a:bodyPr>
          <a:lstStyle/>
          <a:p>
            <a:r>
              <a:rPr lang="fr-CH" sz="3000" dirty="0"/>
              <a:t>„</a:t>
            </a:r>
            <a:r>
              <a:rPr lang="de-DE" sz="3000" dirty="0"/>
              <a:t>Denn er ist unser Friede. Er hat aus beiden eins gemacht und die Zwischenwand der Umzäunung, die Feindschaft, in seinem Fleisch abgebrochen. 15 Er hat das Gesetz der Gebote in Satzungen beseitigt, um die zwei – Frieden stiftend – in sich selbst zu einem neuen Menschen zu schaffen 16 und die beiden in einem Leib mit Gott zu versöhnen durch das Kreuz, durch das er die Feindschaft getötet hat.</a:t>
            </a:r>
            <a:r>
              <a:rPr lang="fr-CH" sz="3000" dirty="0"/>
              <a:t>“ </a:t>
            </a:r>
            <a:r>
              <a:rPr lang="fr-CH" sz="3000" dirty="0" err="1"/>
              <a:t>Eph</a:t>
            </a:r>
            <a:r>
              <a:rPr lang="fr-CH" sz="3000" dirty="0"/>
              <a:t> 2,14-16</a:t>
            </a:r>
            <a:endParaRPr lang="de-CH" sz="3000" dirty="0"/>
          </a:p>
        </p:txBody>
      </p:sp>
      <p:sp>
        <p:nvSpPr>
          <p:cNvPr id="4" name="Textfeld 3">
            <a:extLst>
              <a:ext uri="{FF2B5EF4-FFF2-40B4-BE49-F238E27FC236}">
                <a16:creationId xmlns:a16="http://schemas.microsoft.com/office/drawing/2014/main" id="{D65D3182-DBC7-B212-CFDC-5E9E1DD9232D}"/>
              </a:ext>
            </a:extLst>
          </p:cNvPr>
          <p:cNvSpPr txBox="1"/>
          <p:nvPr/>
        </p:nvSpPr>
        <p:spPr>
          <a:xfrm>
            <a:off x="536194" y="4821518"/>
            <a:ext cx="8660935" cy="1477328"/>
          </a:xfrm>
          <a:prstGeom prst="rect">
            <a:avLst/>
          </a:prstGeom>
          <a:noFill/>
        </p:spPr>
        <p:txBody>
          <a:bodyPr wrap="square">
            <a:spAutoFit/>
          </a:bodyPr>
          <a:lstStyle/>
          <a:p>
            <a:r>
              <a:rPr lang="fr-CH" sz="3000" dirty="0"/>
              <a:t>„</a:t>
            </a:r>
            <a:r>
              <a:rPr lang="de-DE" sz="3000" dirty="0"/>
              <a:t>Die Nationen sollen nämlich Miterben und Mitglieder am gleichen Leib sein und Mitteilhaber der Verheißung in Christus Jesus durch das Evangelium,</a:t>
            </a:r>
            <a:r>
              <a:rPr lang="fr-CH" sz="3000" dirty="0"/>
              <a:t>“ </a:t>
            </a:r>
            <a:r>
              <a:rPr lang="fr-CH" sz="3000" dirty="0" err="1"/>
              <a:t>Eph</a:t>
            </a:r>
            <a:r>
              <a:rPr lang="fr-CH" sz="3000" dirty="0"/>
              <a:t> 3,6</a:t>
            </a:r>
            <a:endParaRPr lang="de-CH" sz="3000" dirty="0"/>
          </a:p>
        </p:txBody>
      </p:sp>
    </p:spTree>
    <p:extLst>
      <p:ext uri="{BB962C8B-B14F-4D97-AF65-F5344CB8AC3E}">
        <p14:creationId xmlns:p14="http://schemas.microsoft.com/office/powerpoint/2010/main" val="33255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D2439E5C-FAC6-4BE7-BFC9-D20ABDDB02E4}"/>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Beziehung der Gemeinde zum Neuen Bund</a:t>
            </a:r>
          </a:p>
        </p:txBody>
      </p:sp>
      <p:sp>
        <p:nvSpPr>
          <p:cNvPr id="5" name="Textfeld 4">
            <a:extLst>
              <a:ext uri="{FF2B5EF4-FFF2-40B4-BE49-F238E27FC236}">
                <a16:creationId xmlns:a16="http://schemas.microsoft.com/office/drawing/2014/main" id="{82B00BEC-3531-4C13-A3B9-DEE686C35EBC}"/>
              </a:ext>
            </a:extLst>
          </p:cNvPr>
          <p:cNvSpPr txBox="1"/>
          <p:nvPr/>
        </p:nvSpPr>
        <p:spPr>
          <a:xfrm>
            <a:off x="536194" y="1419700"/>
            <a:ext cx="10817606" cy="553998"/>
          </a:xfrm>
          <a:prstGeom prst="rect">
            <a:avLst/>
          </a:prstGeom>
          <a:noFill/>
        </p:spPr>
        <p:txBody>
          <a:bodyPr wrap="square">
            <a:spAutoFit/>
          </a:bodyPr>
          <a:lstStyle/>
          <a:p>
            <a:r>
              <a:rPr lang="de-CH" sz="3000" b="1" dirty="0"/>
              <a:t>Das NT Gebot der Schuldigkeit:</a:t>
            </a:r>
          </a:p>
        </p:txBody>
      </p:sp>
      <p:sp>
        <p:nvSpPr>
          <p:cNvPr id="4" name="Textfeld 3">
            <a:extLst>
              <a:ext uri="{FF2B5EF4-FFF2-40B4-BE49-F238E27FC236}">
                <a16:creationId xmlns:a16="http://schemas.microsoft.com/office/drawing/2014/main" id="{F85F9C4F-68D3-2757-A8A5-BAB4FE6C1AEC}"/>
              </a:ext>
            </a:extLst>
          </p:cNvPr>
          <p:cNvSpPr txBox="1"/>
          <p:nvPr/>
        </p:nvSpPr>
        <p:spPr>
          <a:xfrm>
            <a:off x="536194" y="2211142"/>
            <a:ext cx="8884643" cy="1477328"/>
          </a:xfrm>
          <a:prstGeom prst="rect">
            <a:avLst/>
          </a:prstGeom>
          <a:noFill/>
        </p:spPr>
        <p:txBody>
          <a:bodyPr wrap="square">
            <a:spAutoFit/>
          </a:bodyPr>
          <a:lstStyle/>
          <a:p>
            <a:r>
              <a:rPr lang="fr-CH" sz="3000" dirty="0"/>
              <a:t>„</a:t>
            </a:r>
            <a:r>
              <a:rPr lang="de-DE" sz="3000" dirty="0"/>
              <a:t>Denn wenn die Nationen ihrer geistlichen Güter teilhaftig geworden sind, so sind sie verpflichtet, ihnen auch in den leiblichen zu dienen.</a:t>
            </a:r>
            <a:r>
              <a:rPr lang="fr-CH" sz="3000" dirty="0"/>
              <a:t>“ </a:t>
            </a:r>
            <a:r>
              <a:rPr lang="fr-CH" sz="3000" dirty="0" err="1"/>
              <a:t>Röm</a:t>
            </a:r>
            <a:r>
              <a:rPr lang="fr-CH" sz="3000" dirty="0"/>
              <a:t> 15,27b</a:t>
            </a:r>
            <a:endParaRPr lang="de-CH" sz="3000" dirty="0"/>
          </a:p>
        </p:txBody>
      </p:sp>
    </p:spTree>
    <p:extLst>
      <p:ext uri="{BB962C8B-B14F-4D97-AF65-F5344CB8AC3E}">
        <p14:creationId xmlns:p14="http://schemas.microsoft.com/office/powerpoint/2010/main" val="1281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E961B01-1832-466C-094C-3CE64A1983A1}"/>
              </a:ext>
            </a:extLst>
          </p:cNvPr>
          <p:cNvPicPr>
            <a:picLocks noChangeAspect="1"/>
          </p:cNvPicPr>
          <p:nvPr/>
        </p:nvPicPr>
        <p:blipFill>
          <a:blip r:embed="rId2"/>
          <a:stretch>
            <a:fillRect/>
          </a:stretch>
        </p:blipFill>
        <p:spPr>
          <a:xfrm>
            <a:off x="1050751" y="240354"/>
            <a:ext cx="10090497" cy="6483422"/>
          </a:xfrm>
          <a:prstGeom prst="rect">
            <a:avLst/>
          </a:prstGeom>
        </p:spPr>
      </p:pic>
    </p:spTree>
    <p:extLst>
      <p:ext uri="{BB962C8B-B14F-4D97-AF65-F5344CB8AC3E}">
        <p14:creationId xmlns:p14="http://schemas.microsoft.com/office/powerpoint/2010/main" val="209648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727432" y="3189503"/>
            <a:ext cx="6523139" cy="1015663"/>
          </a:xfrm>
          <a:prstGeom prst="rect">
            <a:avLst/>
          </a:prstGeom>
        </p:spPr>
        <p:txBody>
          <a:bodyPr wrap="square">
            <a:spAutoFit/>
          </a:bodyPr>
          <a:lstStyle/>
          <a:p>
            <a:r>
              <a:rPr lang="fr-CH" sz="3000" dirty="0"/>
              <a:t>„</a:t>
            </a:r>
            <a:r>
              <a:rPr lang="de-DE" sz="3000" dirty="0"/>
              <a:t>Die Grundlage der Errettung in jedem Zeitalter ist der Tod Christi;</a:t>
            </a:r>
            <a:r>
              <a:rPr lang="fr-CH" sz="3000" dirty="0"/>
              <a:t>“ C. </a:t>
            </a:r>
            <a:r>
              <a:rPr lang="fr-CH" sz="3000" dirty="0" err="1"/>
              <a:t>Ryrie</a:t>
            </a:r>
            <a:endParaRPr lang="fr-CH" sz="30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7582" y="2924658"/>
            <a:ext cx="1033354" cy="1545353"/>
          </a:xfrm>
          <a:prstGeom prst="rect">
            <a:avLst/>
          </a:prstGeom>
          <a:noFill/>
          <a:ln>
            <a:noFill/>
          </a:ln>
          <a:effectLst>
            <a:glow rad="228600">
              <a:schemeClr val="accent4">
                <a:satMod val="175000"/>
                <a:alpha val="40000"/>
              </a:schemeClr>
            </a:glow>
          </a:effectLst>
        </p:spPr>
      </p:pic>
      <p:sp>
        <p:nvSpPr>
          <p:cNvPr id="5" name="Titel 1">
            <a:extLst>
              <a:ext uri="{FF2B5EF4-FFF2-40B4-BE49-F238E27FC236}">
                <a16:creationId xmlns:a16="http://schemas.microsoft.com/office/drawing/2014/main" id="{8FAE550A-4628-294F-274B-ED5C4E6615D3}"/>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Die Grundlage des Neuen Bundes</a:t>
            </a:r>
          </a:p>
        </p:txBody>
      </p:sp>
      <p:sp>
        <p:nvSpPr>
          <p:cNvPr id="6" name="Textfeld 5">
            <a:extLst>
              <a:ext uri="{FF2B5EF4-FFF2-40B4-BE49-F238E27FC236}">
                <a16:creationId xmlns:a16="http://schemas.microsoft.com/office/drawing/2014/main" id="{8CC2B6E4-347D-1870-7566-D62436305C98}"/>
              </a:ext>
            </a:extLst>
          </p:cNvPr>
          <p:cNvSpPr txBox="1"/>
          <p:nvPr/>
        </p:nvSpPr>
        <p:spPr>
          <a:xfrm>
            <a:off x="838200" y="1182256"/>
            <a:ext cx="10885470" cy="1477328"/>
          </a:xfrm>
          <a:prstGeom prst="rect">
            <a:avLst/>
          </a:prstGeom>
          <a:noFill/>
        </p:spPr>
        <p:txBody>
          <a:bodyPr wrap="square">
            <a:spAutoFit/>
          </a:bodyPr>
          <a:lstStyle/>
          <a:p>
            <a:r>
              <a:rPr lang="de-CH" sz="3000" dirty="0"/>
              <a:t>„</a:t>
            </a:r>
            <a:r>
              <a:rPr lang="de-DE" sz="3000" dirty="0"/>
              <a:t>Und er (Jesus) nahm einen Kelch und dankte und gab ihnen den und sprach: Trinkt alle daraus! Denn dies ist mein Blut des Bundes, das für viele vergossen wird zur Vergebung der Sünden.</a:t>
            </a:r>
            <a:r>
              <a:rPr lang="de-CH" sz="3000" dirty="0"/>
              <a:t>“ </a:t>
            </a:r>
            <a:r>
              <a:rPr lang="de-CH" sz="3000" dirty="0" err="1"/>
              <a:t>Mt</a:t>
            </a:r>
            <a:r>
              <a:rPr lang="de-CH" sz="3000" dirty="0"/>
              <a:t> 26,27-28</a:t>
            </a:r>
          </a:p>
        </p:txBody>
      </p:sp>
      <p:sp>
        <p:nvSpPr>
          <p:cNvPr id="7" name="Textfeld 6">
            <a:extLst>
              <a:ext uri="{FF2B5EF4-FFF2-40B4-BE49-F238E27FC236}">
                <a16:creationId xmlns:a16="http://schemas.microsoft.com/office/drawing/2014/main" id="{CA873ACB-1A04-E438-BBC2-7DB248C0A1C4}"/>
              </a:ext>
            </a:extLst>
          </p:cNvPr>
          <p:cNvSpPr txBox="1"/>
          <p:nvPr/>
        </p:nvSpPr>
        <p:spPr>
          <a:xfrm>
            <a:off x="838199" y="4735086"/>
            <a:ext cx="8649749" cy="1477328"/>
          </a:xfrm>
          <a:prstGeom prst="rect">
            <a:avLst/>
          </a:prstGeom>
          <a:noFill/>
        </p:spPr>
        <p:txBody>
          <a:bodyPr wrap="square">
            <a:spAutoFit/>
          </a:bodyPr>
          <a:lstStyle/>
          <a:p>
            <a:r>
              <a:rPr lang="de-CH" sz="3000" dirty="0"/>
              <a:t>„</a:t>
            </a:r>
            <a:r>
              <a:rPr lang="de-DE" sz="3000" dirty="0"/>
              <a:t>Dem König der Zeitalter aber, dem unvergänglichen, unsichtbaren, alleinigen Gott, sei Ehre und Herrlichkeit von Ewigkeit zu Ewigkeit! Amen.</a:t>
            </a:r>
            <a:r>
              <a:rPr lang="de-CH" sz="3000" dirty="0"/>
              <a:t>“ 1Tim 1,17</a:t>
            </a:r>
          </a:p>
        </p:txBody>
      </p:sp>
    </p:spTree>
    <p:extLst>
      <p:ext uri="{BB962C8B-B14F-4D97-AF65-F5344CB8AC3E}">
        <p14:creationId xmlns:p14="http://schemas.microsoft.com/office/powerpoint/2010/main" val="23389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9C3A6A-1368-467B-9ADD-B86D98EB4A89}"/>
              </a:ext>
            </a:extLst>
          </p:cNvPr>
          <p:cNvPicPr>
            <a:picLocks noChangeAspect="1"/>
          </p:cNvPicPr>
          <p:nvPr/>
        </p:nvPicPr>
        <p:blipFill>
          <a:blip r:embed="rId2"/>
          <a:stretch>
            <a:fillRect/>
          </a:stretch>
        </p:blipFill>
        <p:spPr>
          <a:xfrm>
            <a:off x="1453025" y="132774"/>
            <a:ext cx="9285949" cy="6592451"/>
          </a:xfrm>
          <a:prstGeom prst="rect">
            <a:avLst/>
          </a:prstGeom>
        </p:spPr>
      </p:pic>
    </p:spTree>
    <p:extLst>
      <p:ext uri="{BB962C8B-B14F-4D97-AF65-F5344CB8AC3E}">
        <p14:creationId xmlns:p14="http://schemas.microsoft.com/office/powerpoint/2010/main" val="2865611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26FAE2F5-949B-48BC-AD84-C950B7C0C306}"/>
              </a:ext>
            </a:extLst>
          </p:cNvPr>
          <p:cNvSpPr txBox="1"/>
          <p:nvPr/>
        </p:nvSpPr>
        <p:spPr>
          <a:xfrm>
            <a:off x="1787175" y="1249460"/>
            <a:ext cx="8617646" cy="1477328"/>
          </a:xfrm>
          <a:prstGeom prst="rect">
            <a:avLst/>
          </a:prstGeom>
          <a:noFill/>
        </p:spPr>
        <p:txBody>
          <a:bodyPr wrap="square">
            <a:spAutoFit/>
          </a:bodyPr>
          <a:lstStyle/>
          <a:p>
            <a:r>
              <a:rPr lang="de-CH" sz="3000" dirty="0"/>
              <a:t>„</a:t>
            </a:r>
            <a:r>
              <a:rPr lang="de-DE" sz="3000" dirty="0"/>
              <a:t>Dem König der Zeitalter aber, dem unvergänglichen, unsichtbaren, alleinigen Gott, sei Ehre und Herrlichkeit von Ewigkeit zu Ewigkeit! Amen.</a:t>
            </a:r>
            <a:r>
              <a:rPr lang="de-CH" sz="3000" dirty="0"/>
              <a:t>“ 1Tim 1,17</a:t>
            </a:r>
          </a:p>
        </p:txBody>
      </p:sp>
      <p:pic>
        <p:nvPicPr>
          <p:cNvPr id="6" name="Grafik 5">
            <a:extLst>
              <a:ext uri="{FF2B5EF4-FFF2-40B4-BE49-F238E27FC236}">
                <a16:creationId xmlns:a16="http://schemas.microsoft.com/office/drawing/2014/main" id="{822C0BE7-4D5F-3AF2-89EB-CBFED63CA0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590" y="2873595"/>
            <a:ext cx="5996817" cy="3622373"/>
          </a:xfrm>
          <a:prstGeom prst="rect">
            <a:avLst/>
          </a:prstGeom>
        </p:spPr>
      </p:pic>
    </p:spTree>
    <p:extLst>
      <p:ext uri="{BB962C8B-B14F-4D97-AF65-F5344CB8AC3E}">
        <p14:creationId xmlns:p14="http://schemas.microsoft.com/office/powerpoint/2010/main" val="38490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1722825" y="4855617"/>
            <a:ext cx="8746349" cy="938719"/>
          </a:xfrm>
          <a:prstGeom prst="rect">
            <a:avLst/>
          </a:prstGeom>
          <a:noFill/>
        </p:spPr>
        <p:txBody>
          <a:bodyPr wrap="square" rtlCol="0">
            <a:spAutoFit/>
          </a:bodyPr>
          <a:lstStyle/>
          <a:p>
            <a:pPr algn="ctr"/>
            <a:r>
              <a:rPr lang="de-CH" sz="5500" b="1" dirty="0"/>
              <a:t>1000-jähriges Reich</a:t>
            </a:r>
          </a:p>
        </p:txBody>
      </p:sp>
    </p:spTree>
    <p:extLst>
      <p:ext uri="{BB962C8B-B14F-4D97-AF65-F5344CB8AC3E}">
        <p14:creationId xmlns:p14="http://schemas.microsoft.com/office/powerpoint/2010/main" val="207348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4" name="Textfeld 3">
            <a:extLst>
              <a:ext uri="{FF2B5EF4-FFF2-40B4-BE49-F238E27FC236}">
                <a16:creationId xmlns:a16="http://schemas.microsoft.com/office/drawing/2014/main" id="{F24EC7D5-879F-4845-9BA4-37ABD69934D7}"/>
              </a:ext>
            </a:extLst>
          </p:cNvPr>
          <p:cNvSpPr txBox="1"/>
          <p:nvPr/>
        </p:nvSpPr>
        <p:spPr>
          <a:xfrm>
            <a:off x="695586" y="1605662"/>
            <a:ext cx="10163963" cy="2400657"/>
          </a:xfrm>
          <a:prstGeom prst="rect">
            <a:avLst/>
          </a:prstGeom>
          <a:noFill/>
        </p:spPr>
        <p:txBody>
          <a:bodyPr wrap="square">
            <a:spAutoFit/>
          </a:bodyPr>
          <a:lstStyle/>
          <a:p>
            <a:r>
              <a:rPr lang="fr-CH" sz="3000" dirty="0"/>
              <a:t>„</a:t>
            </a:r>
            <a:r>
              <a:rPr lang="de-DE" sz="3000" dirty="0"/>
              <a:t>Er hat uns ja das Geheimnis seines Willens zu erkennen gegeben nach seinem Wohlgefallen, das er sich vorgenommen hat in ihm für die Verwaltung bei der Erfüllung der Zeiten; alles zusammenzufassen in dem Christus, das, was in den Himmeln, und das, was auf der Erde ist – in ihm.</a:t>
            </a:r>
            <a:r>
              <a:rPr lang="fr-CH" sz="3000" dirty="0"/>
              <a:t>“ </a:t>
            </a:r>
            <a:r>
              <a:rPr lang="fr-CH" sz="3000" dirty="0" err="1"/>
              <a:t>Eph</a:t>
            </a:r>
            <a:r>
              <a:rPr lang="fr-CH" sz="3000" dirty="0"/>
              <a:t> 1,9-10</a:t>
            </a:r>
            <a:endParaRPr lang="de-CH" sz="3000" dirty="0"/>
          </a:p>
        </p:txBody>
      </p:sp>
      <p:cxnSp>
        <p:nvCxnSpPr>
          <p:cNvPr id="5" name="Gerade Verbindung mit Pfeil 4">
            <a:extLst>
              <a:ext uri="{FF2B5EF4-FFF2-40B4-BE49-F238E27FC236}">
                <a16:creationId xmlns:a16="http://schemas.microsoft.com/office/drawing/2014/main" id="{416FF6DE-64FD-0E84-B051-1225BB050312}"/>
              </a:ext>
            </a:extLst>
          </p:cNvPr>
          <p:cNvCxnSpPr>
            <a:cxnSpLocks/>
          </p:cNvCxnSpPr>
          <p:nvPr/>
        </p:nvCxnSpPr>
        <p:spPr>
          <a:xfrm flipV="1">
            <a:off x="4030880" y="4706724"/>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19EED707-EFF6-AF64-1C66-A4148D29B4E3}"/>
              </a:ext>
            </a:extLst>
          </p:cNvPr>
          <p:cNvSpPr txBox="1"/>
          <p:nvPr/>
        </p:nvSpPr>
        <p:spPr>
          <a:xfrm>
            <a:off x="1882630" y="4429725"/>
            <a:ext cx="7831822" cy="553998"/>
          </a:xfrm>
          <a:prstGeom prst="rect">
            <a:avLst/>
          </a:prstGeom>
          <a:noFill/>
        </p:spPr>
        <p:txBody>
          <a:bodyPr wrap="square">
            <a:spAutoFit/>
          </a:bodyPr>
          <a:lstStyle/>
          <a:p>
            <a:r>
              <a:rPr lang="de-CH" sz="3000" dirty="0"/>
              <a:t>1. Himmel			Atmosphärischer Himmel</a:t>
            </a:r>
          </a:p>
        </p:txBody>
      </p:sp>
      <p:cxnSp>
        <p:nvCxnSpPr>
          <p:cNvPr id="8" name="Gerade Verbindung mit Pfeil 7">
            <a:extLst>
              <a:ext uri="{FF2B5EF4-FFF2-40B4-BE49-F238E27FC236}">
                <a16:creationId xmlns:a16="http://schemas.microsoft.com/office/drawing/2014/main" id="{DE81329B-E70F-1B3E-DB30-C3FE93D84A27}"/>
              </a:ext>
            </a:extLst>
          </p:cNvPr>
          <p:cNvCxnSpPr>
            <a:cxnSpLocks/>
          </p:cNvCxnSpPr>
          <p:nvPr/>
        </p:nvCxnSpPr>
        <p:spPr>
          <a:xfrm flipV="1">
            <a:off x="4030880" y="5260722"/>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8FB12717-5677-68B5-67BA-D4EEA403432F}"/>
              </a:ext>
            </a:extLst>
          </p:cNvPr>
          <p:cNvSpPr txBox="1"/>
          <p:nvPr/>
        </p:nvSpPr>
        <p:spPr>
          <a:xfrm>
            <a:off x="1882630" y="4983723"/>
            <a:ext cx="7831822" cy="553998"/>
          </a:xfrm>
          <a:prstGeom prst="rect">
            <a:avLst/>
          </a:prstGeom>
          <a:noFill/>
        </p:spPr>
        <p:txBody>
          <a:bodyPr wrap="square">
            <a:spAutoFit/>
          </a:bodyPr>
          <a:lstStyle/>
          <a:p>
            <a:r>
              <a:rPr lang="de-CH" sz="3000" dirty="0"/>
              <a:t>2. Himmel			Kosmischer Himmel</a:t>
            </a:r>
          </a:p>
        </p:txBody>
      </p:sp>
      <p:cxnSp>
        <p:nvCxnSpPr>
          <p:cNvPr id="12" name="Gerade Verbindung mit Pfeil 11">
            <a:extLst>
              <a:ext uri="{FF2B5EF4-FFF2-40B4-BE49-F238E27FC236}">
                <a16:creationId xmlns:a16="http://schemas.microsoft.com/office/drawing/2014/main" id="{AC9A9501-9D8F-FF77-877A-CF935A1FF188}"/>
              </a:ext>
            </a:extLst>
          </p:cNvPr>
          <p:cNvCxnSpPr>
            <a:cxnSpLocks/>
          </p:cNvCxnSpPr>
          <p:nvPr/>
        </p:nvCxnSpPr>
        <p:spPr>
          <a:xfrm flipV="1">
            <a:off x="4030880" y="5814720"/>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F1DEDED7-C912-9DA0-BC34-E0AE9E5C1692}"/>
              </a:ext>
            </a:extLst>
          </p:cNvPr>
          <p:cNvSpPr txBox="1"/>
          <p:nvPr/>
        </p:nvSpPr>
        <p:spPr>
          <a:xfrm>
            <a:off x="1882630" y="5537721"/>
            <a:ext cx="7831822" cy="553998"/>
          </a:xfrm>
          <a:prstGeom prst="rect">
            <a:avLst/>
          </a:prstGeom>
          <a:noFill/>
        </p:spPr>
        <p:txBody>
          <a:bodyPr wrap="square">
            <a:spAutoFit/>
          </a:bodyPr>
          <a:lstStyle/>
          <a:p>
            <a:r>
              <a:rPr lang="de-CH" sz="3000" dirty="0"/>
              <a:t>3. Himmel			Wohnort Gottes</a:t>
            </a:r>
          </a:p>
        </p:txBody>
      </p:sp>
    </p:spTree>
    <p:extLst>
      <p:ext uri="{BB962C8B-B14F-4D97-AF65-F5344CB8AC3E}">
        <p14:creationId xmlns:p14="http://schemas.microsoft.com/office/powerpoint/2010/main" val="3320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1000-jähriges Reich</a:t>
            </a:r>
          </a:p>
        </p:txBody>
      </p:sp>
      <p:cxnSp>
        <p:nvCxnSpPr>
          <p:cNvPr id="5" name="Gerade Verbindung mit Pfeil 4">
            <a:extLst>
              <a:ext uri="{FF2B5EF4-FFF2-40B4-BE49-F238E27FC236}">
                <a16:creationId xmlns:a16="http://schemas.microsoft.com/office/drawing/2014/main" id="{15252584-868F-4CBC-9BA4-5BCAD9F2F4EE}"/>
              </a:ext>
            </a:extLst>
          </p:cNvPr>
          <p:cNvCxnSpPr>
            <a:cxnSpLocks/>
          </p:cNvCxnSpPr>
          <p:nvPr/>
        </p:nvCxnSpPr>
        <p:spPr>
          <a:xfrm flipV="1">
            <a:off x="5221407" y="5902653"/>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2E4ACBA-C95E-4EF4-864B-A8CA2E2975F3}"/>
              </a:ext>
            </a:extLst>
          </p:cNvPr>
          <p:cNvSpPr txBox="1"/>
          <p:nvPr/>
        </p:nvSpPr>
        <p:spPr>
          <a:xfrm>
            <a:off x="1283132" y="5589249"/>
            <a:ext cx="10226561" cy="553998"/>
          </a:xfrm>
          <a:prstGeom prst="rect">
            <a:avLst/>
          </a:prstGeom>
          <a:noFill/>
        </p:spPr>
        <p:txBody>
          <a:bodyPr wrap="square">
            <a:spAutoFit/>
          </a:bodyPr>
          <a:lstStyle/>
          <a:p>
            <a:r>
              <a:rPr lang="de-CH" sz="3000" dirty="0"/>
              <a:t>Zeitalter der </a:t>
            </a:r>
            <a:r>
              <a:rPr lang="de-CH" sz="3000" u="sng" dirty="0"/>
              <a:t>Herrschaft</a:t>
            </a:r>
            <a:r>
              <a:rPr lang="de-CH" sz="3000" dirty="0"/>
              <a:t>	                  1000 Jahre (6x in Offb 20,1-6)</a:t>
            </a:r>
          </a:p>
        </p:txBody>
      </p:sp>
      <p:sp>
        <p:nvSpPr>
          <p:cNvPr id="8" name="Textfeld 7">
            <a:extLst>
              <a:ext uri="{FF2B5EF4-FFF2-40B4-BE49-F238E27FC236}">
                <a16:creationId xmlns:a16="http://schemas.microsoft.com/office/drawing/2014/main" id="{39C09405-61E2-4F6B-B8B8-DC85B13E2B6B}"/>
              </a:ext>
            </a:extLst>
          </p:cNvPr>
          <p:cNvSpPr txBox="1"/>
          <p:nvPr/>
        </p:nvSpPr>
        <p:spPr>
          <a:xfrm>
            <a:off x="838200" y="1375204"/>
            <a:ext cx="10132852" cy="3785652"/>
          </a:xfrm>
          <a:prstGeom prst="rect">
            <a:avLst/>
          </a:prstGeom>
          <a:noFill/>
        </p:spPr>
        <p:txBody>
          <a:bodyPr wrap="square">
            <a:spAutoFit/>
          </a:bodyPr>
          <a:lstStyle/>
          <a:p>
            <a:r>
              <a:rPr lang="de-CH" sz="3000" b="1" dirty="0"/>
              <a:t>75 Tage Übergang:</a:t>
            </a:r>
          </a:p>
          <a:p>
            <a:pPr marL="914400" lvl="1" indent="-457200">
              <a:buFont typeface="Arial" panose="020B0604020202020204" pitchFamily="34" charset="0"/>
              <a:buChar char="•"/>
            </a:pPr>
            <a:r>
              <a:rPr lang="de-CH" sz="3000" dirty="0"/>
              <a:t>Das Gräuel der Verwüstung wird vernichtet</a:t>
            </a:r>
          </a:p>
          <a:p>
            <a:pPr marL="914400" lvl="1" indent="-457200">
              <a:buFont typeface="Arial" panose="020B0604020202020204" pitchFamily="34" charset="0"/>
              <a:buChar char="•"/>
            </a:pPr>
            <a:r>
              <a:rPr lang="de-CH" sz="3000" dirty="0"/>
              <a:t>Das Tier und der falsche Prophet lebendig in den Feuersee</a:t>
            </a:r>
          </a:p>
          <a:p>
            <a:pPr marL="914400" lvl="1" indent="-457200">
              <a:buFont typeface="Arial" panose="020B0604020202020204" pitchFamily="34" charset="0"/>
              <a:buChar char="•"/>
            </a:pPr>
            <a:r>
              <a:rPr lang="de-CH" sz="3000" dirty="0"/>
              <a:t>Satan für 1000 Jahre im Abyss gebunden</a:t>
            </a:r>
          </a:p>
          <a:p>
            <a:pPr marL="914400" lvl="1" indent="-457200">
              <a:buFont typeface="Arial" panose="020B0604020202020204" pitchFamily="34" charset="0"/>
              <a:buChar char="•"/>
            </a:pPr>
            <a:r>
              <a:rPr lang="de-CH" sz="3000" dirty="0"/>
              <a:t>Völkergericht im Tal </a:t>
            </a:r>
            <a:r>
              <a:rPr lang="de-CH" sz="3000" dirty="0" err="1"/>
              <a:t>Joschafat</a:t>
            </a:r>
            <a:endParaRPr lang="de-CH" sz="3000" dirty="0"/>
          </a:p>
          <a:p>
            <a:pPr marL="914400" lvl="1" indent="-457200">
              <a:buFont typeface="Arial" panose="020B0604020202020204" pitchFamily="34" charset="0"/>
              <a:buChar char="•"/>
            </a:pPr>
            <a:r>
              <a:rPr lang="de-CH" sz="3000" dirty="0"/>
              <a:t>Auferstehung der AT-Heiligen</a:t>
            </a:r>
          </a:p>
          <a:p>
            <a:pPr marL="914400" lvl="1" indent="-457200">
              <a:buFont typeface="Arial" panose="020B0604020202020204" pitchFamily="34" charset="0"/>
              <a:buChar char="•"/>
            </a:pPr>
            <a:r>
              <a:rPr lang="de-CH" sz="3000" dirty="0"/>
              <a:t>Auferstehung der Trübsal-Heiligen</a:t>
            </a:r>
          </a:p>
          <a:p>
            <a:pPr marL="914400" lvl="1" indent="-457200">
              <a:buFont typeface="Arial" panose="020B0604020202020204" pitchFamily="34" charset="0"/>
              <a:buChar char="•"/>
            </a:pPr>
            <a:r>
              <a:rPr lang="de-CH" sz="3000" dirty="0"/>
              <a:t>Hochzeitsmahl des Lammes</a:t>
            </a:r>
          </a:p>
        </p:txBody>
      </p:sp>
    </p:spTree>
    <p:extLst>
      <p:ext uri="{BB962C8B-B14F-4D97-AF65-F5344CB8AC3E}">
        <p14:creationId xmlns:p14="http://schemas.microsoft.com/office/powerpoint/2010/main" val="13084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p:cTn id="2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8">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p:cTn id="3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8">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p:cTn id="3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8">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p:cTn id="42"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8">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13" name="Textfeld 12">
            <a:extLst>
              <a:ext uri="{FF2B5EF4-FFF2-40B4-BE49-F238E27FC236}">
                <a16:creationId xmlns:a16="http://schemas.microsoft.com/office/drawing/2014/main" id="{5252353C-5BA2-7C38-671A-9CF2860A2BC6}"/>
              </a:ext>
            </a:extLst>
          </p:cNvPr>
          <p:cNvSpPr txBox="1"/>
          <p:nvPr/>
        </p:nvSpPr>
        <p:spPr>
          <a:xfrm>
            <a:off x="897923" y="2044019"/>
            <a:ext cx="9756096" cy="553998"/>
          </a:xfrm>
          <a:prstGeom prst="rect">
            <a:avLst/>
          </a:prstGeom>
          <a:noFill/>
        </p:spPr>
        <p:txBody>
          <a:bodyPr wrap="square">
            <a:spAutoFit/>
          </a:bodyPr>
          <a:lstStyle/>
          <a:p>
            <a:r>
              <a:rPr lang="de-CH" sz="3000" dirty="0"/>
              <a:t>Der Neue Bund: 			</a:t>
            </a:r>
            <a:r>
              <a:rPr lang="de-CH" sz="3000" dirty="0" err="1"/>
              <a:t>Jer</a:t>
            </a:r>
            <a:r>
              <a:rPr lang="de-CH" sz="3000" dirty="0"/>
              <a:t> 31,31-34</a:t>
            </a:r>
          </a:p>
        </p:txBody>
      </p:sp>
      <p:sp>
        <p:nvSpPr>
          <p:cNvPr id="14" name="Textfeld 13">
            <a:extLst>
              <a:ext uri="{FF2B5EF4-FFF2-40B4-BE49-F238E27FC236}">
                <a16:creationId xmlns:a16="http://schemas.microsoft.com/office/drawing/2014/main" id="{AA2AD9F1-6468-C621-F47A-E961ABDB0CFF}"/>
              </a:ext>
            </a:extLst>
          </p:cNvPr>
          <p:cNvSpPr txBox="1"/>
          <p:nvPr/>
        </p:nvSpPr>
        <p:spPr>
          <a:xfrm>
            <a:off x="897923" y="3098235"/>
            <a:ext cx="10859248" cy="1938992"/>
          </a:xfrm>
          <a:prstGeom prst="rect">
            <a:avLst/>
          </a:prstGeom>
          <a:noFill/>
        </p:spPr>
        <p:txBody>
          <a:bodyPr wrap="square">
            <a:spAutoFit/>
          </a:bodyPr>
          <a:lstStyle/>
          <a:p>
            <a:r>
              <a:rPr lang="de-CH" sz="3000" dirty="0"/>
              <a:t>Bestätigung des Bundes: 	</a:t>
            </a:r>
            <a:r>
              <a:rPr lang="de-CH" sz="3000" dirty="0" err="1"/>
              <a:t>Jes</a:t>
            </a:r>
            <a:r>
              <a:rPr lang="de-CH" sz="3000" dirty="0"/>
              <a:t> 55,3; 59,21; 61,8-9;</a:t>
            </a:r>
          </a:p>
          <a:p>
            <a:r>
              <a:rPr lang="de-CH" sz="3000" dirty="0"/>
              <a:t>					</a:t>
            </a:r>
            <a:r>
              <a:rPr lang="de-CH" sz="3000" dirty="0" err="1"/>
              <a:t>Jer</a:t>
            </a:r>
            <a:r>
              <a:rPr lang="de-CH" sz="3000" dirty="0"/>
              <a:t> 32,40;</a:t>
            </a:r>
            <a:br>
              <a:rPr lang="de-CH" sz="3000" dirty="0"/>
            </a:br>
            <a:r>
              <a:rPr lang="de-CH" sz="3000" dirty="0"/>
              <a:t>					</a:t>
            </a:r>
            <a:r>
              <a:rPr lang="de-CH" sz="3000" dirty="0" err="1"/>
              <a:t>Hes</a:t>
            </a:r>
            <a:r>
              <a:rPr lang="de-CH" sz="3000" dirty="0"/>
              <a:t> 16,60; 34,25-31; 37,26-28; </a:t>
            </a:r>
          </a:p>
          <a:p>
            <a:r>
              <a:rPr lang="de-CH" sz="3000" dirty="0"/>
              <a:t>					Röm 11,26-27</a:t>
            </a:r>
          </a:p>
        </p:txBody>
      </p:sp>
    </p:spTree>
    <p:extLst>
      <p:ext uri="{BB962C8B-B14F-4D97-AF65-F5344CB8AC3E}">
        <p14:creationId xmlns:p14="http://schemas.microsoft.com/office/powerpoint/2010/main" val="8609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30"/>
            <a:ext cx="10410981" cy="1330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„Siehe, Tage kommen, spricht der HERR, da schließe ich mit dem Haus Israel und mit dem Haus </a:t>
            </a:r>
            <a:r>
              <a:rPr lang="de-DE" sz="3000" dirty="0" err="1"/>
              <a:t>Juda</a:t>
            </a:r>
            <a:r>
              <a:rPr lang="de-DE" sz="3000" dirty="0"/>
              <a:t> einen neuen Bund:“ </a:t>
            </a:r>
            <a:r>
              <a:rPr lang="de-DE" sz="3000" dirty="0" err="1"/>
              <a:t>Jer</a:t>
            </a:r>
            <a:r>
              <a:rPr lang="de-DE" sz="3000" dirty="0"/>
              <a:t> 31,31</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569752" y="4625975"/>
            <a:ext cx="10142533"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1. Bestimmung: Einseitiger Bund zwischen Gott und ganz Israel</a:t>
            </a:r>
            <a:endParaRPr lang="de-DE" sz="3000" dirty="0"/>
          </a:p>
        </p:txBody>
      </p:sp>
      <p:sp>
        <p:nvSpPr>
          <p:cNvPr id="8" name="Inhaltsplatzhalter 4">
            <a:extLst>
              <a:ext uri="{FF2B5EF4-FFF2-40B4-BE49-F238E27FC236}">
                <a16:creationId xmlns:a16="http://schemas.microsoft.com/office/drawing/2014/main" id="{156990AB-1F2B-AB12-0CD0-A3A762A11458}"/>
              </a:ext>
            </a:extLst>
          </p:cNvPr>
          <p:cNvSpPr txBox="1">
            <a:spLocks/>
          </p:cNvSpPr>
          <p:nvPr/>
        </p:nvSpPr>
        <p:spPr>
          <a:xfrm>
            <a:off x="569752" y="3401736"/>
            <a:ext cx="10410981" cy="922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„Denn dies ist der Bund, den ich dem Haus Israel errichten werde nach jenen Tagen, spricht der Herr:“ </a:t>
            </a:r>
            <a:r>
              <a:rPr lang="de-DE" sz="3000" dirty="0" err="1"/>
              <a:t>Hebr</a:t>
            </a:r>
            <a:r>
              <a:rPr lang="de-DE" sz="3000" dirty="0"/>
              <a:t> 8,10a</a:t>
            </a:r>
          </a:p>
        </p:txBody>
      </p:sp>
    </p:spTree>
    <p:extLst>
      <p:ext uri="{BB962C8B-B14F-4D97-AF65-F5344CB8AC3E}">
        <p14:creationId xmlns:p14="http://schemas.microsoft.com/office/powerpoint/2010/main" val="7252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30"/>
            <a:ext cx="10897543" cy="18090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„nicht wie der Bund, den ich mit ihren Vätern geschlossen habe an dem Tag, als ich sie bei der Hand fasste, um sie aus dem Land Ägypten herauszuführen – diesen meinen Bund haben sie gebrochen, obwohl ich doch ihr Herr war, spricht der HERR.“ </a:t>
            </a:r>
            <a:r>
              <a:rPr lang="de-DE" sz="3000" dirty="0" err="1"/>
              <a:t>Jer</a:t>
            </a:r>
            <a:r>
              <a:rPr lang="de-DE" sz="3000" dirty="0"/>
              <a:t> 31,32</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8" y="5784210"/>
            <a:ext cx="8343096"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2. Bestimmung: Klare Trennung vom Bund mit Mose</a:t>
            </a:r>
            <a:endParaRPr lang="de-DE" sz="3000" dirty="0"/>
          </a:p>
        </p:txBody>
      </p:sp>
      <p:sp>
        <p:nvSpPr>
          <p:cNvPr id="8" name="Inhaltsplatzhalter 4">
            <a:extLst>
              <a:ext uri="{FF2B5EF4-FFF2-40B4-BE49-F238E27FC236}">
                <a16:creationId xmlns:a16="http://schemas.microsoft.com/office/drawing/2014/main" id="{47D3C427-14CD-1138-D793-0746BBDF0569}"/>
              </a:ext>
            </a:extLst>
          </p:cNvPr>
          <p:cNvSpPr txBox="1">
            <a:spLocks/>
          </p:cNvSpPr>
          <p:nvPr/>
        </p:nvSpPr>
        <p:spPr>
          <a:xfrm>
            <a:off x="637318" y="4198690"/>
            <a:ext cx="10897543" cy="1434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„Indem er von einem »neuen« Bund spricht, hat er den ersten für veraltet erklärt; was aber veraltet und sich überlebt, ist dem Verschwinden nahe.“ </a:t>
            </a:r>
            <a:r>
              <a:rPr lang="de-DE" sz="3000" dirty="0" err="1"/>
              <a:t>Hebr</a:t>
            </a:r>
            <a:r>
              <a:rPr lang="de-DE" sz="3000" dirty="0"/>
              <a:t> 8,13</a:t>
            </a:r>
          </a:p>
        </p:txBody>
      </p:sp>
    </p:spTree>
    <p:extLst>
      <p:ext uri="{BB962C8B-B14F-4D97-AF65-F5344CB8AC3E}">
        <p14:creationId xmlns:p14="http://schemas.microsoft.com/office/powerpoint/2010/main" val="12214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2238630"/>
            <a:ext cx="10897543" cy="1557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„Sondern das ist der Bund, den ich mit dem Haus Israel nach jenen Tagen schließen werde, spricht der HERR: Ich lege mein Gesetz in ihr Inneres und werde es auf ihr Herz schreiben.“ </a:t>
            </a:r>
            <a:r>
              <a:rPr lang="de-DE" sz="3000" dirty="0" err="1"/>
              <a:t>Jer</a:t>
            </a:r>
            <a:r>
              <a:rPr lang="de-DE" sz="3000" dirty="0"/>
              <a:t> 31,33a</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5304786"/>
            <a:ext cx="8984854" cy="1110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3. Bestimmung: Der Hl. Geist wird dauerhaft im 			        (jüdischen) Menschen wohnen </a:t>
            </a:r>
            <a:endParaRPr lang="de-DE" sz="3000" dirty="0"/>
          </a:p>
        </p:txBody>
      </p:sp>
      <p:sp>
        <p:nvSpPr>
          <p:cNvPr id="8" name="Inhaltsplatzhalter 4">
            <a:extLst>
              <a:ext uri="{FF2B5EF4-FFF2-40B4-BE49-F238E27FC236}">
                <a16:creationId xmlns:a16="http://schemas.microsoft.com/office/drawing/2014/main" id="{016D5413-6CEB-2153-5EA8-E52FA85801D4}"/>
              </a:ext>
            </a:extLst>
          </p:cNvPr>
          <p:cNvSpPr txBox="1">
            <a:spLocks/>
          </p:cNvSpPr>
          <p:nvPr/>
        </p:nvSpPr>
        <p:spPr>
          <a:xfrm>
            <a:off x="637318" y="3747398"/>
            <a:ext cx="10897543" cy="1353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ich werde meinen Geist in euer Inneres geben; und ich werde machen, dass ihr in meinen Ordnungen lebt und meine Rechtsbestimmungen bewahrt und tut.“ </a:t>
            </a:r>
            <a:r>
              <a:rPr lang="de-DE" sz="3000" dirty="0" err="1"/>
              <a:t>Hes</a:t>
            </a:r>
            <a:r>
              <a:rPr lang="de-DE" sz="3000" dirty="0"/>
              <a:t> 36,27</a:t>
            </a:r>
          </a:p>
        </p:txBody>
      </p:sp>
    </p:spTree>
    <p:extLst>
      <p:ext uri="{BB962C8B-B14F-4D97-AF65-F5344CB8AC3E}">
        <p14:creationId xmlns:p14="http://schemas.microsoft.com/office/powerpoint/2010/main" val="34432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32871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9 Bestimmungen des Bundes</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0" y="2238630"/>
            <a:ext cx="9215550" cy="1557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ich werde ihr Gott sein, und sie werden mein Volk sein.“ </a:t>
            </a:r>
            <a:r>
              <a:rPr lang="de-DE" sz="3000" dirty="0" err="1"/>
              <a:t>Jer</a:t>
            </a:r>
            <a:r>
              <a:rPr lang="de-DE" sz="3000" dirty="0"/>
              <a:t> 31,33b</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637319" y="4437970"/>
            <a:ext cx="10020893" cy="1110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4. Bestimmung: Nationale Wiedergeburt Israels</a:t>
            </a:r>
            <a:endParaRPr lang="de-DE" sz="3000" dirty="0"/>
          </a:p>
        </p:txBody>
      </p:sp>
      <p:sp>
        <p:nvSpPr>
          <p:cNvPr id="8" name="Inhaltsplatzhalter 4">
            <a:extLst>
              <a:ext uri="{FF2B5EF4-FFF2-40B4-BE49-F238E27FC236}">
                <a16:creationId xmlns:a16="http://schemas.microsoft.com/office/drawing/2014/main" id="{A19339FA-D992-F193-7707-7414B6158019}"/>
              </a:ext>
            </a:extLst>
          </p:cNvPr>
          <p:cNvSpPr txBox="1">
            <a:spLocks/>
          </p:cNvSpPr>
          <p:nvPr/>
        </p:nvSpPr>
        <p:spPr>
          <a:xfrm>
            <a:off x="637320" y="3479883"/>
            <a:ext cx="10150922" cy="580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„Du bist mein Volk! Und er wird sagen: Mein Gott!“ Hos 2,25b</a:t>
            </a:r>
          </a:p>
        </p:txBody>
      </p:sp>
    </p:spTree>
    <p:extLst>
      <p:ext uri="{BB962C8B-B14F-4D97-AF65-F5344CB8AC3E}">
        <p14:creationId xmlns:p14="http://schemas.microsoft.com/office/powerpoint/2010/main" val="402745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Breitbild</PresentationFormat>
  <Paragraphs>183</Paragraphs>
  <Slides>28</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Calibri Light</vt:lpstr>
      <vt:lpstr>Office</vt:lpstr>
      <vt:lpstr>PowerPoint-Präsentation</vt:lpstr>
      <vt:lpstr>Einleitung</vt:lpstr>
      <vt:lpstr>Einleitung</vt:lpstr>
      <vt:lpstr>1000-jähriges Reich</vt:lpstr>
      <vt:lpstr>Bund (Segen)</vt:lpstr>
      <vt:lpstr>Bund (Segen)</vt:lpstr>
      <vt:lpstr>Bund (Segen)</vt:lpstr>
      <vt:lpstr>Bund (Segen)</vt:lpstr>
      <vt:lpstr>Bund (Segen)</vt:lpstr>
      <vt:lpstr>Bund (Segen)</vt:lpstr>
      <vt:lpstr>Bund (Segen)</vt:lpstr>
      <vt:lpstr>Bund (Segen)</vt:lpstr>
      <vt:lpstr>Bund (Segen)</vt:lpstr>
      <vt:lpstr>Bund (Segen)</vt:lpstr>
      <vt:lpstr>Bund (Segen)</vt:lpstr>
      <vt:lpstr>Bund (Segen)</vt:lpstr>
      <vt:lpstr>Entwicklung (Niedergang)</vt:lpstr>
      <vt:lpstr>Entwicklung (Niedergang)</vt:lpstr>
      <vt:lpstr>Ende (Gericht)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1000-jähriges Reich</dc:title>
  <dc:creator>mbriggeler@furrerfrey.ch</dc:creator>
  <cp:keywords>Heilszeitalter</cp:keywords>
  <cp:lastModifiedBy>Briggeler Michael</cp:lastModifiedBy>
  <cp:revision>1353</cp:revision>
  <cp:lastPrinted>2019-08-13T14:18:40Z</cp:lastPrinted>
  <dcterms:created xsi:type="dcterms:W3CDTF">2018-08-12T05:46:28Z</dcterms:created>
  <dcterms:modified xsi:type="dcterms:W3CDTF">2022-08-11T17:35:40Z</dcterms:modified>
</cp:coreProperties>
</file>