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304" r:id="rId3"/>
    <p:sldId id="308" r:id="rId4"/>
    <p:sldId id="305" r:id="rId5"/>
    <p:sldId id="307" r:id="rId6"/>
    <p:sldId id="309" r:id="rId7"/>
    <p:sldId id="316" r:id="rId8"/>
    <p:sldId id="317" r:id="rId9"/>
    <p:sldId id="310" r:id="rId10"/>
    <p:sldId id="318" r:id="rId11"/>
    <p:sldId id="320" r:id="rId12"/>
    <p:sldId id="324" r:id="rId13"/>
    <p:sldId id="302" r:id="rId14"/>
    <p:sldId id="321" r:id="rId15"/>
    <p:sldId id="311" r:id="rId16"/>
    <p:sldId id="312" r:id="rId17"/>
    <p:sldId id="313" r:id="rId18"/>
    <p:sldId id="314" r:id="rId19"/>
    <p:sldId id="322" r:id="rId20"/>
    <p:sldId id="323" r:id="rId21"/>
    <p:sldId id="319" r:id="rId22"/>
    <p:sldId id="303" r:id="rId2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3399FF"/>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23" d="100"/>
          <a:sy n="123" d="100"/>
        </p:scale>
        <p:origin x="114" y="5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ABD7CE7-2DB1-4AF6-A0CF-700C2A751B2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 xmlns:a16="http://schemas.microsoft.com/office/drawing/2014/main" id="{91D32DCB-3ED5-406E-A743-AE4A913841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 xmlns:a16="http://schemas.microsoft.com/office/drawing/2014/main" id="{BEF23B1A-96F3-4F0F-BFD2-4C84241104C1}"/>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5" name="Fußzeilenplatzhalter 4">
            <a:extLst>
              <a:ext uri="{FF2B5EF4-FFF2-40B4-BE49-F238E27FC236}">
                <a16:creationId xmlns="" xmlns:a16="http://schemas.microsoft.com/office/drawing/2014/main" id="{2E05BB20-5DCD-4760-9D5E-988C0503BB5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27BB85F7-8805-41EF-A275-7C0285D50BE4}"/>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0168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E6D30CB-1657-4FA1-903F-161524140F17}"/>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 xmlns:a16="http://schemas.microsoft.com/office/drawing/2014/main" id="{51A94D06-4036-4BF4-ACEB-4528D840FE9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92E8DDB8-B72D-46C5-9063-3BDE6D2862AD}"/>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5" name="Fußzeilenplatzhalter 4">
            <a:extLst>
              <a:ext uri="{FF2B5EF4-FFF2-40B4-BE49-F238E27FC236}">
                <a16:creationId xmlns="" xmlns:a16="http://schemas.microsoft.com/office/drawing/2014/main" id="{F6542659-DAC6-4426-B04C-9806088DA22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87F2D852-73B3-4FA5-9623-1E47AB4FB7E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733694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 xmlns:a16="http://schemas.microsoft.com/office/drawing/2014/main" id="{43E65004-336F-44A3-84A8-5BD8175DF612}"/>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 xmlns:a16="http://schemas.microsoft.com/office/drawing/2014/main" id="{40EA1F4F-7F10-4E0A-93CD-3C363B727A4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E9E2BEBF-AAC5-4D43-B70E-A04EEF2F7A7F}"/>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5" name="Fußzeilenplatzhalter 4">
            <a:extLst>
              <a:ext uri="{FF2B5EF4-FFF2-40B4-BE49-F238E27FC236}">
                <a16:creationId xmlns="" xmlns:a16="http://schemas.microsoft.com/office/drawing/2014/main" id="{48B2E89A-CF8F-4D6D-AF35-EB171072BA4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4FAB6095-5F4C-42A4-80F1-F4051660D9F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369504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08.12.2018</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09730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098CD364-4700-4021-8F2E-36B088308AA3}"/>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 xmlns:a16="http://schemas.microsoft.com/office/drawing/2014/main" id="{31206AB2-998A-4A8A-BB3F-E86453B8333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2D6E1858-1D4C-4ADD-B509-1F04E75243FE}"/>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5" name="Fußzeilenplatzhalter 4">
            <a:extLst>
              <a:ext uri="{FF2B5EF4-FFF2-40B4-BE49-F238E27FC236}">
                <a16:creationId xmlns="" xmlns:a16="http://schemas.microsoft.com/office/drawing/2014/main" id="{95C59EC5-C91E-46FC-8100-8D0AB9B55B1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25601D86-82B7-4B9B-912E-5DEABD9852ED}"/>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17122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DDFF81D-87E6-41EC-A954-ACA41584E5E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 xmlns:a16="http://schemas.microsoft.com/office/drawing/2014/main" id="{982A3BA4-578F-4055-B266-4B992E82B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 xmlns:a16="http://schemas.microsoft.com/office/drawing/2014/main" id="{88409907-D7A5-4B12-B3C9-2AA2CE918A2D}"/>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5" name="Fußzeilenplatzhalter 4">
            <a:extLst>
              <a:ext uri="{FF2B5EF4-FFF2-40B4-BE49-F238E27FC236}">
                <a16:creationId xmlns="" xmlns:a16="http://schemas.microsoft.com/office/drawing/2014/main" id="{B1C82FC5-7446-4D67-9B17-F0C553B5CB7A}"/>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 xmlns:a16="http://schemas.microsoft.com/office/drawing/2014/main" id="{41F5F2E0-2353-473D-A61F-F4EF6B54E071}"/>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30088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FCE4132A-EE5A-488A-9B3D-340F9899BB5D}"/>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 xmlns:a16="http://schemas.microsoft.com/office/drawing/2014/main" id="{6965D868-C7E8-49B4-A02B-D4CCC5B6F65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 xmlns:a16="http://schemas.microsoft.com/office/drawing/2014/main" id="{DE501BB0-9E49-46B0-9901-FC42B12B7767}"/>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 xmlns:a16="http://schemas.microsoft.com/office/drawing/2014/main" id="{46FD0CDA-4EBC-4AF5-9AA0-9D5E46821411}"/>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6" name="Fußzeilenplatzhalter 5">
            <a:extLst>
              <a:ext uri="{FF2B5EF4-FFF2-40B4-BE49-F238E27FC236}">
                <a16:creationId xmlns="" xmlns:a16="http://schemas.microsoft.com/office/drawing/2014/main" id="{8811F98A-9D23-49CA-956E-38001D1AF02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AEDF1F2D-2700-4CE5-874E-E7647953A703}"/>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42165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6DF36BBD-C2D6-4AFA-A9A8-03B1E2C6CB19}"/>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 xmlns:a16="http://schemas.microsoft.com/office/drawing/2014/main" id="{E910BEDD-D6C3-40E8-954B-EC17C8D8A4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 xmlns:a16="http://schemas.microsoft.com/office/drawing/2014/main" id="{70C77C37-93CC-45A8-8BAC-5855B8F7C46E}"/>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 xmlns:a16="http://schemas.microsoft.com/office/drawing/2014/main" id="{8DEDC76C-9014-405D-AD19-5DC13A1DE4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 xmlns:a16="http://schemas.microsoft.com/office/drawing/2014/main" id="{E48BB4DE-4C7B-4716-A81B-B57C4181595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 xmlns:a16="http://schemas.microsoft.com/office/drawing/2014/main" id="{482359C6-AEA3-4B63-8993-CB4563C1AD24}"/>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8" name="Fußzeilenplatzhalter 7">
            <a:extLst>
              <a:ext uri="{FF2B5EF4-FFF2-40B4-BE49-F238E27FC236}">
                <a16:creationId xmlns="" xmlns:a16="http://schemas.microsoft.com/office/drawing/2014/main" id="{320B9363-56C1-41C6-9A23-DEA4A69272D3}"/>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 xmlns:a16="http://schemas.microsoft.com/office/drawing/2014/main" id="{2C01CC76-0673-4BF6-A7CE-998944A28D9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860243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88D4ED79-DC66-4940-8719-19CC1329C9C8}"/>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 xmlns:a16="http://schemas.microsoft.com/office/drawing/2014/main" id="{9A08B6F9-0046-400B-B7DE-E02781BD3544}"/>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4" name="Fußzeilenplatzhalter 3">
            <a:extLst>
              <a:ext uri="{FF2B5EF4-FFF2-40B4-BE49-F238E27FC236}">
                <a16:creationId xmlns="" xmlns:a16="http://schemas.microsoft.com/office/drawing/2014/main" id="{6F19CFC8-DB1C-4D03-9B72-4747664E3732}"/>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 xmlns:a16="http://schemas.microsoft.com/office/drawing/2014/main" id="{F1498AED-C42A-4C99-AC5C-48A9537F60C8}"/>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714284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 xmlns:a16="http://schemas.microsoft.com/office/drawing/2014/main" id="{4BF38C16-A59E-407F-A95C-C6905CB042E3}"/>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3" name="Fußzeilenplatzhalter 2">
            <a:extLst>
              <a:ext uri="{FF2B5EF4-FFF2-40B4-BE49-F238E27FC236}">
                <a16:creationId xmlns="" xmlns:a16="http://schemas.microsoft.com/office/drawing/2014/main" id="{8F9EE877-C1C5-4795-8461-AD707E5B4C61}"/>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 xmlns:a16="http://schemas.microsoft.com/office/drawing/2014/main" id="{FCC84BEF-EBCD-4583-AB65-42AF29F8E87F}"/>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6546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374F4727-1538-439D-84A0-A54F00A4C93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 xmlns:a16="http://schemas.microsoft.com/office/drawing/2014/main" id="{5A7B8EF9-A9C2-424D-89BA-FC57AA77FA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 xmlns:a16="http://schemas.microsoft.com/office/drawing/2014/main" id="{FABF0ACE-E9BE-492C-BD12-28E61284A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3E0D299D-222D-44B7-8E23-A1D3F7591BF0}"/>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6" name="Fußzeilenplatzhalter 5">
            <a:extLst>
              <a:ext uri="{FF2B5EF4-FFF2-40B4-BE49-F238E27FC236}">
                <a16:creationId xmlns="" xmlns:a16="http://schemas.microsoft.com/office/drawing/2014/main" id="{BDDF0475-7058-4858-B2E6-5AD06A6440B6}"/>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EE66D134-F535-4DF3-9799-55CD813A0496}"/>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01069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E7C2FDA9-B748-416B-BDDB-E384A727D56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 xmlns:a16="http://schemas.microsoft.com/office/drawing/2014/main" id="{933A6277-9647-48CE-8F33-88191EF21B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 xmlns:a16="http://schemas.microsoft.com/office/drawing/2014/main" id="{B00A29AF-4245-4E7B-B9BA-7E6BE9F1CE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 xmlns:a16="http://schemas.microsoft.com/office/drawing/2014/main" id="{37F2B3D4-0E4E-455D-BE8A-465AC680EB0E}"/>
              </a:ext>
            </a:extLst>
          </p:cNvPr>
          <p:cNvSpPr>
            <a:spLocks noGrp="1"/>
          </p:cNvSpPr>
          <p:nvPr>
            <p:ph type="dt" sz="half" idx="10"/>
          </p:nvPr>
        </p:nvSpPr>
        <p:spPr/>
        <p:txBody>
          <a:bodyPr/>
          <a:lstStyle/>
          <a:p>
            <a:fld id="{F933B1AF-C5F1-46A7-8E1D-2AF154C39C49}" type="datetimeFigureOut">
              <a:rPr lang="de-CH" smtClean="0"/>
              <a:t>08.12.2018</a:t>
            </a:fld>
            <a:endParaRPr lang="de-CH"/>
          </a:p>
        </p:txBody>
      </p:sp>
      <p:sp>
        <p:nvSpPr>
          <p:cNvPr id="6" name="Fußzeilenplatzhalter 5">
            <a:extLst>
              <a:ext uri="{FF2B5EF4-FFF2-40B4-BE49-F238E27FC236}">
                <a16:creationId xmlns="" xmlns:a16="http://schemas.microsoft.com/office/drawing/2014/main" id="{114A8470-CCF7-4C1E-A4D7-DC0ACDDFBFBF}"/>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 xmlns:a16="http://schemas.microsoft.com/office/drawing/2014/main" id="{A43348C7-996C-44CB-B6DA-D3BEC3439BB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19136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 xmlns:a16="http://schemas.microsoft.com/office/drawing/2014/main" id="{B28A8FA9-7037-48E0-87CE-C291E6A32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 xmlns:a16="http://schemas.microsoft.com/office/drawing/2014/main" id="{D4393CE9-EE60-4605-86E1-70BF199507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 xmlns:a16="http://schemas.microsoft.com/office/drawing/2014/main" id="{D278C31F-EA15-4F46-8119-611DD6A88E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3B1AF-C5F1-46A7-8E1D-2AF154C39C49}" type="datetimeFigureOut">
              <a:rPr lang="de-CH" smtClean="0"/>
              <a:t>08.12.2018</a:t>
            </a:fld>
            <a:endParaRPr lang="de-CH"/>
          </a:p>
        </p:txBody>
      </p:sp>
      <p:sp>
        <p:nvSpPr>
          <p:cNvPr id="5" name="Fußzeilenplatzhalter 4">
            <a:extLst>
              <a:ext uri="{FF2B5EF4-FFF2-40B4-BE49-F238E27FC236}">
                <a16:creationId xmlns="" xmlns:a16="http://schemas.microsoft.com/office/drawing/2014/main" id="{18D171EC-EC57-4628-BB60-D38675B872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 xmlns:a16="http://schemas.microsoft.com/office/drawing/2014/main" id="{6BBB871B-06C3-4E4B-B98F-5C5099D854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B4F7E-EA6C-4221-906A-7DBFB559F18F}" type="slidenum">
              <a:rPr lang="de-CH" smtClean="0"/>
              <a:t>‹Nr.›</a:t>
            </a:fld>
            <a:endParaRPr lang="de-CH"/>
          </a:p>
        </p:txBody>
      </p:sp>
    </p:spTree>
    <p:extLst>
      <p:ext uri="{BB962C8B-B14F-4D97-AF65-F5344CB8AC3E}">
        <p14:creationId xmlns:p14="http://schemas.microsoft.com/office/powerpoint/2010/main" val="804326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532923" y="4855618"/>
            <a:ext cx="4415696" cy="938719"/>
          </a:xfrm>
          <a:prstGeom prst="rect">
            <a:avLst/>
          </a:prstGeom>
          <a:noFill/>
        </p:spPr>
        <p:txBody>
          <a:bodyPr wrap="none" rtlCol="0">
            <a:spAutoFit/>
          </a:bodyPr>
          <a:lstStyle/>
          <a:p>
            <a:r>
              <a:rPr lang="de-CH" sz="5500" b="1" dirty="0" smtClean="0"/>
              <a:t>Levitikus Teil 1</a:t>
            </a:r>
            <a:endParaRPr lang="de-CH" sz="5500" b="1" dirty="0"/>
          </a:p>
        </p:txBody>
      </p:sp>
    </p:spTree>
    <p:extLst>
      <p:ext uri="{BB962C8B-B14F-4D97-AF65-F5344CB8AC3E}">
        <p14:creationId xmlns:p14="http://schemas.microsoft.com/office/powerpoint/2010/main" val="3788338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9075946"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Levitikus und das NT (Neue Testament): </a:t>
            </a:r>
          </a:p>
        </p:txBody>
      </p:sp>
      <p:sp>
        <p:nvSpPr>
          <p:cNvPr id="6" name="Rechteck 5"/>
          <p:cNvSpPr/>
          <p:nvPr/>
        </p:nvSpPr>
        <p:spPr>
          <a:xfrm>
            <a:off x="2258008" y="2292611"/>
            <a:ext cx="2685351" cy="1815882"/>
          </a:xfrm>
          <a:prstGeom prst="rect">
            <a:avLst/>
          </a:prstGeom>
        </p:spPr>
        <p:txBody>
          <a:bodyPr wrap="none">
            <a:spAutoFit/>
          </a:bodyPr>
          <a:lstStyle/>
          <a:p>
            <a:r>
              <a:rPr lang="de-CH" sz="2800" dirty="0" smtClean="0">
                <a:latin typeface="Arial" panose="020B0604020202020204" pitchFamily="34" charset="0"/>
                <a:ea typeface="Calibri" panose="020F0502020204030204" pitchFamily="34" charset="0"/>
                <a:cs typeface="Arial" panose="020B0604020202020204" pitchFamily="34" charset="0"/>
              </a:rPr>
              <a:t>Symbolik</a:t>
            </a:r>
          </a:p>
          <a:p>
            <a:r>
              <a:rPr lang="de-CH" sz="2800" dirty="0" smtClean="0">
                <a:latin typeface="Arial" panose="020B0604020202020204" pitchFamily="34" charset="0"/>
                <a:ea typeface="Calibri" panose="020F0502020204030204" pitchFamily="34" charset="0"/>
                <a:cs typeface="Arial" panose="020B0604020202020204" pitchFamily="34" charset="0"/>
              </a:rPr>
              <a:t>Schattenbildern</a:t>
            </a:r>
          </a:p>
          <a:p>
            <a:r>
              <a:rPr lang="de-CH" sz="2800" dirty="0" smtClean="0">
                <a:latin typeface="Arial" panose="020B0604020202020204" pitchFamily="34" charset="0"/>
                <a:ea typeface="Calibri" panose="020F0502020204030204" pitchFamily="34" charset="0"/>
                <a:cs typeface="Arial" panose="020B0604020202020204" pitchFamily="34" charset="0"/>
              </a:rPr>
              <a:t>Vorbildern</a:t>
            </a:r>
          </a:p>
          <a:p>
            <a:r>
              <a:rPr lang="de-CH" sz="2800" dirty="0" smtClean="0">
                <a:latin typeface="Arial" panose="020B0604020202020204" pitchFamily="34" charset="0"/>
                <a:ea typeface="Calibri" panose="020F0502020204030204" pitchFamily="34" charset="0"/>
                <a:cs typeface="Arial" panose="020B0604020202020204" pitchFamily="34" charset="0"/>
              </a:rPr>
              <a:t>Hinweisen</a:t>
            </a:r>
            <a:endParaRPr lang="de-CH" sz="2800" dirty="0">
              <a:latin typeface="Arial" panose="020B0604020202020204" pitchFamily="34" charset="0"/>
              <a:cs typeface="Arial" panose="020B0604020202020204" pitchFamily="34" charset="0"/>
            </a:endParaRPr>
          </a:p>
        </p:txBody>
      </p:sp>
      <p:pic>
        <p:nvPicPr>
          <p:cNvPr id="4098" name="Picture 2" descr="Bildergebnis fÃ¼r schatte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4431" y="2148392"/>
            <a:ext cx="5420105" cy="3920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337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7879080"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Levitikus, das Buch der Heiligung: </a:t>
            </a:r>
          </a:p>
        </p:txBody>
      </p:sp>
      <p:sp>
        <p:nvSpPr>
          <p:cNvPr id="3" name="Textfeld 2"/>
          <p:cNvSpPr txBox="1"/>
          <p:nvPr/>
        </p:nvSpPr>
        <p:spPr>
          <a:xfrm>
            <a:off x="746448" y="1693038"/>
            <a:ext cx="10841429" cy="1323439"/>
          </a:xfrm>
          <a:prstGeom prst="rect">
            <a:avLst/>
          </a:prstGeom>
          <a:noFill/>
        </p:spPr>
        <p:txBody>
          <a:bodyPr wrap="none" rtlCol="0">
            <a:spAutoFit/>
          </a:bodyPr>
          <a:lstStyle/>
          <a:p>
            <a:r>
              <a:rPr lang="de-CH" sz="2800" b="1" dirty="0" smtClean="0">
                <a:latin typeface="Arial" panose="020B0604020202020204" pitchFamily="34" charset="0"/>
                <a:cs typeface="Arial" panose="020B0604020202020204" pitchFamily="34" charset="0"/>
              </a:rPr>
              <a:t>Lev. 19,2</a:t>
            </a:r>
          </a:p>
          <a:p>
            <a:r>
              <a:rPr lang="de-CH" sz="2800" b="1" dirty="0">
                <a:latin typeface="Arial" panose="020B0604020202020204" pitchFamily="34" charset="0"/>
                <a:cs typeface="Arial" panose="020B0604020202020204" pitchFamily="34" charset="0"/>
              </a:rPr>
              <a:t>„Ihr sollt heilig sein, denn ich bin heilig, der HERR, euer Gott!“</a:t>
            </a:r>
            <a:endParaRPr lang="de-CH" sz="2800" dirty="0">
              <a:latin typeface="Arial" panose="020B0604020202020204" pitchFamily="34" charset="0"/>
              <a:cs typeface="Arial" panose="020B0604020202020204" pitchFamily="34" charset="0"/>
            </a:endParaRPr>
          </a:p>
          <a:p>
            <a:endParaRPr lang="de-CH" sz="2400" dirty="0" smtClean="0"/>
          </a:p>
        </p:txBody>
      </p:sp>
      <p:sp>
        <p:nvSpPr>
          <p:cNvPr id="4" name="Textfeld 3"/>
          <p:cNvSpPr txBox="1"/>
          <p:nvPr/>
        </p:nvSpPr>
        <p:spPr>
          <a:xfrm>
            <a:off x="746447" y="3689960"/>
            <a:ext cx="11232627" cy="1754326"/>
          </a:xfrm>
          <a:prstGeom prst="rect">
            <a:avLst/>
          </a:prstGeom>
          <a:noFill/>
        </p:spPr>
        <p:txBody>
          <a:bodyPr wrap="none" rtlCol="0">
            <a:spAutoFit/>
          </a:bodyPr>
          <a:lstStyle/>
          <a:p>
            <a:r>
              <a:rPr lang="de-CH" sz="2800" b="1" dirty="0" smtClean="0">
                <a:latin typeface="Arial" panose="020B0604020202020204" pitchFamily="34" charset="0"/>
                <a:cs typeface="Arial" panose="020B0604020202020204" pitchFamily="34" charset="0"/>
              </a:rPr>
              <a:t>Was heisst Heilig sein und auch so zu leben</a:t>
            </a:r>
          </a:p>
          <a:p>
            <a:r>
              <a:rPr lang="de-CH" sz="2800" b="1" dirty="0" smtClean="0">
                <a:latin typeface="Arial" panose="020B0604020202020204" pitchFamily="34" charset="0"/>
                <a:cs typeface="Arial" panose="020B0604020202020204" pitchFamily="34" charset="0"/>
              </a:rPr>
              <a:t>Kapitel 1-16:	Wie werde ich heilig? </a:t>
            </a:r>
            <a:r>
              <a:rPr lang="de-CH" sz="2800" b="1" u="sng" dirty="0" smtClean="0">
                <a:latin typeface="Arial" panose="020B0604020202020204" pitchFamily="34" charset="0"/>
                <a:cs typeface="Arial" panose="020B0604020202020204" pitchFamily="34" charset="0"/>
              </a:rPr>
              <a:t>DORT</a:t>
            </a:r>
            <a:r>
              <a:rPr lang="de-CH" sz="2800" b="1" dirty="0" smtClean="0">
                <a:latin typeface="Arial" panose="020B0604020202020204" pitchFamily="34" charset="0"/>
                <a:cs typeface="Arial" panose="020B0604020202020204" pitchFamily="34" charset="0"/>
              </a:rPr>
              <a:t> zu sein </a:t>
            </a:r>
            <a:r>
              <a:rPr lang="de-CH" sz="2800" b="1" u="sng" dirty="0" smtClean="0">
                <a:latin typeface="Arial" panose="020B0604020202020204" pitchFamily="34" charset="0"/>
                <a:cs typeface="Arial" panose="020B0604020202020204" pitchFamily="34" charset="0"/>
              </a:rPr>
              <a:t>WO</a:t>
            </a:r>
            <a:r>
              <a:rPr lang="de-CH" sz="2800" b="1" dirty="0" smtClean="0">
                <a:latin typeface="Arial" panose="020B0604020202020204" pitchFamily="34" charset="0"/>
                <a:cs typeface="Arial" panose="020B0604020202020204" pitchFamily="34" charset="0"/>
              </a:rPr>
              <a:t> Gott ist!</a:t>
            </a:r>
          </a:p>
          <a:p>
            <a:r>
              <a:rPr lang="de-CH" sz="2800" b="1" dirty="0" smtClean="0">
                <a:latin typeface="Arial" panose="020B0604020202020204" pitchFamily="34" charset="0"/>
                <a:cs typeface="Arial" panose="020B0604020202020204" pitchFamily="34" charset="0"/>
              </a:rPr>
              <a:t>Kapitel 17-27:	Wie bleibe ich heilig? </a:t>
            </a:r>
            <a:r>
              <a:rPr lang="de-CH" sz="2800" b="1" u="sng" dirty="0" smtClean="0">
                <a:latin typeface="Arial" panose="020B0604020202020204" pitchFamily="34" charset="0"/>
                <a:cs typeface="Arial" panose="020B0604020202020204" pitchFamily="34" charset="0"/>
              </a:rPr>
              <a:t>SO</a:t>
            </a:r>
            <a:r>
              <a:rPr lang="de-CH" sz="2800" b="1" dirty="0" smtClean="0">
                <a:latin typeface="Arial" panose="020B0604020202020204" pitchFamily="34" charset="0"/>
                <a:cs typeface="Arial" panose="020B0604020202020204" pitchFamily="34" charset="0"/>
              </a:rPr>
              <a:t> sein </a:t>
            </a:r>
            <a:r>
              <a:rPr lang="de-CH" sz="2800" b="1" u="sng" dirty="0" smtClean="0">
                <a:latin typeface="Arial" panose="020B0604020202020204" pitchFamily="34" charset="0"/>
                <a:cs typeface="Arial" panose="020B0604020202020204" pitchFamily="34" charset="0"/>
              </a:rPr>
              <a:t>WIE</a:t>
            </a:r>
            <a:r>
              <a:rPr lang="de-CH" sz="2800" b="1" dirty="0" smtClean="0">
                <a:latin typeface="Arial" panose="020B0604020202020204" pitchFamily="34" charset="0"/>
                <a:cs typeface="Arial" panose="020B0604020202020204" pitchFamily="34" charset="0"/>
              </a:rPr>
              <a:t> Gott ist!</a:t>
            </a:r>
            <a:endParaRPr lang="de-CH" sz="2800" dirty="0">
              <a:latin typeface="Arial" panose="020B0604020202020204" pitchFamily="34" charset="0"/>
              <a:cs typeface="Arial" panose="020B0604020202020204" pitchFamily="34" charset="0"/>
            </a:endParaRPr>
          </a:p>
          <a:p>
            <a:endParaRPr lang="de-CH" sz="2400" dirty="0" smtClean="0"/>
          </a:p>
        </p:txBody>
      </p:sp>
    </p:spTree>
    <p:extLst>
      <p:ext uri="{BB962C8B-B14F-4D97-AF65-F5344CB8AC3E}">
        <p14:creationId xmlns:p14="http://schemas.microsoft.com/office/powerpoint/2010/main" val="1535272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96240" y="332155"/>
            <a:ext cx="11480800" cy="523220"/>
          </a:xfrm>
          <a:prstGeom prst="rect">
            <a:avLst/>
          </a:prstGeom>
        </p:spPr>
        <p:txBody>
          <a:bodyPr wrap="square">
            <a:spAutoFit/>
          </a:bodyPr>
          <a:lstStyle/>
          <a:p>
            <a:r>
              <a:rPr lang="de-CH" sz="2800" b="1" dirty="0" smtClean="0">
                <a:latin typeface="Arial" panose="020B0604020202020204" pitchFamily="34" charset="0"/>
                <a:cs typeface="Arial" panose="020B0604020202020204" pitchFamily="34" charset="0"/>
              </a:rPr>
              <a:t>Wie </a:t>
            </a:r>
            <a:r>
              <a:rPr lang="de-CH" sz="2800" b="1" dirty="0">
                <a:latin typeface="Arial" panose="020B0604020202020204" pitchFamily="34" charset="0"/>
                <a:cs typeface="Arial" panose="020B0604020202020204" pitchFamily="34" charset="0"/>
              </a:rPr>
              <a:t>werde ich heilig? </a:t>
            </a:r>
            <a:r>
              <a:rPr lang="de-CH" sz="2800" b="1" u="sng" dirty="0">
                <a:latin typeface="Arial" panose="020B0604020202020204" pitchFamily="34" charset="0"/>
                <a:cs typeface="Arial" panose="020B0604020202020204" pitchFamily="34" charset="0"/>
              </a:rPr>
              <a:t>DORT</a:t>
            </a:r>
            <a:r>
              <a:rPr lang="de-CH" sz="2800" b="1" dirty="0">
                <a:latin typeface="Arial" panose="020B0604020202020204" pitchFamily="34" charset="0"/>
                <a:cs typeface="Arial" panose="020B0604020202020204" pitchFamily="34" charset="0"/>
              </a:rPr>
              <a:t> zu sein </a:t>
            </a:r>
            <a:r>
              <a:rPr lang="de-CH" sz="2800" b="1" u="sng" dirty="0">
                <a:latin typeface="Arial" panose="020B0604020202020204" pitchFamily="34" charset="0"/>
                <a:cs typeface="Arial" panose="020B0604020202020204" pitchFamily="34" charset="0"/>
              </a:rPr>
              <a:t>WO</a:t>
            </a:r>
            <a:r>
              <a:rPr lang="de-CH" sz="2800" b="1" dirty="0">
                <a:latin typeface="Arial" panose="020B0604020202020204" pitchFamily="34" charset="0"/>
                <a:cs typeface="Arial" panose="020B0604020202020204" pitchFamily="34" charset="0"/>
              </a:rPr>
              <a:t> Gott ist!</a:t>
            </a:r>
          </a:p>
        </p:txBody>
      </p:sp>
      <p:sp>
        <p:nvSpPr>
          <p:cNvPr id="3" name="Rechteck 2"/>
          <p:cNvSpPr/>
          <p:nvPr/>
        </p:nvSpPr>
        <p:spPr>
          <a:xfrm>
            <a:off x="533400" y="1046743"/>
            <a:ext cx="11206480" cy="1906291"/>
          </a:xfrm>
          <a:prstGeom prst="rect">
            <a:avLst/>
          </a:prstGeom>
        </p:spPr>
        <p:txBody>
          <a:bodyPr wrap="square">
            <a:spAutoFit/>
          </a:bodyPr>
          <a:lstStyle/>
          <a:p>
            <a:pPr>
              <a:spcAft>
                <a:spcPts val="0"/>
              </a:spcAft>
            </a:pPr>
            <a:r>
              <a:rPr lang="de-CH" sz="2800" dirty="0">
                <a:latin typeface="Arial" panose="020B0604020202020204" pitchFamily="34" charset="0"/>
                <a:ea typeface="Calibri" panose="020F0502020204030204" pitchFamily="34" charset="0"/>
                <a:cs typeface="Arial" panose="020B0604020202020204" pitchFamily="34" charset="0"/>
              </a:rPr>
              <a:t>Joh. 14,3</a:t>
            </a:r>
          </a:p>
          <a:p>
            <a:pPr>
              <a:lnSpc>
                <a:spcPct val="107000"/>
              </a:lnSpc>
              <a:spcAft>
                <a:spcPts val="200"/>
              </a:spcAft>
            </a:pPr>
            <a:r>
              <a:rPr lang="de-CH" sz="2800" i="1" u="sng" spc="75" dirty="0">
                <a:latin typeface="Arial" panose="020B0604020202020204" pitchFamily="34" charset="0"/>
                <a:ea typeface="Times New Roman" panose="02020603050405020304" pitchFamily="18" charset="0"/>
                <a:cs typeface="Arial" panose="020B0604020202020204" pitchFamily="34" charset="0"/>
              </a:rPr>
              <a:t>3</a:t>
            </a:r>
            <a:r>
              <a:rPr lang="de-CH" sz="2800" i="1" spc="75" dirty="0">
                <a:latin typeface="Arial" panose="020B0604020202020204" pitchFamily="34" charset="0"/>
                <a:ea typeface="Times New Roman" panose="02020603050405020304" pitchFamily="18" charset="0"/>
                <a:cs typeface="Arial" panose="020B0604020202020204" pitchFamily="34" charset="0"/>
              </a:rPr>
              <a:t> Und wenn ich hingehe und euch eine Stätte bereite, so komme ich wieder und werde euch zu mir nehmen, damit auch ihr seid, wo ich bin.</a:t>
            </a:r>
            <a:endParaRPr lang="de-CH" sz="2800" i="1" spc="75"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4" name="Rechteck 3"/>
          <p:cNvSpPr/>
          <p:nvPr/>
        </p:nvSpPr>
        <p:spPr>
          <a:xfrm>
            <a:off x="533400" y="2891479"/>
            <a:ext cx="11206480" cy="2367315"/>
          </a:xfrm>
          <a:prstGeom prst="rect">
            <a:avLst/>
          </a:prstGeom>
        </p:spPr>
        <p:txBody>
          <a:bodyPr wrap="square">
            <a:spAutoFit/>
          </a:bodyPr>
          <a:lstStyle/>
          <a:p>
            <a:pPr>
              <a:spcAft>
                <a:spcPts val="0"/>
              </a:spcAft>
            </a:pPr>
            <a:r>
              <a:rPr lang="de-CH" sz="2800" dirty="0">
                <a:latin typeface="Arial" panose="020B0604020202020204" pitchFamily="34" charset="0"/>
                <a:ea typeface="Calibri" panose="020F0502020204030204" pitchFamily="34" charset="0"/>
                <a:cs typeface="Arial" panose="020B0604020202020204" pitchFamily="34" charset="0"/>
              </a:rPr>
              <a:t>Joh. 17,24</a:t>
            </a:r>
          </a:p>
          <a:p>
            <a:pPr>
              <a:lnSpc>
                <a:spcPct val="107000"/>
              </a:lnSpc>
              <a:spcAft>
                <a:spcPts val="200"/>
              </a:spcAft>
            </a:pPr>
            <a:r>
              <a:rPr lang="de-CH" sz="2800" i="1" u="sng" spc="75" dirty="0">
                <a:latin typeface="Arial" panose="020B0604020202020204" pitchFamily="34" charset="0"/>
                <a:ea typeface="Times New Roman" panose="02020603050405020304" pitchFamily="18" charset="0"/>
                <a:cs typeface="Arial" panose="020B0604020202020204" pitchFamily="34" charset="0"/>
              </a:rPr>
              <a:t>24</a:t>
            </a:r>
            <a:r>
              <a:rPr lang="de-CH" sz="2800" i="1" spc="75" dirty="0">
                <a:latin typeface="Arial" panose="020B0604020202020204" pitchFamily="34" charset="0"/>
                <a:ea typeface="Times New Roman" panose="02020603050405020304" pitchFamily="18" charset="0"/>
                <a:cs typeface="Arial" panose="020B0604020202020204" pitchFamily="34" charset="0"/>
              </a:rPr>
              <a:t> Vater, ich will, dass, wo ich bin, auch die bei mir seien, die du mir gegeben hast, damit sie meine Herrlichkeit sehen, die du mir gegeben hast; denn du hast mich geliebt vor Grundlegung der Welt.</a:t>
            </a:r>
            <a:endParaRPr lang="de-CH" sz="2800" i="1" spc="75"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Rechteck 4"/>
          <p:cNvSpPr/>
          <p:nvPr/>
        </p:nvSpPr>
        <p:spPr>
          <a:xfrm>
            <a:off x="533400" y="5258794"/>
            <a:ext cx="11206480" cy="1445267"/>
          </a:xfrm>
          <a:prstGeom prst="rect">
            <a:avLst/>
          </a:prstGeom>
        </p:spPr>
        <p:txBody>
          <a:bodyPr wrap="square">
            <a:spAutoFit/>
          </a:bodyPr>
          <a:lstStyle/>
          <a:p>
            <a:pPr>
              <a:spcAft>
                <a:spcPts val="0"/>
              </a:spcAft>
            </a:pPr>
            <a:r>
              <a:rPr lang="de-CH" sz="2800" dirty="0">
                <a:latin typeface="Arial" panose="020B0604020202020204" pitchFamily="34" charset="0"/>
                <a:ea typeface="Calibri" panose="020F0502020204030204" pitchFamily="34" charset="0"/>
                <a:cs typeface="Arial" panose="020B0604020202020204" pitchFamily="34" charset="0"/>
              </a:rPr>
              <a:t>1.Petrus 3,18</a:t>
            </a:r>
          </a:p>
          <a:p>
            <a:pPr>
              <a:lnSpc>
                <a:spcPct val="107000"/>
              </a:lnSpc>
              <a:spcAft>
                <a:spcPts val="200"/>
              </a:spcAft>
            </a:pPr>
            <a:r>
              <a:rPr lang="de-CH" sz="2800" i="1" u="sng" spc="75" dirty="0">
                <a:latin typeface="Arial" panose="020B0604020202020204" pitchFamily="34" charset="0"/>
                <a:ea typeface="Times New Roman" panose="02020603050405020304" pitchFamily="18" charset="0"/>
                <a:cs typeface="Arial" panose="020B0604020202020204" pitchFamily="34" charset="0"/>
              </a:rPr>
              <a:t>18</a:t>
            </a:r>
            <a:r>
              <a:rPr lang="de-CH" sz="2800" i="1" spc="75" dirty="0">
                <a:latin typeface="Arial" panose="020B0604020202020204" pitchFamily="34" charset="0"/>
                <a:ea typeface="Times New Roman" panose="02020603050405020304" pitchFamily="18" charset="0"/>
                <a:cs typeface="Arial" panose="020B0604020202020204" pitchFamily="34" charset="0"/>
              </a:rPr>
              <a:t> Denn auch Christus hat einmal für Sünden gelitten, der Gerechte für die Ungerechten, damit er uns zu Gott führte; </a:t>
            </a:r>
            <a:endParaRPr lang="de-CH" sz="2800" i="1" spc="75"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10162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11FC962-2F30-4908-A3AD-D2DA6A8003D7}"/>
              </a:ext>
            </a:extLst>
          </p:cNvPr>
          <p:cNvSpPr>
            <a:spLocks noGrp="1"/>
          </p:cNvSpPr>
          <p:nvPr>
            <p:ph type="title"/>
          </p:nvPr>
        </p:nvSpPr>
        <p:spPr>
          <a:xfrm>
            <a:off x="838200" y="365126"/>
            <a:ext cx="10515600" cy="817130"/>
          </a:xfrm>
        </p:spPr>
        <p:txBody>
          <a:bodyPr/>
          <a:lstStyle/>
          <a:p>
            <a:pPr algn="ctr"/>
            <a:r>
              <a:rPr lang="de-CH" b="1" dirty="0" smtClean="0"/>
              <a:t>Aufbau des Buches Levitikus</a:t>
            </a:r>
            <a:endParaRPr lang="de-CH" b="1" dirty="0"/>
          </a:p>
        </p:txBody>
      </p:sp>
      <p:sp>
        <p:nvSpPr>
          <p:cNvPr id="6" name="Abgerundetes Rechteck 5"/>
          <p:cNvSpPr/>
          <p:nvPr/>
        </p:nvSpPr>
        <p:spPr>
          <a:xfrm>
            <a:off x="3551066" y="1495888"/>
            <a:ext cx="5193438" cy="732408"/>
          </a:xfrm>
          <a:prstGeom prst="round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600" b="1" dirty="0"/>
              <a:t>Levitikus – Das Buch der Heiligung</a:t>
            </a:r>
          </a:p>
        </p:txBody>
      </p:sp>
      <p:sp>
        <p:nvSpPr>
          <p:cNvPr id="7" name="Abgerundetes Rechteck 6"/>
          <p:cNvSpPr/>
          <p:nvPr/>
        </p:nvSpPr>
        <p:spPr>
          <a:xfrm>
            <a:off x="1753334" y="3102745"/>
            <a:ext cx="3364637" cy="572611"/>
          </a:xfrm>
          <a:prstGeom prst="roundRect">
            <a:avLst/>
          </a:prstGeom>
          <a:solidFill>
            <a:schemeClr val="accent2"/>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600" dirty="0" smtClean="0"/>
              <a:t>Wie werde ich heilig?</a:t>
            </a:r>
            <a:endParaRPr lang="de-CH" sz="2600" dirty="0"/>
          </a:p>
        </p:txBody>
      </p:sp>
      <p:sp>
        <p:nvSpPr>
          <p:cNvPr id="8" name="Abgerundetes Rechteck 7"/>
          <p:cNvSpPr/>
          <p:nvPr/>
        </p:nvSpPr>
        <p:spPr>
          <a:xfrm>
            <a:off x="7622952" y="3102744"/>
            <a:ext cx="3013974" cy="572611"/>
          </a:xfrm>
          <a:prstGeom prst="roundRect">
            <a:avLst/>
          </a:prstGeom>
          <a:solidFill>
            <a:schemeClr val="accent2"/>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600" dirty="0" smtClean="0"/>
              <a:t>Wie lebe ich heilig?</a:t>
            </a:r>
            <a:endParaRPr lang="de-CH" sz="2600" dirty="0"/>
          </a:p>
        </p:txBody>
      </p:sp>
      <p:sp>
        <p:nvSpPr>
          <p:cNvPr id="9" name="Ellipse 8"/>
          <p:cNvSpPr/>
          <p:nvPr/>
        </p:nvSpPr>
        <p:spPr>
          <a:xfrm>
            <a:off x="568171" y="4678532"/>
            <a:ext cx="1544715"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Opfer</a:t>
            </a:r>
          </a:p>
          <a:p>
            <a:pPr algn="ctr"/>
            <a:r>
              <a:rPr lang="de-CH" sz="2600" dirty="0" smtClean="0"/>
              <a:t>1-7</a:t>
            </a:r>
            <a:endParaRPr lang="de-CH" sz="2600" dirty="0"/>
          </a:p>
        </p:txBody>
      </p:sp>
      <p:sp>
        <p:nvSpPr>
          <p:cNvPr id="10" name="Ellipse 9"/>
          <p:cNvSpPr/>
          <p:nvPr/>
        </p:nvSpPr>
        <p:spPr>
          <a:xfrm>
            <a:off x="2541228" y="4678532"/>
            <a:ext cx="1788851"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Priester</a:t>
            </a:r>
          </a:p>
          <a:p>
            <a:pPr algn="ctr"/>
            <a:r>
              <a:rPr lang="de-CH" sz="2600" dirty="0" smtClean="0"/>
              <a:t>8-10</a:t>
            </a:r>
            <a:endParaRPr lang="de-CH" sz="2600" dirty="0"/>
          </a:p>
        </p:txBody>
      </p:sp>
      <p:sp>
        <p:nvSpPr>
          <p:cNvPr id="11" name="Ellipse 10"/>
          <p:cNvSpPr/>
          <p:nvPr/>
        </p:nvSpPr>
        <p:spPr>
          <a:xfrm>
            <a:off x="4869398" y="4678532"/>
            <a:ext cx="2196485"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Reinigung</a:t>
            </a:r>
          </a:p>
          <a:p>
            <a:pPr algn="ctr"/>
            <a:r>
              <a:rPr lang="de-CH" sz="2600" dirty="0" smtClean="0"/>
              <a:t>11-16</a:t>
            </a:r>
            <a:endParaRPr lang="de-CH" sz="2600" dirty="0"/>
          </a:p>
        </p:txBody>
      </p:sp>
      <p:sp>
        <p:nvSpPr>
          <p:cNvPr id="12" name="Ellipse 11"/>
          <p:cNvSpPr/>
          <p:nvPr/>
        </p:nvSpPr>
        <p:spPr>
          <a:xfrm>
            <a:off x="8097905" y="4678532"/>
            <a:ext cx="2102528"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Heiligung</a:t>
            </a:r>
          </a:p>
          <a:p>
            <a:pPr algn="ctr"/>
            <a:r>
              <a:rPr lang="de-CH" sz="2600" dirty="0" smtClean="0"/>
              <a:t>17-27</a:t>
            </a:r>
            <a:endParaRPr lang="de-CH" sz="2600" dirty="0"/>
          </a:p>
        </p:txBody>
      </p:sp>
      <p:cxnSp>
        <p:nvCxnSpPr>
          <p:cNvPr id="14" name="Gerade Verbindung mit Pfeil 13"/>
          <p:cNvCxnSpPr/>
          <p:nvPr/>
        </p:nvCxnSpPr>
        <p:spPr>
          <a:xfrm flipH="1">
            <a:off x="3551066" y="2330391"/>
            <a:ext cx="310716" cy="656946"/>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7" name="Gerade Verbindung mit Pfeil 16"/>
          <p:cNvCxnSpPr/>
          <p:nvPr/>
        </p:nvCxnSpPr>
        <p:spPr>
          <a:xfrm>
            <a:off x="8813302" y="2401411"/>
            <a:ext cx="260409" cy="585926"/>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0" name="Gerade Verbindung mit Pfeil 19"/>
          <p:cNvCxnSpPr/>
          <p:nvPr/>
        </p:nvCxnSpPr>
        <p:spPr>
          <a:xfrm>
            <a:off x="4705165" y="3896559"/>
            <a:ext cx="852256" cy="631054"/>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1" name="Gerade Verbindung mit Pfeil 20"/>
          <p:cNvCxnSpPr/>
          <p:nvPr/>
        </p:nvCxnSpPr>
        <p:spPr>
          <a:xfrm>
            <a:off x="3435653" y="3896559"/>
            <a:ext cx="0" cy="676182"/>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2" name="Gerade Verbindung mit Pfeil 21"/>
          <p:cNvCxnSpPr/>
          <p:nvPr/>
        </p:nvCxnSpPr>
        <p:spPr>
          <a:xfrm flipH="1">
            <a:off x="1489962" y="3941688"/>
            <a:ext cx="337352" cy="585925"/>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6" name="Gerade Verbindung mit Pfeil 25"/>
          <p:cNvCxnSpPr/>
          <p:nvPr/>
        </p:nvCxnSpPr>
        <p:spPr>
          <a:xfrm>
            <a:off x="9149169" y="3896559"/>
            <a:ext cx="0" cy="676182"/>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9" name="Gerade Verbindung 28"/>
          <p:cNvCxnSpPr/>
          <p:nvPr/>
        </p:nvCxnSpPr>
        <p:spPr>
          <a:xfrm>
            <a:off x="7341833" y="2401411"/>
            <a:ext cx="0" cy="4372251"/>
          </a:xfrm>
          <a:prstGeom prst="line">
            <a:avLst/>
          </a:prstGeom>
          <a:ln w="38100">
            <a:solidFill>
              <a:srgbClr val="66CCFF"/>
            </a:solidFill>
            <a:prstDash val="dash"/>
          </a:ln>
        </p:spPr>
        <p:style>
          <a:lnRef idx="1">
            <a:schemeClr val="dk1"/>
          </a:lnRef>
          <a:fillRef idx="0">
            <a:schemeClr val="dk1"/>
          </a:fillRef>
          <a:effectRef idx="0">
            <a:schemeClr val="dk1"/>
          </a:effectRef>
          <a:fontRef idx="minor">
            <a:schemeClr val="tx1"/>
          </a:fontRef>
        </p:style>
      </p:cxnSp>
      <p:sp>
        <p:nvSpPr>
          <p:cNvPr id="32" name="Textfeld 31"/>
          <p:cNvSpPr txBox="1"/>
          <p:nvPr/>
        </p:nvSpPr>
        <p:spPr>
          <a:xfrm>
            <a:off x="2394154" y="5982875"/>
            <a:ext cx="2260555" cy="492443"/>
          </a:xfrm>
          <a:prstGeom prst="rect">
            <a:avLst/>
          </a:prstGeom>
          <a:noFill/>
        </p:spPr>
        <p:txBody>
          <a:bodyPr wrap="none" rtlCol="0">
            <a:spAutoFit/>
          </a:bodyPr>
          <a:lstStyle/>
          <a:p>
            <a:r>
              <a:rPr lang="de-CH" sz="2600" b="1" dirty="0" smtClean="0">
                <a:solidFill>
                  <a:srgbClr val="00B0F0"/>
                </a:solidFill>
              </a:rPr>
              <a:t>Zugang zu Gott</a:t>
            </a:r>
            <a:endParaRPr lang="de-CH" sz="2600" b="1" dirty="0">
              <a:solidFill>
                <a:srgbClr val="00B0F0"/>
              </a:solidFill>
            </a:endParaRPr>
          </a:p>
        </p:txBody>
      </p:sp>
      <p:sp>
        <p:nvSpPr>
          <p:cNvPr id="33" name="Textfeld 32"/>
          <p:cNvSpPr txBox="1"/>
          <p:nvPr/>
        </p:nvSpPr>
        <p:spPr>
          <a:xfrm>
            <a:off x="7915915" y="5973322"/>
            <a:ext cx="3341684" cy="492443"/>
          </a:xfrm>
          <a:prstGeom prst="rect">
            <a:avLst/>
          </a:prstGeom>
          <a:noFill/>
        </p:spPr>
        <p:txBody>
          <a:bodyPr wrap="none" rtlCol="0">
            <a:spAutoFit/>
          </a:bodyPr>
          <a:lstStyle/>
          <a:p>
            <a:r>
              <a:rPr lang="de-CH" sz="2600" b="1" dirty="0" smtClean="0">
                <a:solidFill>
                  <a:srgbClr val="00B0F0"/>
                </a:solidFill>
              </a:rPr>
              <a:t>Gemeinschaft mit Gott</a:t>
            </a:r>
            <a:endParaRPr lang="de-CH" sz="2600" b="1" dirty="0">
              <a:solidFill>
                <a:srgbClr val="00B0F0"/>
              </a:solidFill>
            </a:endParaRPr>
          </a:p>
        </p:txBody>
      </p:sp>
    </p:spTree>
    <p:extLst>
      <p:ext uri="{BB962C8B-B14F-4D97-AF65-F5344CB8AC3E}">
        <p14:creationId xmlns:p14="http://schemas.microsoft.com/office/powerpoint/2010/main" val="2839767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Effect transition="in" filter="fade">
                                      <p:cBhvr>
                                        <p:cTn id="21" dur="500"/>
                                        <p:tgtEl>
                                          <p:spTgt spid="14"/>
                                        </p:tgtEl>
                                      </p:cBhvr>
                                    </p:animEffect>
                                  </p:childTnLst>
                                </p:cTn>
                              </p:par>
                              <p:par>
                                <p:cTn id="22" presetID="53" presetClass="entr" presetSubtype="16"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 calcmode="lin" valueType="num">
                                      <p:cBhvr>
                                        <p:cTn id="24" dur="500" fill="hold"/>
                                        <p:tgtEl>
                                          <p:spTgt spid="17"/>
                                        </p:tgtEl>
                                        <p:attrNameLst>
                                          <p:attrName>ppt_w</p:attrName>
                                        </p:attrNameLst>
                                      </p:cBhvr>
                                      <p:tavLst>
                                        <p:tav tm="0">
                                          <p:val>
                                            <p:fltVal val="0"/>
                                          </p:val>
                                        </p:tav>
                                        <p:tav tm="100000">
                                          <p:val>
                                            <p:strVal val="#ppt_w"/>
                                          </p:val>
                                        </p:tav>
                                      </p:tavLst>
                                    </p:anim>
                                    <p:anim calcmode="lin" valueType="num">
                                      <p:cBhvr>
                                        <p:cTn id="25" dur="500" fill="hold"/>
                                        <p:tgtEl>
                                          <p:spTgt spid="17"/>
                                        </p:tgtEl>
                                        <p:attrNameLst>
                                          <p:attrName>ppt_h</p:attrName>
                                        </p:attrNameLst>
                                      </p:cBhvr>
                                      <p:tavLst>
                                        <p:tav tm="0">
                                          <p:val>
                                            <p:fltVal val="0"/>
                                          </p:val>
                                        </p:tav>
                                        <p:tav tm="100000">
                                          <p:val>
                                            <p:strVal val="#ppt_h"/>
                                          </p:val>
                                        </p:tav>
                                      </p:tavLst>
                                    </p:anim>
                                    <p:animEffect transition="in" filter="fade">
                                      <p:cBhvr>
                                        <p:cTn id="26" dur="500"/>
                                        <p:tgtEl>
                                          <p:spTgt spid="17"/>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p:cTn id="29" dur="500" fill="hold"/>
                                        <p:tgtEl>
                                          <p:spTgt spid="7"/>
                                        </p:tgtEl>
                                        <p:attrNameLst>
                                          <p:attrName>ppt_w</p:attrName>
                                        </p:attrNameLst>
                                      </p:cBhvr>
                                      <p:tavLst>
                                        <p:tav tm="0">
                                          <p:val>
                                            <p:fltVal val="0"/>
                                          </p:val>
                                        </p:tav>
                                        <p:tav tm="100000">
                                          <p:val>
                                            <p:strVal val="#ppt_w"/>
                                          </p:val>
                                        </p:tav>
                                      </p:tavLst>
                                    </p:anim>
                                    <p:anim calcmode="lin" valueType="num">
                                      <p:cBhvr>
                                        <p:cTn id="30" dur="500" fill="hold"/>
                                        <p:tgtEl>
                                          <p:spTgt spid="7"/>
                                        </p:tgtEl>
                                        <p:attrNameLst>
                                          <p:attrName>ppt_h</p:attrName>
                                        </p:attrNameLst>
                                      </p:cBhvr>
                                      <p:tavLst>
                                        <p:tav tm="0">
                                          <p:val>
                                            <p:fltVal val="0"/>
                                          </p:val>
                                        </p:tav>
                                        <p:tav tm="100000">
                                          <p:val>
                                            <p:strVal val="#ppt_h"/>
                                          </p:val>
                                        </p:tav>
                                      </p:tavLst>
                                    </p:anim>
                                    <p:animEffect transition="in" filter="fade">
                                      <p:cBhvr>
                                        <p:cTn id="31" dur="500"/>
                                        <p:tgtEl>
                                          <p:spTgt spid="7"/>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p:cTn id="34" dur="500" fill="hold"/>
                                        <p:tgtEl>
                                          <p:spTgt spid="8"/>
                                        </p:tgtEl>
                                        <p:attrNameLst>
                                          <p:attrName>ppt_w</p:attrName>
                                        </p:attrNameLst>
                                      </p:cBhvr>
                                      <p:tavLst>
                                        <p:tav tm="0">
                                          <p:val>
                                            <p:fltVal val="0"/>
                                          </p:val>
                                        </p:tav>
                                        <p:tav tm="100000">
                                          <p:val>
                                            <p:strVal val="#ppt_w"/>
                                          </p:val>
                                        </p:tav>
                                      </p:tavLst>
                                    </p:anim>
                                    <p:anim calcmode="lin" valueType="num">
                                      <p:cBhvr>
                                        <p:cTn id="35" dur="500" fill="hold"/>
                                        <p:tgtEl>
                                          <p:spTgt spid="8"/>
                                        </p:tgtEl>
                                        <p:attrNameLst>
                                          <p:attrName>ppt_h</p:attrName>
                                        </p:attrNameLst>
                                      </p:cBhvr>
                                      <p:tavLst>
                                        <p:tav tm="0">
                                          <p:val>
                                            <p:fltVal val="0"/>
                                          </p:val>
                                        </p:tav>
                                        <p:tav tm="100000">
                                          <p:val>
                                            <p:strVal val="#ppt_h"/>
                                          </p:val>
                                        </p:tav>
                                      </p:tavLst>
                                    </p:anim>
                                    <p:animEffect transition="in" filter="fade">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22"/>
                                        </p:tgtEl>
                                        <p:attrNameLst>
                                          <p:attrName>style.visibility</p:attrName>
                                        </p:attrNameLst>
                                      </p:cBhvr>
                                      <p:to>
                                        <p:strVal val="visible"/>
                                      </p:to>
                                    </p:set>
                                    <p:anim calcmode="lin" valueType="num">
                                      <p:cBhvr>
                                        <p:cTn id="41" dur="500" fill="hold"/>
                                        <p:tgtEl>
                                          <p:spTgt spid="22"/>
                                        </p:tgtEl>
                                        <p:attrNameLst>
                                          <p:attrName>ppt_w</p:attrName>
                                        </p:attrNameLst>
                                      </p:cBhvr>
                                      <p:tavLst>
                                        <p:tav tm="0">
                                          <p:val>
                                            <p:fltVal val="0"/>
                                          </p:val>
                                        </p:tav>
                                        <p:tav tm="100000">
                                          <p:val>
                                            <p:strVal val="#ppt_w"/>
                                          </p:val>
                                        </p:tav>
                                      </p:tavLst>
                                    </p:anim>
                                    <p:anim calcmode="lin" valueType="num">
                                      <p:cBhvr>
                                        <p:cTn id="42" dur="500" fill="hold"/>
                                        <p:tgtEl>
                                          <p:spTgt spid="22"/>
                                        </p:tgtEl>
                                        <p:attrNameLst>
                                          <p:attrName>ppt_h</p:attrName>
                                        </p:attrNameLst>
                                      </p:cBhvr>
                                      <p:tavLst>
                                        <p:tav tm="0">
                                          <p:val>
                                            <p:fltVal val="0"/>
                                          </p:val>
                                        </p:tav>
                                        <p:tav tm="100000">
                                          <p:val>
                                            <p:strVal val="#ppt_h"/>
                                          </p:val>
                                        </p:tav>
                                      </p:tavLst>
                                    </p:anim>
                                    <p:animEffect transition="in" filter="fade">
                                      <p:cBhvr>
                                        <p:cTn id="43" dur="500"/>
                                        <p:tgtEl>
                                          <p:spTgt spid="22"/>
                                        </p:tgtEl>
                                      </p:cBhvr>
                                    </p:animEffect>
                                  </p:childTnLst>
                                </p:cTn>
                              </p:par>
                              <p:par>
                                <p:cTn id="44" presetID="53" presetClass="entr" presetSubtype="16" fill="hold" nodeType="withEffect">
                                  <p:stCondLst>
                                    <p:cond delay="0"/>
                                  </p:stCondLst>
                                  <p:childTnLst>
                                    <p:set>
                                      <p:cBhvr>
                                        <p:cTn id="45" dur="1" fill="hold">
                                          <p:stCondLst>
                                            <p:cond delay="0"/>
                                          </p:stCondLst>
                                        </p:cTn>
                                        <p:tgtEl>
                                          <p:spTgt spid="21"/>
                                        </p:tgtEl>
                                        <p:attrNameLst>
                                          <p:attrName>style.visibility</p:attrName>
                                        </p:attrNameLst>
                                      </p:cBhvr>
                                      <p:to>
                                        <p:strVal val="visible"/>
                                      </p:to>
                                    </p:set>
                                    <p:anim calcmode="lin" valueType="num">
                                      <p:cBhvr>
                                        <p:cTn id="46" dur="500" fill="hold"/>
                                        <p:tgtEl>
                                          <p:spTgt spid="21"/>
                                        </p:tgtEl>
                                        <p:attrNameLst>
                                          <p:attrName>ppt_w</p:attrName>
                                        </p:attrNameLst>
                                      </p:cBhvr>
                                      <p:tavLst>
                                        <p:tav tm="0">
                                          <p:val>
                                            <p:fltVal val="0"/>
                                          </p:val>
                                        </p:tav>
                                        <p:tav tm="100000">
                                          <p:val>
                                            <p:strVal val="#ppt_w"/>
                                          </p:val>
                                        </p:tav>
                                      </p:tavLst>
                                    </p:anim>
                                    <p:anim calcmode="lin" valueType="num">
                                      <p:cBhvr>
                                        <p:cTn id="47" dur="500" fill="hold"/>
                                        <p:tgtEl>
                                          <p:spTgt spid="21"/>
                                        </p:tgtEl>
                                        <p:attrNameLst>
                                          <p:attrName>ppt_h</p:attrName>
                                        </p:attrNameLst>
                                      </p:cBhvr>
                                      <p:tavLst>
                                        <p:tav tm="0">
                                          <p:val>
                                            <p:fltVal val="0"/>
                                          </p:val>
                                        </p:tav>
                                        <p:tav tm="100000">
                                          <p:val>
                                            <p:strVal val="#ppt_h"/>
                                          </p:val>
                                        </p:tav>
                                      </p:tavLst>
                                    </p:anim>
                                    <p:animEffect transition="in" filter="fade">
                                      <p:cBhvr>
                                        <p:cTn id="48" dur="500"/>
                                        <p:tgtEl>
                                          <p:spTgt spid="21"/>
                                        </p:tgtEl>
                                      </p:cBhvr>
                                    </p:animEffect>
                                  </p:childTnLst>
                                </p:cTn>
                              </p:par>
                              <p:par>
                                <p:cTn id="49" presetID="53" presetClass="entr" presetSubtype="16" fill="hold" nodeType="withEffect">
                                  <p:stCondLst>
                                    <p:cond delay="0"/>
                                  </p:stCondLst>
                                  <p:childTnLst>
                                    <p:set>
                                      <p:cBhvr>
                                        <p:cTn id="50" dur="1" fill="hold">
                                          <p:stCondLst>
                                            <p:cond delay="0"/>
                                          </p:stCondLst>
                                        </p:cTn>
                                        <p:tgtEl>
                                          <p:spTgt spid="20"/>
                                        </p:tgtEl>
                                        <p:attrNameLst>
                                          <p:attrName>style.visibility</p:attrName>
                                        </p:attrNameLst>
                                      </p:cBhvr>
                                      <p:to>
                                        <p:strVal val="visible"/>
                                      </p:to>
                                    </p:set>
                                    <p:anim calcmode="lin" valueType="num">
                                      <p:cBhvr>
                                        <p:cTn id="51" dur="500" fill="hold"/>
                                        <p:tgtEl>
                                          <p:spTgt spid="20"/>
                                        </p:tgtEl>
                                        <p:attrNameLst>
                                          <p:attrName>ppt_w</p:attrName>
                                        </p:attrNameLst>
                                      </p:cBhvr>
                                      <p:tavLst>
                                        <p:tav tm="0">
                                          <p:val>
                                            <p:fltVal val="0"/>
                                          </p:val>
                                        </p:tav>
                                        <p:tav tm="100000">
                                          <p:val>
                                            <p:strVal val="#ppt_w"/>
                                          </p:val>
                                        </p:tav>
                                      </p:tavLst>
                                    </p:anim>
                                    <p:anim calcmode="lin" valueType="num">
                                      <p:cBhvr>
                                        <p:cTn id="52" dur="500" fill="hold"/>
                                        <p:tgtEl>
                                          <p:spTgt spid="20"/>
                                        </p:tgtEl>
                                        <p:attrNameLst>
                                          <p:attrName>ppt_h</p:attrName>
                                        </p:attrNameLst>
                                      </p:cBhvr>
                                      <p:tavLst>
                                        <p:tav tm="0">
                                          <p:val>
                                            <p:fltVal val="0"/>
                                          </p:val>
                                        </p:tav>
                                        <p:tav tm="100000">
                                          <p:val>
                                            <p:strVal val="#ppt_h"/>
                                          </p:val>
                                        </p:tav>
                                      </p:tavLst>
                                    </p:anim>
                                    <p:animEffect transition="in" filter="fade">
                                      <p:cBhvr>
                                        <p:cTn id="53" dur="500"/>
                                        <p:tgtEl>
                                          <p:spTgt spid="20"/>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11"/>
                                        </p:tgtEl>
                                        <p:attrNameLst>
                                          <p:attrName>style.visibility</p:attrName>
                                        </p:attrNameLst>
                                      </p:cBhvr>
                                      <p:to>
                                        <p:strVal val="visible"/>
                                      </p:to>
                                    </p:set>
                                    <p:anim calcmode="lin" valueType="num">
                                      <p:cBhvr>
                                        <p:cTn id="56" dur="500" fill="hold"/>
                                        <p:tgtEl>
                                          <p:spTgt spid="11"/>
                                        </p:tgtEl>
                                        <p:attrNameLst>
                                          <p:attrName>ppt_w</p:attrName>
                                        </p:attrNameLst>
                                      </p:cBhvr>
                                      <p:tavLst>
                                        <p:tav tm="0">
                                          <p:val>
                                            <p:fltVal val="0"/>
                                          </p:val>
                                        </p:tav>
                                        <p:tav tm="100000">
                                          <p:val>
                                            <p:strVal val="#ppt_w"/>
                                          </p:val>
                                        </p:tav>
                                      </p:tavLst>
                                    </p:anim>
                                    <p:anim calcmode="lin" valueType="num">
                                      <p:cBhvr>
                                        <p:cTn id="57" dur="500" fill="hold"/>
                                        <p:tgtEl>
                                          <p:spTgt spid="11"/>
                                        </p:tgtEl>
                                        <p:attrNameLst>
                                          <p:attrName>ppt_h</p:attrName>
                                        </p:attrNameLst>
                                      </p:cBhvr>
                                      <p:tavLst>
                                        <p:tav tm="0">
                                          <p:val>
                                            <p:fltVal val="0"/>
                                          </p:val>
                                        </p:tav>
                                        <p:tav tm="100000">
                                          <p:val>
                                            <p:strVal val="#ppt_h"/>
                                          </p:val>
                                        </p:tav>
                                      </p:tavLst>
                                    </p:anim>
                                    <p:animEffect transition="in" filter="fade">
                                      <p:cBhvr>
                                        <p:cTn id="58" dur="500"/>
                                        <p:tgtEl>
                                          <p:spTgt spid="11"/>
                                        </p:tgtEl>
                                      </p:cBhvr>
                                    </p:animEffect>
                                  </p:childTnLst>
                                </p:cTn>
                              </p:par>
                              <p:par>
                                <p:cTn id="59" presetID="53" presetClass="entr" presetSubtype="16" fill="hold" grpId="0" nodeType="withEffect">
                                  <p:stCondLst>
                                    <p:cond delay="0"/>
                                  </p:stCondLst>
                                  <p:childTnLst>
                                    <p:set>
                                      <p:cBhvr>
                                        <p:cTn id="60" dur="1" fill="hold">
                                          <p:stCondLst>
                                            <p:cond delay="0"/>
                                          </p:stCondLst>
                                        </p:cTn>
                                        <p:tgtEl>
                                          <p:spTgt spid="10"/>
                                        </p:tgtEl>
                                        <p:attrNameLst>
                                          <p:attrName>style.visibility</p:attrName>
                                        </p:attrNameLst>
                                      </p:cBhvr>
                                      <p:to>
                                        <p:strVal val="visible"/>
                                      </p:to>
                                    </p:set>
                                    <p:anim calcmode="lin" valueType="num">
                                      <p:cBhvr>
                                        <p:cTn id="61" dur="500" fill="hold"/>
                                        <p:tgtEl>
                                          <p:spTgt spid="10"/>
                                        </p:tgtEl>
                                        <p:attrNameLst>
                                          <p:attrName>ppt_w</p:attrName>
                                        </p:attrNameLst>
                                      </p:cBhvr>
                                      <p:tavLst>
                                        <p:tav tm="0">
                                          <p:val>
                                            <p:fltVal val="0"/>
                                          </p:val>
                                        </p:tav>
                                        <p:tav tm="100000">
                                          <p:val>
                                            <p:strVal val="#ppt_w"/>
                                          </p:val>
                                        </p:tav>
                                      </p:tavLst>
                                    </p:anim>
                                    <p:anim calcmode="lin" valueType="num">
                                      <p:cBhvr>
                                        <p:cTn id="62" dur="500" fill="hold"/>
                                        <p:tgtEl>
                                          <p:spTgt spid="10"/>
                                        </p:tgtEl>
                                        <p:attrNameLst>
                                          <p:attrName>ppt_h</p:attrName>
                                        </p:attrNameLst>
                                      </p:cBhvr>
                                      <p:tavLst>
                                        <p:tav tm="0">
                                          <p:val>
                                            <p:fltVal val="0"/>
                                          </p:val>
                                        </p:tav>
                                        <p:tav tm="100000">
                                          <p:val>
                                            <p:strVal val="#ppt_h"/>
                                          </p:val>
                                        </p:tav>
                                      </p:tavLst>
                                    </p:anim>
                                    <p:animEffect transition="in" filter="fade">
                                      <p:cBhvr>
                                        <p:cTn id="63" dur="500"/>
                                        <p:tgtEl>
                                          <p:spTgt spid="10"/>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9"/>
                                        </p:tgtEl>
                                        <p:attrNameLst>
                                          <p:attrName>style.visibility</p:attrName>
                                        </p:attrNameLst>
                                      </p:cBhvr>
                                      <p:to>
                                        <p:strVal val="visible"/>
                                      </p:to>
                                    </p:set>
                                    <p:anim calcmode="lin" valueType="num">
                                      <p:cBhvr>
                                        <p:cTn id="66" dur="500" fill="hold"/>
                                        <p:tgtEl>
                                          <p:spTgt spid="9"/>
                                        </p:tgtEl>
                                        <p:attrNameLst>
                                          <p:attrName>ppt_w</p:attrName>
                                        </p:attrNameLst>
                                      </p:cBhvr>
                                      <p:tavLst>
                                        <p:tav tm="0">
                                          <p:val>
                                            <p:fltVal val="0"/>
                                          </p:val>
                                        </p:tav>
                                        <p:tav tm="100000">
                                          <p:val>
                                            <p:strVal val="#ppt_w"/>
                                          </p:val>
                                        </p:tav>
                                      </p:tavLst>
                                    </p:anim>
                                    <p:anim calcmode="lin" valueType="num">
                                      <p:cBhvr>
                                        <p:cTn id="67" dur="500" fill="hold"/>
                                        <p:tgtEl>
                                          <p:spTgt spid="9"/>
                                        </p:tgtEl>
                                        <p:attrNameLst>
                                          <p:attrName>ppt_h</p:attrName>
                                        </p:attrNameLst>
                                      </p:cBhvr>
                                      <p:tavLst>
                                        <p:tav tm="0">
                                          <p:val>
                                            <p:fltVal val="0"/>
                                          </p:val>
                                        </p:tav>
                                        <p:tav tm="100000">
                                          <p:val>
                                            <p:strVal val="#ppt_h"/>
                                          </p:val>
                                        </p:tav>
                                      </p:tavLst>
                                    </p:anim>
                                    <p:animEffect transition="in" filter="fade">
                                      <p:cBhvr>
                                        <p:cTn id="68" dur="500"/>
                                        <p:tgtEl>
                                          <p:spTgt spid="9"/>
                                        </p:tgtEl>
                                      </p:cBhvr>
                                    </p:animEffect>
                                  </p:childTnLst>
                                </p:cTn>
                              </p:par>
                            </p:childTnLst>
                          </p:cTn>
                        </p:par>
                      </p:childTnLst>
                    </p:cTn>
                  </p:par>
                  <p:par>
                    <p:cTn id="69" fill="hold">
                      <p:stCondLst>
                        <p:cond delay="indefinite"/>
                      </p:stCondLst>
                      <p:childTnLst>
                        <p:par>
                          <p:cTn id="70" fill="hold">
                            <p:stCondLst>
                              <p:cond delay="0"/>
                            </p:stCondLst>
                            <p:childTnLst>
                              <p:par>
                                <p:cTn id="71" presetID="53" presetClass="entr" presetSubtype="16" fill="hold" nodeType="clickEffect">
                                  <p:stCondLst>
                                    <p:cond delay="0"/>
                                  </p:stCondLst>
                                  <p:childTnLst>
                                    <p:set>
                                      <p:cBhvr>
                                        <p:cTn id="72" dur="1" fill="hold">
                                          <p:stCondLst>
                                            <p:cond delay="0"/>
                                          </p:stCondLst>
                                        </p:cTn>
                                        <p:tgtEl>
                                          <p:spTgt spid="26"/>
                                        </p:tgtEl>
                                        <p:attrNameLst>
                                          <p:attrName>style.visibility</p:attrName>
                                        </p:attrNameLst>
                                      </p:cBhvr>
                                      <p:to>
                                        <p:strVal val="visible"/>
                                      </p:to>
                                    </p:set>
                                    <p:anim calcmode="lin" valueType="num">
                                      <p:cBhvr>
                                        <p:cTn id="73" dur="500" fill="hold"/>
                                        <p:tgtEl>
                                          <p:spTgt spid="26"/>
                                        </p:tgtEl>
                                        <p:attrNameLst>
                                          <p:attrName>ppt_w</p:attrName>
                                        </p:attrNameLst>
                                      </p:cBhvr>
                                      <p:tavLst>
                                        <p:tav tm="0">
                                          <p:val>
                                            <p:fltVal val="0"/>
                                          </p:val>
                                        </p:tav>
                                        <p:tav tm="100000">
                                          <p:val>
                                            <p:strVal val="#ppt_w"/>
                                          </p:val>
                                        </p:tav>
                                      </p:tavLst>
                                    </p:anim>
                                    <p:anim calcmode="lin" valueType="num">
                                      <p:cBhvr>
                                        <p:cTn id="74" dur="500" fill="hold"/>
                                        <p:tgtEl>
                                          <p:spTgt spid="26"/>
                                        </p:tgtEl>
                                        <p:attrNameLst>
                                          <p:attrName>ppt_h</p:attrName>
                                        </p:attrNameLst>
                                      </p:cBhvr>
                                      <p:tavLst>
                                        <p:tav tm="0">
                                          <p:val>
                                            <p:fltVal val="0"/>
                                          </p:val>
                                        </p:tav>
                                        <p:tav tm="100000">
                                          <p:val>
                                            <p:strVal val="#ppt_h"/>
                                          </p:val>
                                        </p:tav>
                                      </p:tavLst>
                                    </p:anim>
                                    <p:animEffect transition="in" filter="fade">
                                      <p:cBhvr>
                                        <p:cTn id="75" dur="500"/>
                                        <p:tgtEl>
                                          <p:spTgt spid="26"/>
                                        </p:tgtEl>
                                      </p:cBhvr>
                                    </p:animEffect>
                                  </p:childTnLst>
                                </p:cTn>
                              </p:par>
                              <p:par>
                                <p:cTn id="76" presetID="53" presetClass="entr" presetSubtype="16" fill="hold" grpId="0" nodeType="withEffect">
                                  <p:stCondLst>
                                    <p:cond delay="0"/>
                                  </p:stCondLst>
                                  <p:childTnLst>
                                    <p:set>
                                      <p:cBhvr>
                                        <p:cTn id="77" dur="1" fill="hold">
                                          <p:stCondLst>
                                            <p:cond delay="0"/>
                                          </p:stCondLst>
                                        </p:cTn>
                                        <p:tgtEl>
                                          <p:spTgt spid="12"/>
                                        </p:tgtEl>
                                        <p:attrNameLst>
                                          <p:attrName>style.visibility</p:attrName>
                                        </p:attrNameLst>
                                      </p:cBhvr>
                                      <p:to>
                                        <p:strVal val="visible"/>
                                      </p:to>
                                    </p:set>
                                    <p:anim calcmode="lin" valueType="num">
                                      <p:cBhvr>
                                        <p:cTn id="78" dur="500" fill="hold"/>
                                        <p:tgtEl>
                                          <p:spTgt spid="12"/>
                                        </p:tgtEl>
                                        <p:attrNameLst>
                                          <p:attrName>ppt_w</p:attrName>
                                        </p:attrNameLst>
                                      </p:cBhvr>
                                      <p:tavLst>
                                        <p:tav tm="0">
                                          <p:val>
                                            <p:fltVal val="0"/>
                                          </p:val>
                                        </p:tav>
                                        <p:tav tm="100000">
                                          <p:val>
                                            <p:strVal val="#ppt_w"/>
                                          </p:val>
                                        </p:tav>
                                      </p:tavLst>
                                    </p:anim>
                                    <p:anim calcmode="lin" valueType="num">
                                      <p:cBhvr>
                                        <p:cTn id="79" dur="500" fill="hold"/>
                                        <p:tgtEl>
                                          <p:spTgt spid="12"/>
                                        </p:tgtEl>
                                        <p:attrNameLst>
                                          <p:attrName>ppt_h</p:attrName>
                                        </p:attrNameLst>
                                      </p:cBhvr>
                                      <p:tavLst>
                                        <p:tav tm="0">
                                          <p:val>
                                            <p:fltVal val="0"/>
                                          </p:val>
                                        </p:tav>
                                        <p:tav tm="100000">
                                          <p:val>
                                            <p:strVal val="#ppt_h"/>
                                          </p:val>
                                        </p:tav>
                                      </p:tavLst>
                                    </p:anim>
                                    <p:animEffect transition="in" filter="fade">
                                      <p:cBhvr>
                                        <p:cTn id="80" dur="500"/>
                                        <p:tgtEl>
                                          <p:spTgt spid="12"/>
                                        </p:tgtEl>
                                      </p:cBhvr>
                                    </p:animEffect>
                                  </p:childTnLst>
                                </p:cTn>
                              </p:par>
                            </p:childTnLst>
                          </p:cTn>
                        </p:par>
                      </p:childTnLst>
                    </p:cTn>
                  </p:par>
                  <p:par>
                    <p:cTn id="81" fill="hold">
                      <p:stCondLst>
                        <p:cond delay="indefinite"/>
                      </p:stCondLst>
                      <p:childTnLst>
                        <p:par>
                          <p:cTn id="82" fill="hold">
                            <p:stCondLst>
                              <p:cond delay="0"/>
                            </p:stCondLst>
                            <p:childTnLst>
                              <p:par>
                                <p:cTn id="83" presetID="53" presetClass="entr" presetSubtype="16" fill="hold" nodeType="clickEffect">
                                  <p:stCondLst>
                                    <p:cond delay="0"/>
                                  </p:stCondLst>
                                  <p:childTnLst>
                                    <p:set>
                                      <p:cBhvr>
                                        <p:cTn id="84" dur="1" fill="hold">
                                          <p:stCondLst>
                                            <p:cond delay="0"/>
                                          </p:stCondLst>
                                        </p:cTn>
                                        <p:tgtEl>
                                          <p:spTgt spid="29"/>
                                        </p:tgtEl>
                                        <p:attrNameLst>
                                          <p:attrName>style.visibility</p:attrName>
                                        </p:attrNameLst>
                                      </p:cBhvr>
                                      <p:to>
                                        <p:strVal val="visible"/>
                                      </p:to>
                                    </p:set>
                                    <p:anim calcmode="lin" valueType="num">
                                      <p:cBhvr>
                                        <p:cTn id="85" dur="500" fill="hold"/>
                                        <p:tgtEl>
                                          <p:spTgt spid="29"/>
                                        </p:tgtEl>
                                        <p:attrNameLst>
                                          <p:attrName>ppt_w</p:attrName>
                                        </p:attrNameLst>
                                      </p:cBhvr>
                                      <p:tavLst>
                                        <p:tav tm="0">
                                          <p:val>
                                            <p:fltVal val="0"/>
                                          </p:val>
                                        </p:tav>
                                        <p:tav tm="100000">
                                          <p:val>
                                            <p:strVal val="#ppt_w"/>
                                          </p:val>
                                        </p:tav>
                                      </p:tavLst>
                                    </p:anim>
                                    <p:anim calcmode="lin" valueType="num">
                                      <p:cBhvr>
                                        <p:cTn id="86" dur="500" fill="hold"/>
                                        <p:tgtEl>
                                          <p:spTgt spid="29"/>
                                        </p:tgtEl>
                                        <p:attrNameLst>
                                          <p:attrName>ppt_h</p:attrName>
                                        </p:attrNameLst>
                                      </p:cBhvr>
                                      <p:tavLst>
                                        <p:tav tm="0">
                                          <p:val>
                                            <p:fltVal val="0"/>
                                          </p:val>
                                        </p:tav>
                                        <p:tav tm="100000">
                                          <p:val>
                                            <p:strVal val="#ppt_h"/>
                                          </p:val>
                                        </p:tav>
                                      </p:tavLst>
                                    </p:anim>
                                    <p:animEffect transition="in" filter="fade">
                                      <p:cBhvr>
                                        <p:cTn id="87" dur="500"/>
                                        <p:tgtEl>
                                          <p:spTgt spid="29"/>
                                        </p:tgtEl>
                                      </p:cBhvr>
                                    </p:animEffect>
                                  </p:childTnLst>
                                </p:cTn>
                              </p:par>
                              <p:par>
                                <p:cTn id="88" presetID="53" presetClass="entr" presetSubtype="16" fill="hold" grpId="0" nodeType="withEffect">
                                  <p:stCondLst>
                                    <p:cond delay="0"/>
                                  </p:stCondLst>
                                  <p:childTnLst>
                                    <p:set>
                                      <p:cBhvr>
                                        <p:cTn id="89" dur="1" fill="hold">
                                          <p:stCondLst>
                                            <p:cond delay="0"/>
                                          </p:stCondLst>
                                        </p:cTn>
                                        <p:tgtEl>
                                          <p:spTgt spid="32"/>
                                        </p:tgtEl>
                                        <p:attrNameLst>
                                          <p:attrName>style.visibility</p:attrName>
                                        </p:attrNameLst>
                                      </p:cBhvr>
                                      <p:to>
                                        <p:strVal val="visible"/>
                                      </p:to>
                                    </p:set>
                                    <p:anim calcmode="lin" valueType="num">
                                      <p:cBhvr>
                                        <p:cTn id="90" dur="500" fill="hold"/>
                                        <p:tgtEl>
                                          <p:spTgt spid="32"/>
                                        </p:tgtEl>
                                        <p:attrNameLst>
                                          <p:attrName>ppt_w</p:attrName>
                                        </p:attrNameLst>
                                      </p:cBhvr>
                                      <p:tavLst>
                                        <p:tav tm="0">
                                          <p:val>
                                            <p:fltVal val="0"/>
                                          </p:val>
                                        </p:tav>
                                        <p:tav tm="100000">
                                          <p:val>
                                            <p:strVal val="#ppt_w"/>
                                          </p:val>
                                        </p:tav>
                                      </p:tavLst>
                                    </p:anim>
                                    <p:anim calcmode="lin" valueType="num">
                                      <p:cBhvr>
                                        <p:cTn id="91" dur="500" fill="hold"/>
                                        <p:tgtEl>
                                          <p:spTgt spid="32"/>
                                        </p:tgtEl>
                                        <p:attrNameLst>
                                          <p:attrName>ppt_h</p:attrName>
                                        </p:attrNameLst>
                                      </p:cBhvr>
                                      <p:tavLst>
                                        <p:tav tm="0">
                                          <p:val>
                                            <p:fltVal val="0"/>
                                          </p:val>
                                        </p:tav>
                                        <p:tav tm="100000">
                                          <p:val>
                                            <p:strVal val="#ppt_h"/>
                                          </p:val>
                                        </p:tav>
                                      </p:tavLst>
                                    </p:anim>
                                    <p:animEffect transition="in" filter="fade">
                                      <p:cBhvr>
                                        <p:cTn id="92" dur="500"/>
                                        <p:tgtEl>
                                          <p:spTgt spid="32"/>
                                        </p:tgtEl>
                                      </p:cBhvr>
                                    </p:animEffect>
                                  </p:childTnLst>
                                </p:cTn>
                              </p:par>
                              <p:par>
                                <p:cTn id="93" presetID="53" presetClass="entr" presetSubtype="16" fill="hold" grpId="0" nodeType="withEffect">
                                  <p:stCondLst>
                                    <p:cond delay="0"/>
                                  </p:stCondLst>
                                  <p:childTnLst>
                                    <p:set>
                                      <p:cBhvr>
                                        <p:cTn id="94" dur="1" fill="hold">
                                          <p:stCondLst>
                                            <p:cond delay="0"/>
                                          </p:stCondLst>
                                        </p:cTn>
                                        <p:tgtEl>
                                          <p:spTgt spid="33"/>
                                        </p:tgtEl>
                                        <p:attrNameLst>
                                          <p:attrName>style.visibility</p:attrName>
                                        </p:attrNameLst>
                                      </p:cBhvr>
                                      <p:to>
                                        <p:strVal val="visible"/>
                                      </p:to>
                                    </p:set>
                                    <p:anim calcmode="lin" valueType="num">
                                      <p:cBhvr>
                                        <p:cTn id="95" dur="500" fill="hold"/>
                                        <p:tgtEl>
                                          <p:spTgt spid="33"/>
                                        </p:tgtEl>
                                        <p:attrNameLst>
                                          <p:attrName>ppt_w</p:attrName>
                                        </p:attrNameLst>
                                      </p:cBhvr>
                                      <p:tavLst>
                                        <p:tav tm="0">
                                          <p:val>
                                            <p:fltVal val="0"/>
                                          </p:val>
                                        </p:tav>
                                        <p:tav tm="100000">
                                          <p:val>
                                            <p:strVal val="#ppt_w"/>
                                          </p:val>
                                        </p:tav>
                                      </p:tavLst>
                                    </p:anim>
                                    <p:anim calcmode="lin" valueType="num">
                                      <p:cBhvr>
                                        <p:cTn id="96" dur="500" fill="hold"/>
                                        <p:tgtEl>
                                          <p:spTgt spid="33"/>
                                        </p:tgtEl>
                                        <p:attrNameLst>
                                          <p:attrName>ppt_h</p:attrName>
                                        </p:attrNameLst>
                                      </p:cBhvr>
                                      <p:tavLst>
                                        <p:tav tm="0">
                                          <p:val>
                                            <p:fltVal val="0"/>
                                          </p:val>
                                        </p:tav>
                                        <p:tav tm="100000">
                                          <p:val>
                                            <p:strVal val="#ppt_h"/>
                                          </p:val>
                                        </p:tav>
                                      </p:tavLst>
                                    </p:anim>
                                    <p:animEffect transition="in" filter="fade">
                                      <p:cBhvr>
                                        <p:cTn id="9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animBg="1"/>
      <p:bldP spid="9" grpId="0" animBg="1"/>
      <p:bldP spid="10" grpId="0" animBg="1"/>
      <p:bldP spid="11" grpId="0" animBg="1"/>
      <p:bldP spid="12" grpId="0" animBg="1"/>
      <p:bldP spid="32" grpId="0"/>
      <p:bldP spid="3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llipse 8"/>
          <p:cNvSpPr/>
          <p:nvPr/>
        </p:nvSpPr>
        <p:spPr>
          <a:xfrm>
            <a:off x="1708500" y="682505"/>
            <a:ext cx="1544715"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Opfer</a:t>
            </a:r>
          </a:p>
          <a:p>
            <a:pPr algn="ctr"/>
            <a:r>
              <a:rPr lang="de-CH" sz="2600" dirty="0" smtClean="0"/>
              <a:t>1-7</a:t>
            </a:r>
            <a:endParaRPr lang="de-CH" sz="2600" dirty="0"/>
          </a:p>
        </p:txBody>
      </p:sp>
      <p:sp>
        <p:nvSpPr>
          <p:cNvPr id="4" name="Rechteck 3"/>
          <p:cNvSpPr/>
          <p:nvPr/>
        </p:nvSpPr>
        <p:spPr>
          <a:xfrm>
            <a:off x="510074" y="1832596"/>
            <a:ext cx="11681926" cy="4577535"/>
          </a:xfrm>
          <a:prstGeom prst="rect">
            <a:avLst/>
          </a:prstGeom>
        </p:spPr>
        <p:txBody>
          <a:bodyPr wrap="square">
            <a:spAutoFit/>
          </a:bodyPr>
          <a:lstStyle/>
          <a:p>
            <a:pPr>
              <a:spcAft>
                <a:spcPts val="0"/>
              </a:spcAft>
            </a:pPr>
            <a:r>
              <a:rPr lang="de-CH" sz="2800" dirty="0">
                <a:latin typeface="Arial" panose="020B0604020202020204" pitchFamily="34" charset="0"/>
                <a:ea typeface="Calibri" panose="020F0502020204030204" pitchFamily="34" charset="0"/>
                <a:cs typeface="Arial" panose="020B0604020202020204" pitchFamily="34" charset="0"/>
              </a:rPr>
              <a:t>Im AT musste immer wieder ein Opfer gebracht werden wenn eine Sünde begangen wurde. Im NT sind die Opfer nicht mehr nötig, da </a:t>
            </a:r>
            <a:r>
              <a:rPr lang="de-CH" sz="2800" b="1" dirty="0">
                <a:latin typeface="Arial" panose="020B0604020202020204" pitchFamily="34" charset="0"/>
                <a:ea typeface="Calibri" panose="020F0502020204030204" pitchFamily="34" charset="0"/>
                <a:cs typeface="Arial" panose="020B0604020202020204" pitchFamily="34" charset="0"/>
              </a:rPr>
              <a:t>JESUS</a:t>
            </a:r>
            <a:r>
              <a:rPr lang="de-CH" sz="2800" dirty="0">
                <a:latin typeface="Arial" panose="020B0604020202020204" pitchFamily="34" charset="0"/>
                <a:ea typeface="Calibri" panose="020F0502020204030204" pitchFamily="34" charset="0"/>
                <a:cs typeface="Arial" panose="020B0604020202020204" pitchFamily="34" charset="0"/>
              </a:rPr>
              <a:t> sich als </a:t>
            </a:r>
            <a:r>
              <a:rPr lang="de-CH" sz="2800" b="1" dirty="0">
                <a:latin typeface="Arial" panose="020B0604020202020204" pitchFamily="34" charset="0"/>
                <a:ea typeface="Calibri" panose="020F0502020204030204" pitchFamily="34" charset="0"/>
                <a:cs typeface="Arial" panose="020B0604020202020204" pitchFamily="34" charset="0"/>
              </a:rPr>
              <a:t>das vollkommende Opfer </a:t>
            </a:r>
            <a:r>
              <a:rPr lang="de-CH" sz="2800" dirty="0">
                <a:latin typeface="Arial" panose="020B0604020202020204" pitchFamily="34" charset="0"/>
                <a:ea typeface="Calibri" panose="020F0502020204030204" pitchFamily="34" charset="0"/>
                <a:cs typeface="Arial" panose="020B0604020202020204" pitchFamily="34" charset="0"/>
              </a:rPr>
              <a:t>hingegeben hat und der Zugang zu Gott durch Jesus Christus frei ist.</a:t>
            </a:r>
          </a:p>
          <a:p>
            <a:pPr>
              <a:spcAft>
                <a:spcPts val="0"/>
              </a:spcAft>
            </a:pPr>
            <a:r>
              <a:rPr lang="de-CH" sz="2800" dirty="0">
                <a:latin typeface="Arial" panose="020B0604020202020204" pitchFamily="34" charset="0"/>
                <a:ea typeface="Calibri" panose="020F0502020204030204" pitchFamily="34" charset="0"/>
                <a:cs typeface="Arial" panose="020B0604020202020204" pitchFamily="34" charset="0"/>
              </a:rPr>
              <a:t>Hebräer 9,12</a:t>
            </a:r>
          </a:p>
          <a:p>
            <a:pPr>
              <a:lnSpc>
                <a:spcPct val="107000"/>
              </a:lnSpc>
              <a:spcAft>
                <a:spcPts val="200"/>
              </a:spcAft>
            </a:pPr>
            <a:r>
              <a:rPr lang="de-CH" sz="2800" i="1" u="sng" spc="75" dirty="0">
                <a:latin typeface="Arial" panose="020B0604020202020204" pitchFamily="34" charset="0"/>
                <a:ea typeface="Times New Roman" panose="02020603050405020304" pitchFamily="18" charset="0"/>
                <a:cs typeface="Arial" panose="020B0604020202020204" pitchFamily="34" charset="0"/>
              </a:rPr>
              <a:t>12</a:t>
            </a:r>
            <a:r>
              <a:rPr lang="de-CH" sz="2800" i="1" spc="75" dirty="0">
                <a:latin typeface="Arial" panose="020B0604020202020204" pitchFamily="34" charset="0"/>
                <a:ea typeface="Times New Roman" panose="02020603050405020304" pitchFamily="18" charset="0"/>
                <a:cs typeface="Arial" panose="020B0604020202020204" pitchFamily="34" charset="0"/>
              </a:rPr>
              <a:t> auch nicht mit dem Blut von Böcken und Kälbern, sondern mit seinem eigenen Blut ein für alle Mal in das Heiligtum eingegangen und hat eine ewige Erlösung erlangt. </a:t>
            </a:r>
          </a:p>
          <a:p>
            <a:pPr>
              <a:lnSpc>
                <a:spcPct val="107000"/>
              </a:lnSpc>
              <a:spcAft>
                <a:spcPts val="800"/>
              </a:spcAft>
            </a:pPr>
            <a:r>
              <a:rPr lang="de-CH" sz="2800" dirty="0">
                <a:highlight>
                  <a:srgbClr val="FFFF00"/>
                </a:highlight>
                <a:latin typeface="Arial" panose="020B0604020202020204" pitchFamily="34" charset="0"/>
                <a:ea typeface="Calibri" panose="020F0502020204030204" pitchFamily="34" charset="0"/>
                <a:cs typeface="Arial" panose="020B0604020202020204" pitchFamily="34" charset="0"/>
              </a:rPr>
              <a:t>Wir müssen das Opfer von Jesus im Glauben in Anspruch nehmen um zur Heiligung zu kommen.</a:t>
            </a:r>
            <a:r>
              <a:rPr lang="de-CH" sz="2800" dirty="0">
                <a:latin typeface="Arial" panose="020B0604020202020204" pitchFamily="34" charset="0"/>
                <a:ea typeface="Calibri" panose="020F0502020204030204" pitchFamily="34" charset="0"/>
                <a:cs typeface="Arial" panose="020B0604020202020204" pitchFamily="34" charset="0"/>
              </a:rPr>
              <a:t> </a:t>
            </a:r>
            <a:endParaRPr lang="de-CH"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45410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llipse 2"/>
          <p:cNvSpPr/>
          <p:nvPr/>
        </p:nvSpPr>
        <p:spPr>
          <a:xfrm>
            <a:off x="4761913" y="199838"/>
            <a:ext cx="1788851"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Priester</a:t>
            </a:r>
          </a:p>
          <a:p>
            <a:pPr algn="ctr"/>
            <a:r>
              <a:rPr lang="de-CH" sz="2600" dirty="0" smtClean="0"/>
              <a:t>8-10</a:t>
            </a:r>
            <a:endParaRPr lang="de-CH" sz="2600" dirty="0"/>
          </a:p>
        </p:txBody>
      </p:sp>
      <p:sp>
        <p:nvSpPr>
          <p:cNvPr id="4" name="Rechteck 3"/>
          <p:cNvSpPr/>
          <p:nvPr/>
        </p:nvSpPr>
        <p:spPr>
          <a:xfrm>
            <a:off x="304800" y="1253140"/>
            <a:ext cx="11887200" cy="5222776"/>
          </a:xfrm>
          <a:prstGeom prst="rect">
            <a:avLst/>
          </a:prstGeom>
        </p:spPr>
        <p:txBody>
          <a:bodyPr wrap="square">
            <a:spAutoFit/>
          </a:bodyPr>
          <a:lstStyle/>
          <a:p>
            <a:pPr>
              <a:spcAft>
                <a:spcPts val="0"/>
              </a:spcAft>
            </a:pPr>
            <a:r>
              <a:rPr lang="de-CH" sz="2600" dirty="0">
                <a:latin typeface="Arial" panose="020B0604020202020204" pitchFamily="34" charset="0"/>
                <a:ea typeface="Calibri" panose="020F0502020204030204" pitchFamily="34" charset="0"/>
                <a:cs typeface="Arial" panose="020B0604020202020204" pitchFamily="34" charset="0"/>
              </a:rPr>
              <a:t>Der Mensch kann nicht direkt zu Gott kommen. Er braucht einen </a:t>
            </a:r>
            <a:r>
              <a:rPr lang="de-CH" sz="2600" dirty="0" smtClean="0">
                <a:latin typeface="Arial" panose="020B0604020202020204" pitchFamily="34" charset="0"/>
                <a:ea typeface="Calibri" panose="020F0502020204030204" pitchFamily="34" charset="0"/>
                <a:cs typeface="Arial" panose="020B0604020202020204" pitchFamily="34" charset="0"/>
              </a:rPr>
              <a:t>Vermittler</a:t>
            </a:r>
            <a:r>
              <a:rPr lang="de-CH" sz="2600" dirty="0">
                <a:latin typeface="Arial" panose="020B0604020202020204" pitchFamily="34" charset="0"/>
                <a:ea typeface="Calibri" panose="020F0502020204030204" pitchFamily="34" charset="0"/>
                <a:cs typeface="Arial" panose="020B0604020202020204" pitchFamily="34" charset="0"/>
              </a:rPr>
              <a:t>.</a:t>
            </a:r>
            <a:r>
              <a:rPr lang="de-CH" sz="2600" dirty="0" smtClean="0">
                <a:latin typeface="Arial" panose="020B0604020202020204" pitchFamily="34" charset="0"/>
                <a:ea typeface="Calibri" panose="020F0502020204030204" pitchFamily="34" charset="0"/>
                <a:cs typeface="Arial" panose="020B0604020202020204" pitchFamily="34" charset="0"/>
              </a:rPr>
              <a:t> </a:t>
            </a:r>
          </a:p>
          <a:p>
            <a:pPr>
              <a:spcAft>
                <a:spcPts val="0"/>
              </a:spcAft>
            </a:pPr>
            <a:endParaRPr lang="de-CH" sz="2600"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de-CH" sz="2600" dirty="0" smtClean="0">
                <a:latin typeface="Arial" panose="020B0604020202020204" pitchFamily="34" charset="0"/>
                <a:ea typeface="Calibri" panose="020F0502020204030204" pitchFamily="34" charset="0"/>
                <a:cs typeface="Arial" panose="020B0604020202020204" pitchFamily="34" charset="0"/>
              </a:rPr>
              <a:t>Hebräer </a:t>
            </a:r>
            <a:r>
              <a:rPr lang="de-CH" sz="2600" dirty="0">
                <a:latin typeface="Arial" panose="020B0604020202020204" pitchFamily="34" charset="0"/>
                <a:ea typeface="Calibri" panose="020F0502020204030204" pitchFamily="34" charset="0"/>
                <a:cs typeface="Arial" panose="020B0604020202020204" pitchFamily="34" charset="0"/>
              </a:rPr>
              <a:t>4,14-16</a:t>
            </a:r>
          </a:p>
          <a:p>
            <a:pPr>
              <a:lnSpc>
                <a:spcPct val="107000"/>
              </a:lnSpc>
              <a:spcAft>
                <a:spcPts val="200"/>
              </a:spcAft>
            </a:pPr>
            <a:r>
              <a:rPr lang="de-CH" sz="2600" i="1" u="sng" spc="75" dirty="0">
                <a:latin typeface="Arial" panose="020B0604020202020204" pitchFamily="34" charset="0"/>
                <a:ea typeface="Times New Roman" panose="02020603050405020304" pitchFamily="18" charset="0"/>
                <a:cs typeface="Arial" panose="020B0604020202020204" pitchFamily="34" charset="0"/>
              </a:rPr>
              <a:t>14</a:t>
            </a:r>
            <a:r>
              <a:rPr lang="de-CH" sz="2600" i="1" spc="75" dirty="0">
                <a:latin typeface="Arial" panose="020B0604020202020204" pitchFamily="34" charset="0"/>
                <a:ea typeface="Times New Roman" panose="02020603050405020304" pitchFamily="18" charset="0"/>
                <a:cs typeface="Arial" panose="020B0604020202020204" pitchFamily="34" charset="0"/>
              </a:rPr>
              <a:t> Da wir nun einen großen </a:t>
            </a:r>
            <a:r>
              <a:rPr lang="de-CH" sz="2600" i="1" spc="75" dirty="0" err="1">
                <a:latin typeface="Arial" panose="020B0604020202020204" pitchFamily="34" charset="0"/>
                <a:ea typeface="Times New Roman" panose="02020603050405020304" pitchFamily="18" charset="0"/>
                <a:cs typeface="Arial" panose="020B0604020202020204" pitchFamily="34" charset="0"/>
              </a:rPr>
              <a:t>Hohenpriester</a:t>
            </a:r>
            <a:r>
              <a:rPr lang="de-CH" sz="2600" i="1" spc="75" dirty="0">
                <a:latin typeface="Arial" panose="020B0604020202020204" pitchFamily="34" charset="0"/>
                <a:ea typeface="Times New Roman" panose="02020603050405020304" pitchFamily="18" charset="0"/>
                <a:cs typeface="Arial" panose="020B0604020202020204" pitchFamily="34" charset="0"/>
              </a:rPr>
              <a:t> haben, der die Himmel durchschritten hat, Jesus, den Sohn Gottes, so lasst uns festhalten an dem Bekenntnis! </a:t>
            </a:r>
          </a:p>
          <a:p>
            <a:pPr>
              <a:lnSpc>
                <a:spcPct val="107000"/>
              </a:lnSpc>
              <a:spcAft>
                <a:spcPts val="200"/>
              </a:spcAft>
            </a:pPr>
            <a:r>
              <a:rPr lang="de-CH" sz="2600" i="1" u="sng" spc="75" dirty="0">
                <a:latin typeface="Arial" panose="020B0604020202020204" pitchFamily="34" charset="0"/>
                <a:ea typeface="Times New Roman" panose="02020603050405020304" pitchFamily="18" charset="0"/>
                <a:cs typeface="Arial" panose="020B0604020202020204" pitchFamily="34" charset="0"/>
              </a:rPr>
              <a:t>15</a:t>
            </a:r>
            <a:r>
              <a:rPr lang="de-CH" sz="2600" i="1" spc="75" dirty="0">
                <a:latin typeface="Arial" panose="020B0604020202020204" pitchFamily="34" charset="0"/>
                <a:ea typeface="Times New Roman" panose="02020603050405020304" pitchFamily="18" charset="0"/>
                <a:cs typeface="Arial" panose="020B0604020202020204" pitchFamily="34" charset="0"/>
              </a:rPr>
              <a:t> Denn wir haben nicht einen </a:t>
            </a:r>
            <a:r>
              <a:rPr lang="de-CH" sz="2600" i="1" spc="75" dirty="0" err="1">
                <a:latin typeface="Arial" panose="020B0604020202020204" pitchFamily="34" charset="0"/>
                <a:ea typeface="Times New Roman" panose="02020603050405020304" pitchFamily="18" charset="0"/>
                <a:cs typeface="Arial" panose="020B0604020202020204" pitchFamily="34" charset="0"/>
              </a:rPr>
              <a:t>Hohenpriester</a:t>
            </a:r>
            <a:r>
              <a:rPr lang="de-CH" sz="2600" i="1" spc="75" dirty="0">
                <a:latin typeface="Arial" panose="020B0604020202020204" pitchFamily="34" charset="0"/>
                <a:ea typeface="Times New Roman" panose="02020603050405020304" pitchFamily="18" charset="0"/>
                <a:cs typeface="Arial" panose="020B0604020202020204" pitchFamily="34" charset="0"/>
              </a:rPr>
              <a:t>, der kein Mitleid haben könnte mit unseren Schwachheiten, sondern einen, der in allem versucht worden ist in ähnlicher Weise [wie wir], doch ohne Sünde. </a:t>
            </a:r>
          </a:p>
          <a:p>
            <a:pPr>
              <a:lnSpc>
                <a:spcPct val="107000"/>
              </a:lnSpc>
              <a:spcAft>
                <a:spcPts val="200"/>
              </a:spcAft>
            </a:pPr>
            <a:r>
              <a:rPr lang="de-CH" sz="2600" i="1" u="sng" spc="75" dirty="0">
                <a:latin typeface="Arial" panose="020B0604020202020204" pitchFamily="34" charset="0"/>
                <a:ea typeface="Times New Roman" panose="02020603050405020304" pitchFamily="18" charset="0"/>
                <a:cs typeface="Arial" panose="020B0604020202020204" pitchFamily="34" charset="0"/>
              </a:rPr>
              <a:t>16</a:t>
            </a:r>
            <a:r>
              <a:rPr lang="de-CH" sz="2600" i="1" spc="75" dirty="0">
                <a:latin typeface="Arial" panose="020B0604020202020204" pitchFamily="34" charset="0"/>
                <a:ea typeface="Times New Roman" panose="02020603050405020304" pitchFamily="18" charset="0"/>
                <a:cs typeface="Arial" panose="020B0604020202020204" pitchFamily="34" charset="0"/>
              </a:rPr>
              <a:t> So lasst uns nun mit Freimütigkeit hinzutreten zum Thron der Gnade, damit wir Barmherzigkeit erlangen und Gnade finden zu rechtzeitiger Hilfe</a:t>
            </a:r>
            <a:r>
              <a:rPr lang="de-CH" sz="2600" i="1" spc="75" dirty="0" smtClean="0">
                <a:latin typeface="Arial" panose="020B0604020202020204" pitchFamily="34" charset="0"/>
                <a:ea typeface="Times New Roman" panose="02020603050405020304" pitchFamily="18" charset="0"/>
                <a:cs typeface="Arial" panose="020B0604020202020204" pitchFamily="34" charset="0"/>
              </a:rPr>
              <a:t>!</a:t>
            </a:r>
          </a:p>
          <a:p>
            <a:pPr>
              <a:lnSpc>
                <a:spcPct val="107000"/>
              </a:lnSpc>
              <a:spcAft>
                <a:spcPts val="200"/>
              </a:spcAft>
            </a:pPr>
            <a:endParaRPr lang="de-CH" sz="2600" i="1" spc="75" dirty="0">
              <a:solidFill>
                <a:srgbClr val="5A5A5A"/>
              </a:solidFill>
              <a:latin typeface="Arial" panose="020B0604020202020204" pitchFamily="34" charset="0"/>
              <a:ea typeface="Times New Roman" panose="02020603050405020304" pitchFamily="18" charset="0"/>
              <a:cs typeface="Arial" panose="020B0604020202020204" pitchFamily="34" charset="0"/>
            </a:endParaRPr>
          </a:p>
        </p:txBody>
      </p:sp>
      <p:sp>
        <p:nvSpPr>
          <p:cNvPr id="5" name="Rechteck 4"/>
          <p:cNvSpPr/>
          <p:nvPr/>
        </p:nvSpPr>
        <p:spPr>
          <a:xfrm>
            <a:off x="304800" y="6161916"/>
            <a:ext cx="11887200" cy="553357"/>
          </a:xfrm>
          <a:prstGeom prst="rect">
            <a:avLst/>
          </a:prstGeom>
        </p:spPr>
        <p:txBody>
          <a:bodyPr wrap="square">
            <a:spAutoFit/>
          </a:bodyPr>
          <a:lstStyle/>
          <a:p>
            <a:pPr>
              <a:lnSpc>
                <a:spcPct val="107000"/>
              </a:lnSpc>
              <a:spcAft>
                <a:spcPts val="200"/>
              </a:spcAft>
            </a:pPr>
            <a:r>
              <a:rPr lang="de-CH" sz="2800" dirty="0">
                <a:latin typeface="Arial" panose="020B0604020202020204" pitchFamily="34" charset="0"/>
                <a:ea typeface="Calibri" panose="020F0502020204030204" pitchFamily="34" charset="0"/>
                <a:cs typeface="Arial" panose="020B0604020202020204" pitchFamily="34" charset="0"/>
              </a:rPr>
              <a:t>Im NT ist </a:t>
            </a:r>
            <a:r>
              <a:rPr lang="de-CH" sz="2800" dirty="0" smtClean="0">
                <a:highlight>
                  <a:srgbClr val="FFFF00"/>
                </a:highlight>
                <a:latin typeface="Arial" panose="020B0604020202020204" pitchFamily="34" charset="0"/>
                <a:ea typeface="Calibri" panose="020F0502020204030204" pitchFamily="34" charset="0"/>
                <a:cs typeface="Arial" panose="020B0604020202020204" pitchFamily="34" charset="0"/>
              </a:rPr>
              <a:t>Jesus </a:t>
            </a:r>
            <a:r>
              <a:rPr lang="de-CH" sz="2800" dirty="0">
                <a:highlight>
                  <a:srgbClr val="FFFF00"/>
                </a:highlight>
                <a:latin typeface="Arial" panose="020B0604020202020204" pitchFamily="34" charset="0"/>
                <a:ea typeface="Calibri" panose="020F0502020204030204" pitchFamily="34" charset="0"/>
                <a:cs typeface="Arial" panose="020B0604020202020204" pitchFamily="34" charset="0"/>
              </a:rPr>
              <a:t>der einzige Vermittler zwischen Gott und dem Menschen</a:t>
            </a:r>
            <a:r>
              <a:rPr lang="de-CH" sz="2800" dirty="0">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2390157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8608278" y="391012"/>
            <a:ext cx="2196485"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Reinigung</a:t>
            </a:r>
          </a:p>
          <a:p>
            <a:pPr algn="ctr"/>
            <a:r>
              <a:rPr lang="de-CH" sz="2600" dirty="0" smtClean="0"/>
              <a:t>11-16</a:t>
            </a:r>
            <a:endParaRPr lang="de-CH" sz="2600" dirty="0"/>
          </a:p>
        </p:txBody>
      </p:sp>
      <p:sp>
        <p:nvSpPr>
          <p:cNvPr id="3" name="Rechteck 2"/>
          <p:cNvSpPr/>
          <p:nvPr/>
        </p:nvSpPr>
        <p:spPr>
          <a:xfrm>
            <a:off x="1066800" y="3758405"/>
            <a:ext cx="10396151" cy="2092881"/>
          </a:xfrm>
          <a:prstGeom prst="rect">
            <a:avLst/>
          </a:prstGeom>
        </p:spPr>
        <p:txBody>
          <a:bodyPr wrap="square">
            <a:spAutoFit/>
          </a:bodyPr>
          <a:lstStyle/>
          <a:p>
            <a:r>
              <a:rPr lang="de-CH" sz="2600" dirty="0">
                <a:latin typeface="Arial" panose="020B0604020202020204" pitchFamily="34" charset="0"/>
                <a:cs typeface="Arial" panose="020B0604020202020204" pitchFamily="34" charset="0"/>
              </a:rPr>
              <a:t>Hebräer 9,14</a:t>
            </a:r>
          </a:p>
          <a:p>
            <a:r>
              <a:rPr lang="de-CH" sz="2600" dirty="0">
                <a:latin typeface="Arial" panose="020B0604020202020204" pitchFamily="34" charset="0"/>
                <a:cs typeface="Arial" panose="020B0604020202020204" pitchFamily="34" charset="0"/>
              </a:rPr>
              <a:t>wie viel mehr wird das Blut des Christus, der sich selbst durch den ewigen Geist als ein makelloses Opfer Gott dargebracht hat, euer Gewissen reinigen von toten Werken, damit ihr dem lebendigen Gott dienen könnt. </a:t>
            </a:r>
            <a:endParaRPr lang="de-CH" sz="26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Rechteck 3"/>
          <p:cNvSpPr/>
          <p:nvPr/>
        </p:nvSpPr>
        <p:spPr>
          <a:xfrm>
            <a:off x="766120" y="2028222"/>
            <a:ext cx="10997512" cy="954107"/>
          </a:xfrm>
          <a:prstGeom prst="rect">
            <a:avLst/>
          </a:prstGeom>
        </p:spPr>
        <p:txBody>
          <a:bodyPr wrap="square">
            <a:spAutoFit/>
          </a:bodyPr>
          <a:lstStyle/>
          <a:p>
            <a:pPr>
              <a:spcAft>
                <a:spcPts val="0"/>
              </a:spcAft>
            </a:pPr>
            <a:r>
              <a:rPr lang="de-CH" sz="2800" dirty="0">
                <a:latin typeface="Arial" panose="020B0604020202020204" pitchFamily="34" charset="0"/>
                <a:ea typeface="Calibri" panose="020F0502020204030204" pitchFamily="34" charset="0"/>
                <a:cs typeface="Arial" panose="020B0604020202020204" pitchFamily="34" charset="0"/>
              </a:rPr>
              <a:t>Im NT müssen wir keine kultischen Reinigungsvorschriften mehr beachten. </a:t>
            </a:r>
            <a:r>
              <a:rPr lang="de-CH" sz="2800" b="1" dirty="0">
                <a:highlight>
                  <a:srgbClr val="FFFF00"/>
                </a:highlight>
                <a:latin typeface="Arial" panose="020B0604020202020204" pitchFamily="34" charset="0"/>
                <a:ea typeface="Calibri" panose="020F0502020204030204" pitchFamily="34" charset="0"/>
                <a:cs typeface="Arial" panose="020B0604020202020204" pitchFamily="34" charset="0"/>
              </a:rPr>
              <a:t>Jesus</a:t>
            </a:r>
            <a:r>
              <a:rPr lang="de-CH" sz="2800" dirty="0">
                <a:highlight>
                  <a:srgbClr val="FFFF00"/>
                </a:highlight>
                <a:latin typeface="Arial" panose="020B0604020202020204" pitchFamily="34" charset="0"/>
                <a:ea typeface="Calibri" panose="020F0502020204030204" pitchFamily="34" charset="0"/>
                <a:cs typeface="Arial" panose="020B0604020202020204" pitchFamily="34" charset="0"/>
              </a:rPr>
              <a:t> hat eine </a:t>
            </a:r>
            <a:r>
              <a:rPr lang="de-CH" sz="2800" b="1" dirty="0">
                <a:highlight>
                  <a:srgbClr val="FFFF00"/>
                </a:highlight>
                <a:latin typeface="Arial" panose="020B0604020202020204" pitchFamily="34" charset="0"/>
                <a:ea typeface="Calibri" panose="020F0502020204030204" pitchFamily="34" charset="0"/>
                <a:cs typeface="Arial" panose="020B0604020202020204" pitchFamily="34" charset="0"/>
              </a:rPr>
              <a:t>vollkommene Reinigung</a:t>
            </a:r>
            <a:r>
              <a:rPr lang="de-CH" sz="2800" dirty="0">
                <a:highlight>
                  <a:srgbClr val="FFFF00"/>
                </a:highlight>
                <a:latin typeface="Arial" panose="020B0604020202020204" pitchFamily="34" charset="0"/>
                <a:ea typeface="Calibri" panose="020F0502020204030204" pitchFamily="34" charset="0"/>
                <a:cs typeface="Arial" panose="020B0604020202020204" pitchFamily="34" charset="0"/>
              </a:rPr>
              <a:t> vollbracht.</a:t>
            </a:r>
            <a:endParaRPr lang="de-CH"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04014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554605729"/>
              </p:ext>
            </p:extLst>
          </p:nvPr>
        </p:nvGraphicFramePr>
        <p:xfrm>
          <a:off x="335904" y="466531"/>
          <a:ext cx="11476651" cy="5874140"/>
        </p:xfrm>
        <a:graphic>
          <a:graphicData uri="http://schemas.openxmlformats.org/drawingml/2006/table">
            <a:tbl>
              <a:tblPr firstRow="1" firstCol="1" bandRow="1">
                <a:tableStyleId>{5C22544A-7EE6-4342-B048-85BDC9FD1C3A}</a:tableStyleId>
              </a:tblPr>
              <a:tblGrid>
                <a:gridCol w="1922104"/>
                <a:gridCol w="5635690"/>
                <a:gridCol w="3918857"/>
              </a:tblGrid>
              <a:tr h="903187">
                <a:tc>
                  <a:txBody>
                    <a:bodyPr/>
                    <a:lstStyle/>
                    <a:p>
                      <a:pPr>
                        <a:spcAft>
                          <a:spcPts val="0"/>
                        </a:spcAft>
                      </a:pPr>
                      <a:r>
                        <a:rPr lang="de-CH" sz="2800" dirty="0">
                          <a:effectLst/>
                          <a:latin typeface="Arial" panose="020B0604020202020204" pitchFamily="34" charset="0"/>
                          <a:cs typeface="Arial" panose="020B0604020202020204" pitchFamily="34" charset="0"/>
                        </a:rPr>
                        <a:t>Opfer</a:t>
                      </a:r>
                      <a:endParaRPr lang="de-CH"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spcAft>
                          <a:spcPts val="0"/>
                        </a:spcAft>
                      </a:pPr>
                      <a:r>
                        <a:rPr lang="de-CH" sz="2800" b="0" dirty="0">
                          <a:solidFill>
                            <a:schemeClr val="tx1"/>
                          </a:solidFill>
                          <a:effectLst/>
                          <a:latin typeface="Arial" panose="020B0604020202020204" pitchFamily="34" charset="0"/>
                          <a:cs typeface="Arial" panose="020B0604020202020204" pitchFamily="34" charset="0"/>
                        </a:rPr>
                        <a:t>Jesus hat sein Leben gegeben, er ist das Opferlamm.</a:t>
                      </a:r>
                      <a:endParaRPr lang="de-CH" sz="28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2"/>
                    </a:solidFill>
                  </a:tcPr>
                </a:tc>
                <a:tc>
                  <a:txBody>
                    <a:bodyPr/>
                    <a:lstStyle/>
                    <a:p>
                      <a:pPr>
                        <a:spcAft>
                          <a:spcPts val="0"/>
                        </a:spcAft>
                      </a:pPr>
                      <a:r>
                        <a:rPr lang="de-CH" sz="2800" b="0" dirty="0">
                          <a:solidFill>
                            <a:schemeClr val="tx1"/>
                          </a:solidFill>
                          <a:effectLst/>
                          <a:latin typeface="Arial" panose="020B0604020202020204" pitchFamily="34" charset="0"/>
                          <a:cs typeface="Arial" panose="020B0604020202020204" pitchFamily="34" charset="0"/>
                        </a:rPr>
                        <a:t>Hebräer </a:t>
                      </a:r>
                      <a:r>
                        <a:rPr lang="de-CH" sz="2800" b="0" dirty="0" smtClean="0">
                          <a:solidFill>
                            <a:schemeClr val="tx1"/>
                          </a:solidFill>
                          <a:effectLst/>
                          <a:latin typeface="Arial" panose="020B0604020202020204" pitchFamily="34" charset="0"/>
                          <a:cs typeface="Arial" panose="020B0604020202020204" pitchFamily="34" charset="0"/>
                        </a:rPr>
                        <a:t>9,12</a:t>
                      </a:r>
                      <a:endParaRPr lang="de-CH" sz="2800" b="0" dirty="0">
                        <a:solidFill>
                          <a:schemeClr val="tx1"/>
                        </a:solidFill>
                        <a:effectLst/>
                        <a:latin typeface="Arial" panose="020B0604020202020204" pitchFamily="34" charset="0"/>
                        <a:cs typeface="Arial" panose="020B0604020202020204" pitchFamily="34" charset="0"/>
                      </a:endParaRPr>
                    </a:p>
                  </a:txBody>
                  <a:tcPr marL="68580" marR="68580" marT="0" marB="0">
                    <a:solidFill>
                      <a:schemeClr val="bg2"/>
                    </a:solidFill>
                  </a:tcPr>
                </a:tc>
              </a:tr>
              <a:tr h="2560883">
                <a:tc>
                  <a:txBody>
                    <a:bodyPr/>
                    <a:lstStyle/>
                    <a:p>
                      <a:pPr>
                        <a:spcAft>
                          <a:spcPts val="0"/>
                        </a:spcAft>
                      </a:pPr>
                      <a:r>
                        <a:rPr lang="de-CH" sz="2800">
                          <a:effectLst/>
                          <a:latin typeface="Arial" panose="020B0604020202020204" pitchFamily="34" charset="0"/>
                          <a:cs typeface="Arial" panose="020B0604020202020204" pitchFamily="34" charset="0"/>
                        </a:rPr>
                        <a:t>Priester</a:t>
                      </a:r>
                      <a:endParaRPr lang="de-CH"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spcAft>
                          <a:spcPts val="0"/>
                        </a:spcAft>
                      </a:pPr>
                      <a:r>
                        <a:rPr lang="de-CH" sz="2800" dirty="0">
                          <a:effectLst/>
                          <a:latin typeface="Arial" panose="020B0604020202020204" pitchFamily="34" charset="0"/>
                          <a:cs typeface="Arial" panose="020B0604020202020204" pitchFamily="34" charset="0"/>
                        </a:rPr>
                        <a:t>Jesus ist unser Priester, er vertritt uns vor dem Vater gegen den Ankläger.</a:t>
                      </a:r>
                      <a:endParaRPr lang="de-CH"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spcAft>
                          <a:spcPts val="0"/>
                        </a:spcAft>
                      </a:pPr>
                      <a:r>
                        <a:rPr lang="de-CH" sz="2800" dirty="0">
                          <a:effectLst/>
                          <a:latin typeface="Arial" panose="020B0604020202020204" pitchFamily="34" charset="0"/>
                          <a:cs typeface="Arial" panose="020B0604020202020204" pitchFamily="34" charset="0"/>
                        </a:rPr>
                        <a:t>Hebräer </a:t>
                      </a:r>
                      <a:r>
                        <a:rPr lang="de-CH" sz="2800" dirty="0" smtClean="0">
                          <a:effectLst/>
                          <a:latin typeface="Arial" panose="020B0604020202020204" pitchFamily="34" charset="0"/>
                          <a:cs typeface="Arial" panose="020B0604020202020204" pitchFamily="34" charset="0"/>
                        </a:rPr>
                        <a:t>4,14-16</a:t>
                      </a:r>
                      <a:endParaRPr lang="de-CH" sz="2800" dirty="0">
                        <a:effectLst/>
                        <a:latin typeface="Arial" panose="020B0604020202020204" pitchFamily="34" charset="0"/>
                        <a:cs typeface="Arial" panose="020B0604020202020204" pitchFamily="34" charset="0"/>
                      </a:endParaRPr>
                    </a:p>
                  </a:txBody>
                  <a:tcPr marL="68580" marR="68580" marT="0" marB="0"/>
                </a:tc>
              </a:tr>
              <a:tr h="1129910">
                <a:tc>
                  <a:txBody>
                    <a:bodyPr/>
                    <a:lstStyle/>
                    <a:p>
                      <a:pPr>
                        <a:spcAft>
                          <a:spcPts val="0"/>
                        </a:spcAft>
                      </a:pPr>
                      <a:r>
                        <a:rPr lang="de-CH" sz="2800">
                          <a:effectLst/>
                          <a:latin typeface="Arial" panose="020B0604020202020204" pitchFamily="34" charset="0"/>
                          <a:cs typeface="Arial" panose="020B0604020202020204" pitchFamily="34" charset="0"/>
                        </a:rPr>
                        <a:t>Reinigung</a:t>
                      </a:r>
                      <a:endParaRPr lang="de-CH"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spcAft>
                          <a:spcPts val="0"/>
                        </a:spcAft>
                      </a:pPr>
                      <a:r>
                        <a:rPr lang="de-CH" sz="2800" dirty="0">
                          <a:effectLst/>
                          <a:latin typeface="Arial" panose="020B0604020202020204" pitchFamily="34" charset="0"/>
                          <a:cs typeface="Arial" panose="020B0604020202020204" pitchFamily="34" charset="0"/>
                        </a:rPr>
                        <a:t>Jesus hat uns befreit.</a:t>
                      </a:r>
                      <a:endParaRPr lang="de-CH"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solidFill>
                      <a:schemeClr val="bg2"/>
                    </a:solidFill>
                  </a:tcPr>
                </a:tc>
                <a:tc>
                  <a:txBody>
                    <a:bodyPr/>
                    <a:lstStyle/>
                    <a:p>
                      <a:pPr>
                        <a:spcAft>
                          <a:spcPts val="0"/>
                        </a:spcAft>
                      </a:pPr>
                      <a:r>
                        <a:rPr lang="de-CH" sz="2800" dirty="0">
                          <a:effectLst/>
                          <a:latin typeface="Arial" panose="020B0604020202020204" pitchFamily="34" charset="0"/>
                          <a:cs typeface="Arial" panose="020B0604020202020204" pitchFamily="34" charset="0"/>
                        </a:rPr>
                        <a:t>Hebräer </a:t>
                      </a:r>
                      <a:r>
                        <a:rPr lang="de-CH" sz="2800" dirty="0" smtClean="0">
                          <a:effectLst/>
                          <a:latin typeface="Arial" panose="020B0604020202020204" pitchFamily="34" charset="0"/>
                          <a:cs typeface="Arial" panose="020B0604020202020204" pitchFamily="34" charset="0"/>
                        </a:rPr>
                        <a:t>9,14</a:t>
                      </a:r>
                      <a:endParaRPr lang="de-CH" sz="2800" dirty="0">
                        <a:effectLst/>
                        <a:latin typeface="Arial" panose="020B0604020202020204" pitchFamily="34" charset="0"/>
                        <a:cs typeface="Arial" panose="020B0604020202020204" pitchFamily="34" charset="0"/>
                      </a:endParaRPr>
                    </a:p>
                  </a:txBody>
                  <a:tcPr marL="68580" marR="68580" marT="0" marB="0">
                    <a:solidFill>
                      <a:schemeClr val="bg2"/>
                    </a:solidFill>
                  </a:tcPr>
                </a:tc>
              </a:tr>
              <a:tr h="903187">
                <a:tc>
                  <a:txBody>
                    <a:bodyPr/>
                    <a:lstStyle/>
                    <a:p>
                      <a:pPr>
                        <a:spcAft>
                          <a:spcPts val="0"/>
                        </a:spcAft>
                      </a:pPr>
                      <a:r>
                        <a:rPr lang="de-CH" sz="2800">
                          <a:effectLst/>
                          <a:latin typeface="Arial" panose="020B0604020202020204" pitchFamily="34" charset="0"/>
                          <a:cs typeface="Arial" panose="020B0604020202020204" pitchFamily="34" charset="0"/>
                        </a:rPr>
                        <a:t>Heiligung</a:t>
                      </a:r>
                      <a:endParaRPr lang="de-CH"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spcAft>
                          <a:spcPts val="0"/>
                        </a:spcAft>
                      </a:pPr>
                      <a:r>
                        <a:rPr lang="de-CH" sz="2800" dirty="0">
                          <a:effectLst/>
                          <a:latin typeface="Arial" panose="020B0604020202020204" pitchFamily="34" charset="0"/>
                          <a:cs typeface="Arial" panose="020B0604020202020204" pitchFamily="34" charset="0"/>
                        </a:rPr>
                        <a:t>Jesus hilft uns durch den heiligen Geist ein Leben in der Heiligung zu leben. </a:t>
                      </a:r>
                      <a:endParaRPr lang="de-CH"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spcAft>
                          <a:spcPts val="0"/>
                        </a:spcAft>
                      </a:pPr>
                      <a:r>
                        <a:rPr lang="de-CH" sz="2800" dirty="0">
                          <a:effectLst/>
                          <a:latin typeface="Arial" panose="020B0604020202020204" pitchFamily="34" charset="0"/>
                          <a:cs typeface="Arial" panose="020B0604020202020204" pitchFamily="34" charset="0"/>
                        </a:rPr>
                        <a:t>1.Korinther </a:t>
                      </a:r>
                      <a:r>
                        <a:rPr lang="de-CH" sz="2800" dirty="0" smtClean="0">
                          <a:effectLst/>
                          <a:latin typeface="Arial" panose="020B0604020202020204" pitchFamily="34" charset="0"/>
                          <a:cs typeface="Arial" panose="020B0604020202020204" pitchFamily="34" charset="0"/>
                        </a:rPr>
                        <a:t>1,30</a:t>
                      </a:r>
                      <a:endParaRPr lang="de-CH" sz="2800" dirty="0">
                        <a:effectLst/>
                        <a:latin typeface="Arial" panose="020B060402020202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375878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738885" y="330467"/>
            <a:ext cx="2102528" cy="861134"/>
          </a:xfrm>
          <a:prstGeom prst="ellipse">
            <a:avLst/>
          </a:prstGeom>
          <a:effectLst>
            <a:outerShdw blurRad="50800" dist="38100" dir="2700000" algn="tl"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CH" sz="2600" dirty="0" smtClean="0"/>
              <a:t>Heiligung</a:t>
            </a:r>
          </a:p>
          <a:p>
            <a:pPr algn="ctr"/>
            <a:r>
              <a:rPr lang="de-CH" sz="2600" dirty="0" smtClean="0"/>
              <a:t>17-27</a:t>
            </a:r>
            <a:endParaRPr lang="de-CH" sz="2600" dirty="0"/>
          </a:p>
        </p:txBody>
      </p:sp>
      <p:sp>
        <p:nvSpPr>
          <p:cNvPr id="3" name="Rechteck 2"/>
          <p:cNvSpPr/>
          <p:nvPr/>
        </p:nvSpPr>
        <p:spPr>
          <a:xfrm>
            <a:off x="1228476" y="1452857"/>
            <a:ext cx="6590266" cy="523220"/>
          </a:xfrm>
          <a:prstGeom prst="rect">
            <a:avLst/>
          </a:prstGeom>
        </p:spPr>
        <p:txBody>
          <a:bodyPr wrap="none">
            <a:spAutoFit/>
          </a:bodyPr>
          <a:lstStyle/>
          <a:p>
            <a:pPr>
              <a:spcAft>
                <a:spcPts val="0"/>
              </a:spcAft>
            </a:pPr>
            <a:r>
              <a:rPr lang="de-CH" sz="2800" dirty="0">
                <a:latin typeface="Arial" panose="020B0604020202020204" pitchFamily="34" charset="0"/>
                <a:ea typeface="Calibri" panose="020F0502020204030204" pitchFamily="34" charset="0"/>
                <a:cs typeface="Arial" panose="020B0604020202020204" pitchFamily="34" charset="0"/>
              </a:rPr>
              <a:t>Es geht darum, </a:t>
            </a:r>
            <a:r>
              <a:rPr lang="de-CH" sz="2800" b="1" dirty="0">
                <a:latin typeface="Arial" panose="020B0604020202020204" pitchFamily="34" charset="0"/>
                <a:ea typeface="Calibri" panose="020F0502020204030204" pitchFamily="34" charset="0"/>
                <a:cs typeface="Arial" panose="020B0604020202020204" pitchFamily="34" charset="0"/>
              </a:rPr>
              <a:t>SO</a:t>
            </a:r>
            <a:r>
              <a:rPr lang="de-CH" sz="2800" dirty="0">
                <a:latin typeface="Arial" panose="020B0604020202020204" pitchFamily="34" charset="0"/>
                <a:ea typeface="Calibri" panose="020F0502020204030204" pitchFamily="34" charset="0"/>
                <a:cs typeface="Arial" panose="020B0604020202020204" pitchFamily="34" charset="0"/>
              </a:rPr>
              <a:t> zu sein </a:t>
            </a:r>
            <a:r>
              <a:rPr lang="de-CH" sz="2800" b="1" u="sng" dirty="0">
                <a:latin typeface="Arial" panose="020B0604020202020204" pitchFamily="34" charset="0"/>
                <a:ea typeface="Calibri" panose="020F0502020204030204" pitchFamily="34" charset="0"/>
                <a:cs typeface="Arial" panose="020B0604020202020204" pitchFamily="34" charset="0"/>
              </a:rPr>
              <a:t>WIE</a:t>
            </a:r>
            <a:r>
              <a:rPr lang="de-CH" sz="2800" dirty="0">
                <a:latin typeface="Arial" panose="020B0604020202020204" pitchFamily="34" charset="0"/>
                <a:ea typeface="Calibri" panose="020F0502020204030204" pitchFamily="34" charset="0"/>
                <a:cs typeface="Arial" panose="020B0604020202020204" pitchFamily="34" charset="0"/>
              </a:rPr>
              <a:t> Gott ist.</a:t>
            </a:r>
            <a:endParaRPr lang="de-CH" sz="280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Rechteck 3"/>
          <p:cNvSpPr/>
          <p:nvPr/>
        </p:nvSpPr>
        <p:spPr>
          <a:xfrm>
            <a:off x="1063690" y="2457260"/>
            <a:ext cx="10860832" cy="2204963"/>
          </a:xfrm>
          <a:prstGeom prst="rect">
            <a:avLst/>
          </a:prstGeom>
        </p:spPr>
        <p:txBody>
          <a:bodyPr wrap="square">
            <a:spAutoFit/>
          </a:bodyPr>
          <a:lstStyle/>
          <a:p>
            <a:pPr>
              <a:spcAft>
                <a:spcPts val="0"/>
              </a:spcAft>
            </a:pPr>
            <a:r>
              <a:rPr lang="de-CH" sz="2600" dirty="0">
                <a:latin typeface="Arial" panose="020B0604020202020204" pitchFamily="34" charset="0"/>
                <a:ea typeface="Calibri" panose="020F0502020204030204" pitchFamily="34" charset="0"/>
                <a:cs typeface="Arial" panose="020B0604020202020204" pitchFamily="34" charset="0"/>
              </a:rPr>
              <a:t>1.Johannes 3,2</a:t>
            </a:r>
          </a:p>
          <a:p>
            <a:pPr>
              <a:lnSpc>
                <a:spcPct val="107000"/>
              </a:lnSpc>
              <a:spcAft>
                <a:spcPts val="200"/>
              </a:spcAft>
            </a:pPr>
            <a:r>
              <a:rPr lang="de-CH" sz="2600" i="1" u="sng" spc="75" dirty="0">
                <a:latin typeface="Arial" panose="020B0604020202020204" pitchFamily="34" charset="0"/>
                <a:ea typeface="Times New Roman" panose="02020603050405020304" pitchFamily="18" charset="0"/>
                <a:cs typeface="Arial" panose="020B0604020202020204" pitchFamily="34" charset="0"/>
              </a:rPr>
              <a:t>2</a:t>
            </a:r>
            <a:r>
              <a:rPr lang="de-CH" sz="2600" i="1" spc="75" dirty="0">
                <a:latin typeface="Arial" panose="020B0604020202020204" pitchFamily="34" charset="0"/>
                <a:ea typeface="Times New Roman" panose="02020603050405020304" pitchFamily="18" charset="0"/>
                <a:cs typeface="Arial" panose="020B0604020202020204" pitchFamily="34" charset="0"/>
              </a:rPr>
              <a:t> Geliebte, wir sind jetzt Kinder Gottes, und noch ist nicht offenbar geworden, was wir sein werden; wir wissen aber, dass wir ihm gleichgestaltet sein werden, wenn er offenbar werden wird; denn wir werden ihn sehen, wie er ist.</a:t>
            </a:r>
            <a:endParaRPr lang="de-CH" sz="2600" i="1" spc="75"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6533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Bildergebnis fÃ¼r blutspritz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5444" y="186611"/>
            <a:ext cx="3390058" cy="2208507"/>
          </a:xfrm>
          <a:prstGeom prst="rect">
            <a:avLst/>
          </a:prstGeom>
          <a:noFill/>
          <a:extLst>
            <a:ext uri="{909E8E84-426E-40DD-AFC4-6F175D3DCCD1}">
              <a14:hiddenFill xmlns:a14="http://schemas.microsoft.com/office/drawing/2010/main">
                <a:solidFill>
                  <a:srgbClr val="FFFFFF"/>
                </a:solidFill>
              </a14:hiddenFill>
            </a:ext>
          </a:extLst>
        </p:spPr>
      </p:pic>
      <p:sp>
        <p:nvSpPr>
          <p:cNvPr id="2" name="Rechteck 1"/>
          <p:cNvSpPr/>
          <p:nvPr/>
        </p:nvSpPr>
        <p:spPr>
          <a:xfrm>
            <a:off x="323525" y="1879533"/>
            <a:ext cx="11420670" cy="4793941"/>
          </a:xfrm>
          <a:prstGeom prst="rect">
            <a:avLst/>
          </a:prstGeom>
        </p:spPr>
        <p:txBody>
          <a:bodyPr wrap="square">
            <a:spAutoFit/>
          </a:bodyPr>
          <a:lstStyle/>
          <a:p>
            <a:pPr>
              <a:spcAft>
                <a:spcPts val="0"/>
              </a:spcAft>
            </a:pPr>
            <a:r>
              <a:rPr lang="de-CH" sz="2600" dirty="0">
                <a:latin typeface="Arial" panose="020B0604020202020204" pitchFamily="34" charset="0"/>
                <a:ea typeface="Calibri" panose="020F0502020204030204" pitchFamily="34" charset="0"/>
                <a:cs typeface="Arial" panose="020B0604020202020204" pitchFamily="34" charset="0"/>
              </a:rPr>
              <a:t>Levitikus 8,22-24</a:t>
            </a:r>
          </a:p>
          <a:p>
            <a:pPr>
              <a:lnSpc>
                <a:spcPct val="107000"/>
              </a:lnSpc>
              <a:spcAft>
                <a:spcPts val="200"/>
              </a:spcAft>
            </a:pPr>
            <a:r>
              <a:rPr lang="de-CH" sz="2600" i="1" u="sng" spc="75" dirty="0">
                <a:latin typeface="Arial" panose="020B0604020202020204" pitchFamily="34" charset="0"/>
                <a:ea typeface="Times New Roman" panose="02020603050405020304" pitchFamily="18" charset="0"/>
                <a:cs typeface="Arial" panose="020B0604020202020204" pitchFamily="34" charset="0"/>
              </a:rPr>
              <a:t>22</a:t>
            </a:r>
            <a:r>
              <a:rPr lang="de-CH" sz="2600" i="1" spc="75" dirty="0">
                <a:latin typeface="Arial" panose="020B0604020202020204" pitchFamily="34" charset="0"/>
                <a:ea typeface="Times New Roman" panose="02020603050405020304" pitchFamily="18" charset="0"/>
                <a:cs typeface="Arial" panose="020B0604020202020204" pitchFamily="34" charset="0"/>
              </a:rPr>
              <a:t> Er brachte auch den zweiten Widder herzu, den Widder der Einsetzung. Und Aaron und seine Söhne stützten ihre Hände auf den Kopf des Widders. </a:t>
            </a:r>
          </a:p>
          <a:p>
            <a:pPr>
              <a:lnSpc>
                <a:spcPct val="107000"/>
              </a:lnSpc>
              <a:spcAft>
                <a:spcPts val="200"/>
              </a:spcAft>
            </a:pPr>
            <a:r>
              <a:rPr lang="de-CH" sz="2600" i="1" u="sng" spc="75" dirty="0">
                <a:latin typeface="Arial" panose="020B0604020202020204" pitchFamily="34" charset="0"/>
                <a:ea typeface="Times New Roman" panose="02020603050405020304" pitchFamily="18" charset="0"/>
                <a:cs typeface="Arial" panose="020B0604020202020204" pitchFamily="34" charset="0"/>
              </a:rPr>
              <a:t>23</a:t>
            </a:r>
            <a:r>
              <a:rPr lang="de-CH" sz="2600" i="1" spc="75" dirty="0">
                <a:latin typeface="Arial" panose="020B0604020202020204" pitchFamily="34" charset="0"/>
                <a:ea typeface="Times New Roman" panose="02020603050405020304" pitchFamily="18" charset="0"/>
                <a:cs typeface="Arial" panose="020B0604020202020204" pitchFamily="34" charset="0"/>
              </a:rPr>
              <a:t> Und er schächtete ihn, und Mose nahm von seinem Blut, und er tat es auf das rechte Ohrläppchen Aarons und auf den Daumen seiner rechten Hand und auf die große Zehe seines rechten Fußes. </a:t>
            </a:r>
          </a:p>
          <a:p>
            <a:pPr>
              <a:lnSpc>
                <a:spcPct val="107000"/>
              </a:lnSpc>
              <a:spcAft>
                <a:spcPts val="200"/>
              </a:spcAft>
            </a:pPr>
            <a:r>
              <a:rPr lang="de-CH" sz="2600" i="1" u="sng" spc="75" dirty="0">
                <a:latin typeface="Arial" panose="020B0604020202020204" pitchFamily="34" charset="0"/>
                <a:ea typeface="Times New Roman" panose="02020603050405020304" pitchFamily="18" charset="0"/>
                <a:cs typeface="Arial" panose="020B0604020202020204" pitchFamily="34" charset="0"/>
              </a:rPr>
              <a:t>24</a:t>
            </a:r>
            <a:r>
              <a:rPr lang="de-CH" sz="2600" i="1" spc="75" dirty="0">
                <a:latin typeface="Arial" panose="020B0604020202020204" pitchFamily="34" charset="0"/>
                <a:ea typeface="Times New Roman" panose="02020603050405020304" pitchFamily="18" charset="0"/>
                <a:cs typeface="Arial" panose="020B0604020202020204" pitchFamily="34" charset="0"/>
              </a:rPr>
              <a:t> Und Mose brachte auch die Söhne Aarons herzu, und er tat von dem Blut auf ihr rechtes Ohrläppchen und auf den Daumen ihrer rechten Hand und auf die große Zehe ihres rechten Fußes; und Mose sprengte das Blut ringsum an den Altar.</a:t>
            </a:r>
            <a:endParaRPr lang="de-CH" sz="2600" i="1" spc="75"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33463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86204" y="1138335"/>
            <a:ext cx="4150110" cy="1477328"/>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Levitikus</a:t>
            </a:r>
            <a:endParaRPr lang="de-CH" sz="2400" dirty="0" smtClean="0"/>
          </a:p>
          <a:p>
            <a:endParaRPr lang="de-CH" sz="2400" dirty="0"/>
          </a:p>
          <a:p>
            <a:r>
              <a:rPr lang="de-CH" sz="3000" dirty="0" smtClean="0">
                <a:latin typeface="Arial" panose="020B0604020202020204" pitchFamily="34" charset="0"/>
                <a:cs typeface="Arial" panose="020B0604020202020204" pitchFamily="34" charset="0"/>
              </a:rPr>
              <a:t>Kapitel</a:t>
            </a:r>
            <a:r>
              <a:rPr lang="de-CH" sz="3000" dirty="0">
                <a:latin typeface="Arial" panose="020B0604020202020204" pitchFamily="34" charset="0"/>
                <a:cs typeface="Arial" panose="020B0604020202020204" pitchFamily="34" charset="0"/>
              </a:rPr>
              <a:t>: </a:t>
            </a:r>
            <a:r>
              <a:rPr lang="de-CH" sz="3000" dirty="0" smtClean="0">
                <a:latin typeface="Arial" panose="020B0604020202020204" pitchFamily="34" charset="0"/>
                <a:cs typeface="Arial" panose="020B0604020202020204" pitchFamily="34" charset="0"/>
              </a:rPr>
              <a:t>27 </a:t>
            </a:r>
            <a:r>
              <a:rPr lang="de-CH" sz="3000" dirty="0">
                <a:latin typeface="Arial" panose="020B0604020202020204" pitchFamily="34" charset="0"/>
                <a:cs typeface="Arial" panose="020B0604020202020204" pitchFamily="34" charset="0"/>
              </a:rPr>
              <a:t>| Verse: </a:t>
            </a:r>
            <a:r>
              <a:rPr lang="de-CH" sz="3000" dirty="0" smtClean="0">
                <a:latin typeface="Arial" panose="020B0604020202020204" pitchFamily="34" charset="0"/>
                <a:cs typeface="Arial" panose="020B0604020202020204" pitchFamily="34" charset="0"/>
              </a:rPr>
              <a:t>859</a:t>
            </a:r>
            <a:endParaRPr lang="de-CH"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8458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690788" y="1116954"/>
            <a:ext cx="5554726" cy="523220"/>
          </a:xfrm>
          <a:prstGeom prst="rect">
            <a:avLst/>
          </a:prstGeom>
        </p:spPr>
        <p:txBody>
          <a:bodyPr wrap="none">
            <a:spAutoFit/>
          </a:bodyPr>
          <a:lstStyle/>
          <a:p>
            <a:r>
              <a:rPr lang="de-CH" sz="2800" b="1" dirty="0" smtClean="0">
                <a:latin typeface="Arial" panose="020B0604020202020204" pitchFamily="34" charset="0"/>
                <a:cs typeface="Arial" panose="020B0604020202020204" pitchFamily="34" charset="0"/>
              </a:rPr>
              <a:t>Gott will Gemeinschaft mit DIR!</a:t>
            </a:r>
            <a:endParaRPr lang="de-CH" sz="2800" b="1" dirty="0">
              <a:latin typeface="Arial" panose="020B0604020202020204" pitchFamily="34" charset="0"/>
              <a:cs typeface="Arial" panose="020B0604020202020204" pitchFamily="34" charset="0"/>
            </a:endParaRPr>
          </a:p>
        </p:txBody>
      </p:sp>
      <p:sp>
        <p:nvSpPr>
          <p:cNvPr id="3" name="Rechteck 2"/>
          <p:cNvSpPr/>
          <p:nvPr/>
        </p:nvSpPr>
        <p:spPr>
          <a:xfrm>
            <a:off x="528735" y="2761947"/>
            <a:ext cx="11339804" cy="3140540"/>
          </a:xfrm>
          <a:prstGeom prst="rect">
            <a:avLst/>
          </a:prstGeom>
        </p:spPr>
        <p:txBody>
          <a:bodyPr wrap="square">
            <a:spAutoFit/>
          </a:bodyPr>
          <a:lstStyle/>
          <a:p>
            <a:pPr>
              <a:lnSpc>
                <a:spcPct val="107000"/>
              </a:lnSpc>
              <a:spcAft>
                <a:spcPts val="200"/>
              </a:spcAft>
            </a:pPr>
            <a:r>
              <a:rPr lang="de-CH" sz="2600" i="1" u="sng" spc="75" dirty="0">
                <a:latin typeface="Arial" panose="020B0604020202020204" pitchFamily="34" charset="0"/>
                <a:ea typeface="Times New Roman" panose="02020603050405020304" pitchFamily="18" charset="0"/>
                <a:cs typeface="Arial" panose="020B0604020202020204" pitchFamily="34" charset="0"/>
              </a:rPr>
              <a:t>23</a:t>
            </a:r>
            <a:r>
              <a:rPr lang="de-CH" sz="2600" i="1" spc="75" dirty="0">
                <a:latin typeface="Arial" panose="020B0604020202020204" pitchFamily="34" charset="0"/>
                <a:ea typeface="Times New Roman" panose="02020603050405020304" pitchFamily="18" charset="0"/>
                <a:cs typeface="Arial" panose="020B0604020202020204" pitchFamily="34" charset="0"/>
              </a:rPr>
              <a:t> Und Mose und Aaron gingen in die Stiftshütte hinein. Und als sie wieder herauskamen, segneten sie das Volk. </a:t>
            </a:r>
            <a:r>
              <a:rPr lang="de-CH" sz="2600" i="1" spc="75" dirty="0">
                <a:highlight>
                  <a:srgbClr val="FFFF00"/>
                </a:highlight>
                <a:latin typeface="Arial" panose="020B0604020202020204" pitchFamily="34" charset="0"/>
                <a:ea typeface="Times New Roman" panose="02020603050405020304" pitchFamily="18" charset="0"/>
                <a:cs typeface="Arial" panose="020B0604020202020204" pitchFamily="34" charset="0"/>
              </a:rPr>
              <a:t>Da erschien die Herrlichkeit des HERRN dem ganzen Volk,</a:t>
            </a:r>
            <a:r>
              <a:rPr lang="de-CH" sz="2600" i="1" spc="75" dirty="0">
                <a:latin typeface="Arial" panose="020B0604020202020204" pitchFamily="34" charset="0"/>
                <a:ea typeface="Times New Roman" panose="02020603050405020304" pitchFamily="18" charset="0"/>
                <a:cs typeface="Arial" panose="020B0604020202020204" pitchFamily="34" charset="0"/>
              </a:rPr>
              <a:t> </a:t>
            </a:r>
          </a:p>
          <a:p>
            <a:pPr>
              <a:lnSpc>
                <a:spcPct val="107000"/>
              </a:lnSpc>
              <a:spcAft>
                <a:spcPts val="200"/>
              </a:spcAft>
            </a:pPr>
            <a:r>
              <a:rPr lang="de-CH" sz="2600" i="1" u="sng" spc="75" dirty="0">
                <a:latin typeface="Arial" panose="020B0604020202020204" pitchFamily="34" charset="0"/>
                <a:ea typeface="Times New Roman" panose="02020603050405020304" pitchFamily="18" charset="0"/>
                <a:cs typeface="Arial" panose="020B0604020202020204" pitchFamily="34" charset="0"/>
              </a:rPr>
              <a:t>24</a:t>
            </a:r>
            <a:r>
              <a:rPr lang="de-CH" sz="2600" i="1" spc="75" dirty="0">
                <a:latin typeface="Arial" panose="020B0604020202020204" pitchFamily="34" charset="0"/>
                <a:ea typeface="Times New Roman" panose="02020603050405020304" pitchFamily="18" charset="0"/>
                <a:cs typeface="Arial" panose="020B0604020202020204" pitchFamily="34" charset="0"/>
              </a:rPr>
              <a:t> und es ging Feuer aus von dem HERRN und verzehrte das Brandopfer und die Fettstücke auf dem Altar. Als das ganze Volk dies sah, jubelten sie und fielen auf ihr Angesicht</a:t>
            </a:r>
            <a:r>
              <a:rPr lang="de-CH" sz="2600" i="1" spc="75" dirty="0" smtClean="0">
                <a:latin typeface="Arial" panose="020B0604020202020204" pitchFamily="34" charset="0"/>
                <a:ea typeface="Times New Roman" panose="02020603050405020304" pitchFamily="18" charset="0"/>
                <a:cs typeface="Arial" panose="020B0604020202020204" pitchFamily="34" charset="0"/>
              </a:rPr>
              <a:t>.</a:t>
            </a:r>
          </a:p>
          <a:p>
            <a:pPr>
              <a:lnSpc>
                <a:spcPct val="107000"/>
              </a:lnSpc>
              <a:spcAft>
                <a:spcPts val="200"/>
              </a:spcAft>
            </a:pPr>
            <a:r>
              <a:rPr lang="de-CH" sz="2600" i="1" spc="75" dirty="0">
                <a:effectLst/>
                <a:latin typeface="Arial" panose="020B0604020202020204" pitchFamily="34" charset="0"/>
                <a:ea typeface="Times New Roman" panose="02020603050405020304" pitchFamily="18" charset="0"/>
                <a:cs typeface="Arial" panose="020B0604020202020204" pitchFamily="34" charset="0"/>
              </a:rPr>
              <a:t>	</a:t>
            </a:r>
            <a:r>
              <a:rPr lang="de-CH" sz="2600" i="1" spc="75" dirty="0" smtClean="0">
                <a:effectLst/>
                <a:latin typeface="Arial" panose="020B0604020202020204" pitchFamily="34" charset="0"/>
                <a:ea typeface="Times New Roman" panose="02020603050405020304" pitchFamily="18" charset="0"/>
                <a:cs typeface="Arial" panose="020B0604020202020204" pitchFamily="34" charset="0"/>
              </a:rPr>
              <a:t>								Levitikus 9, 23-24</a:t>
            </a:r>
            <a:endParaRPr lang="de-CH" sz="2600" i="1" spc="75"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73349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116424" y="914400"/>
            <a:ext cx="5288627"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JESUS ist dieses Opfer</a:t>
            </a:r>
          </a:p>
        </p:txBody>
      </p:sp>
      <p:pic>
        <p:nvPicPr>
          <p:cNvPr id="6146" name="Picture 2" descr="Ãhnliches Fot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138" y="1970930"/>
            <a:ext cx="3995748" cy="2992956"/>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Bildergebnis fÃ¼r gesche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1485" y="2390355"/>
            <a:ext cx="3872747" cy="4010446"/>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Bildergebnis fÃ¼r lamm"/>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78603" y="4033653"/>
            <a:ext cx="1826457" cy="20537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5894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532923" y="4855618"/>
            <a:ext cx="4415696" cy="938719"/>
          </a:xfrm>
          <a:prstGeom prst="rect">
            <a:avLst/>
          </a:prstGeom>
          <a:noFill/>
        </p:spPr>
        <p:txBody>
          <a:bodyPr wrap="none" rtlCol="0">
            <a:spAutoFit/>
          </a:bodyPr>
          <a:lstStyle/>
          <a:p>
            <a:r>
              <a:rPr lang="de-CH" sz="5500" b="1" dirty="0" smtClean="0"/>
              <a:t>Levitikus Teil 1</a:t>
            </a:r>
            <a:endParaRPr lang="de-CH" sz="5500" b="1" dirty="0"/>
          </a:p>
        </p:txBody>
      </p:sp>
    </p:spTree>
    <p:extLst>
      <p:ext uri="{BB962C8B-B14F-4D97-AF65-F5344CB8AC3E}">
        <p14:creationId xmlns:p14="http://schemas.microsoft.com/office/powerpoint/2010/main" val="2094424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86204" y="1138335"/>
            <a:ext cx="4878259" cy="1754326"/>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Thema des Levitikus:</a:t>
            </a:r>
          </a:p>
          <a:p>
            <a:endParaRPr lang="de-CH" sz="3600" b="1" dirty="0">
              <a:latin typeface="Arial" panose="020B0604020202020204" pitchFamily="34" charset="0"/>
              <a:cs typeface="Arial" panose="020B0604020202020204" pitchFamily="34" charset="0"/>
            </a:endParaRPr>
          </a:p>
          <a:p>
            <a:r>
              <a:rPr lang="de-CH" sz="3600" b="1" dirty="0" smtClean="0">
                <a:latin typeface="Arial" panose="020B0604020202020204" pitchFamily="34" charset="0"/>
                <a:cs typeface="Arial" panose="020B0604020202020204" pitchFamily="34" charset="0"/>
              </a:rPr>
              <a:t>Heiligung</a:t>
            </a:r>
            <a:endParaRPr lang="de-CH" sz="2400" dirty="0" smtClean="0"/>
          </a:p>
        </p:txBody>
      </p:sp>
      <p:sp>
        <p:nvSpPr>
          <p:cNvPr id="3" name="Textfeld 2"/>
          <p:cNvSpPr txBox="1"/>
          <p:nvPr/>
        </p:nvSpPr>
        <p:spPr>
          <a:xfrm>
            <a:off x="1586203" y="3418114"/>
            <a:ext cx="9058890" cy="1754326"/>
          </a:xfrm>
          <a:prstGeom prst="rect">
            <a:avLst/>
          </a:prstGeom>
          <a:noFill/>
        </p:spPr>
        <p:txBody>
          <a:bodyPr wrap="none" rtlCol="0">
            <a:spAutoFit/>
          </a:bodyPr>
          <a:lstStyle/>
          <a:p>
            <a:r>
              <a:rPr lang="de-CH" sz="3600" b="1" dirty="0" err="1" smtClean="0">
                <a:latin typeface="Arial" panose="020B0604020202020204" pitchFamily="34" charset="0"/>
                <a:cs typeface="Arial" panose="020B0604020202020204" pitchFamily="34" charset="0"/>
              </a:rPr>
              <a:t>Schlüsselvers</a:t>
            </a:r>
            <a:r>
              <a:rPr lang="de-CH" sz="3600" b="1" dirty="0" smtClean="0">
                <a:latin typeface="Arial" panose="020B0604020202020204" pitchFamily="34" charset="0"/>
                <a:cs typeface="Arial" panose="020B0604020202020204" pitchFamily="34" charset="0"/>
              </a:rPr>
              <a:t> 19,2:</a:t>
            </a:r>
          </a:p>
          <a:p>
            <a:r>
              <a:rPr lang="de-CH" sz="3600" b="1" dirty="0" smtClean="0">
                <a:latin typeface="Arial" panose="020B0604020202020204" pitchFamily="34" charset="0"/>
                <a:cs typeface="Arial" panose="020B0604020202020204" pitchFamily="34" charset="0"/>
              </a:rPr>
              <a:t>«Ihr sollt heilig sein, denn ich bin heilig, </a:t>
            </a:r>
          </a:p>
          <a:p>
            <a:r>
              <a:rPr lang="de-CH" sz="3600" b="1" dirty="0" smtClean="0">
                <a:latin typeface="Arial" panose="020B0604020202020204" pitchFamily="34" charset="0"/>
                <a:cs typeface="Arial" panose="020B0604020202020204" pitchFamily="34" charset="0"/>
              </a:rPr>
              <a:t>der Herr, euer Gott!»</a:t>
            </a:r>
            <a:endParaRPr lang="de-CH" sz="2400" dirty="0" smtClean="0"/>
          </a:p>
        </p:txBody>
      </p:sp>
    </p:spTree>
    <p:extLst>
      <p:ext uri="{BB962C8B-B14F-4D97-AF65-F5344CB8AC3E}">
        <p14:creationId xmlns:p14="http://schemas.microsoft.com/office/powerpoint/2010/main" val="159763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1535079" y="1007706"/>
            <a:ext cx="6721712" cy="584775"/>
          </a:xfrm>
          <a:prstGeom prst="rect">
            <a:avLst/>
          </a:prstGeom>
          <a:noFill/>
        </p:spPr>
        <p:txBody>
          <a:bodyPr wrap="none" rtlCol="0">
            <a:spAutoFit/>
          </a:bodyPr>
          <a:lstStyle/>
          <a:p>
            <a:r>
              <a:rPr lang="de-CH" sz="3200" dirty="0" smtClean="0">
                <a:latin typeface="Arial" panose="020B0604020202020204" pitchFamily="34" charset="0"/>
                <a:cs typeface="Arial" panose="020B0604020202020204" pitchFamily="34" charset="0"/>
              </a:rPr>
              <a:t>Ein paar Zahlen zum Buch Levitikus</a:t>
            </a:r>
            <a:endParaRPr lang="de-CH" sz="3200" dirty="0">
              <a:latin typeface="Arial" panose="020B0604020202020204" pitchFamily="34" charset="0"/>
              <a:cs typeface="Arial" panose="020B0604020202020204" pitchFamily="34" charset="0"/>
            </a:endParaRPr>
          </a:p>
        </p:txBody>
      </p:sp>
      <p:sp>
        <p:nvSpPr>
          <p:cNvPr id="2" name="Textfeld 1"/>
          <p:cNvSpPr txBox="1"/>
          <p:nvPr/>
        </p:nvSpPr>
        <p:spPr>
          <a:xfrm>
            <a:off x="2194714" y="2146042"/>
            <a:ext cx="5402441" cy="2677656"/>
          </a:xfrm>
          <a:prstGeom prst="rect">
            <a:avLst/>
          </a:prstGeom>
          <a:noFill/>
        </p:spPr>
        <p:txBody>
          <a:bodyPr wrap="none" rtlCol="0">
            <a:spAutoFit/>
          </a:bodyPr>
          <a:lstStyle/>
          <a:p>
            <a:r>
              <a:rPr lang="de-CH" sz="2800" dirty="0" smtClean="0">
                <a:latin typeface="Arial" panose="020B0604020202020204" pitchFamily="34" charset="0"/>
                <a:cs typeface="Arial" panose="020B0604020202020204" pitchFamily="34" charset="0"/>
              </a:rPr>
              <a:t>Der Herr redete mit Mose 	56</a:t>
            </a:r>
          </a:p>
          <a:p>
            <a:r>
              <a:rPr lang="de-CH" sz="2800" dirty="0" smtClean="0">
                <a:latin typeface="Arial" panose="020B0604020202020204" pitchFamily="34" charset="0"/>
                <a:cs typeface="Arial" panose="020B0604020202020204" pitchFamily="34" charset="0"/>
              </a:rPr>
              <a:t>Heilig, Heiligkeit			87</a:t>
            </a:r>
          </a:p>
          <a:p>
            <a:r>
              <a:rPr lang="de-CH" sz="2800" dirty="0" smtClean="0">
                <a:latin typeface="Arial" panose="020B0604020202020204" pitchFamily="34" charset="0"/>
                <a:cs typeface="Arial" panose="020B0604020202020204" pitchFamily="34" charset="0"/>
              </a:rPr>
              <a:t>Sühnung				51</a:t>
            </a:r>
          </a:p>
          <a:p>
            <a:r>
              <a:rPr lang="de-CH" sz="2800" dirty="0" smtClean="0">
                <a:latin typeface="Arial" panose="020B0604020202020204" pitchFamily="34" charset="0"/>
                <a:cs typeface="Arial" panose="020B0604020202020204" pitchFamily="34" charset="0"/>
              </a:rPr>
              <a:t>Rein					76</a:t>
            </a:r>
          </a:p>
          <a:p>
            <a:r>
              <a:rPr lang="de-CH" sz="2800" dirty="0" smtClean="0">
                <a:latin typeface="Arial" panose="020B0604020202020204" pitchFamily="34" charset="0"/>
                <a:cs typeface="Arial" panose="020B0604020202020204" pitchFamily="34" charset="0"/>
              </a:rPr>
              <a:t>Unrein				142</a:t>
            </a:r>
          </a:p>
          <a:p>
            <a:r>
              <a:rPr lang="de-CH" sz="2800" dirty="0" smtClean="0">
                <a:latin typeface="Arial" panose="020B0604020202020204" pitchFamily="34" charset="0"/>
                <a:cs typeface="Arial" panose="020B0604020202020204" pitchFamily="34" charset="0"/>
              </a:rPr>
              <a:t>Blut					90</a:t>
            </a:r>
            <a:endParaRPr lang="de-CH"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1577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91886" y="254910"/>
            <a:ext cx="11513975" cy="6188745"/>
          </a:xfrm>
          <a:prstGeom prst="rect">
            <a:avLst/>
          </a:prstGeom>
        </p:spPr>
        <p:txBody>
          <a:bodyPr wrap="square">
            <a:spAutoFit/>
          </a:bodyPr>
          <a:lstStyle/>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1 Und der HERR rief Mose, und er redete zu ihm aus der Stiftshütte und sprach: </a:t>
            </a:r>
          </a:p>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2 Rede zu den Kindern Israels und sprich zu ihnen: Wenn jemand von euch dem HERRN eine Opfergabe darbringen will, so sollt ihr eure Opfergabe vom Vieh darbringen, [und zwar] vom Rind und vom </a:t>
            </a:r>
            <a:r>
              <a:rPr lang="de-CH" sz="2600" i="1" spc="75" dirty="0" smtClean="0">
                <a:latin typeface="Arial" panose="020B0604020202020204" pitchFamily="34" charset="0"/>
                <a:ea typeface="Times New Roman" panose="02020603050405020304" pitchFamily="18" charset="0"/>
                <a:cs typeface="Arial" panose="020B0604020202020204" pitchFamily="34" charset="0"/>
              </a:rPr>
              <a:t>Kleinvieh.</a:t>
            </a:r>
            <a:r>
              <a:rPr lang="de-CH" sz="2600" i="1" spc="75" dirty="0">
                <a:latin typeface="Arial" panose="020B0604020202020204" pitchFamily="34" charset="0"/>
                <a:ea typeface="Times New Roman" panose="02020603050405020304" pitchFamily="18" charset="0"/>
                <a:cs typeface="Arial" panose="020B0604020202020204" pitchFamily="34" charset="0"/>
              </a:rPr>
              <a:t> </a:t>
            </a:r>
          </a:p>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3 Ist seine Opfergabe ein Brandopfer vom Rind, so soll er ein </a:t>
            </a:r>
            <a:r>
              <a:rPr lang="de-CH" sz="2600" i="1" spc="75" dirty="0" smtClean="0">
                <a:latin typeface="Arial" panose="020B0604020202020204" pitchFamily="34" charset="0"/>
                <a:ea typeface="Times New Roman" panose="02020603050405020304" pitchFamily="18" charset="0"/>
                <a:cs typeface="Arial" panose="020B0604020202020204" pitchFamily="34" charset="0"/>
              </a:rPr>
              <a:t>makelloses</a:t>
            </a:r>
            <a:r>
              <a:rPr lang="de-CH" sz="2600" i="1" spc="75" dirty="0">
                <a:latin typeface="Arial" panose="020B0604020202020204" pitchFamily="34" charset="0"/>
                <a:ea typeface="Times New Roman" panose="02020603050405020304" pitchFamily="18" charset="0"/>
                <a:cs typeface="Arial" panose="020B0604020202020204" pitchFamily="34" charset="0"/>
              </a:rPr>
              <a:t> männliches Tier darbringen; zum Eingang der Stiftshütte soll er es bringen, damit es ihn wohlgefällig mache vor dem HERRN. </a:t>
            </a:r>
          </a:p>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4 Und er soll seine Hand auf den Kopf des Brandopfers stützen, so wird es ihm wohlgefällig angenommen und für ihn Sühnung erwirken. </a:t>
            </a:r>
          </a:p>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5 Dann soll er das junge Rind vor dem HERRN </a:t>
            </a:r>
            <a:r>
              <a:rPr lang="de-CH" sz="2600" i="1" spc="75" dirty="0" smtClean="0">
                <a:latin typeface="Arial" panose="020B0604020202020204" pitchFamily="34" charset="0"/>
                <a:ea typeface="Times New Roman" panose="02020603050405020304" pitchFamily="18" charset="0"/>
                <a:cs typeface="Arial" panose="020B0604020202020204" pitchFamily="34" charset="0"/>
              </a:rPr>
              <a:t>schächten</a:t>
            </a:r>
            <a:r>
              <a:rPr lang="de-CH" sz="2600" i="1" spc="75" dirty="0">
                <a:latin typeface="Arial" panose="020B0604020202020204" pitchFamily="34" charset="0"/>
                <a:ea typeface="Times New Roman" panose="02020603050405020304" pitchFamily="18" charset="0"/>
                <a:cs typeface="Arial" panose="020B0604020202020204" pitchFamily="34" charset="0"/>
              </a:rPr>
              <a:t> ; die Söhne Aarons aber, die Priester, sollen das Blut darbringen und es ringsum an den Altar sprengen, der vor dem Eingang der Stiftshütte steht. </a:t>
            </a:r>
          </a:p>
        </p:txBody>
      </p:sp>
    </p:spTree>
    <p:extLst>
      <p:ext uri="{BB962C8B-B14F-4D97-AF65-F5344CB8AC3E}">
        <p14:creationId xmlns:p14="http://schemas.microsoft.com/office/powerpoint/2010/main" val="252442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429209" y="522262"/>
            <a:ext cx="11402008" cy="5332485"/>
          </a:xfrm>
          <a:prstGeom prst="rect">
            <a:avLst/>
          </a:prstGeom>
        </p:spPr>
        <p:txBody>
          <a:bodyPr wrap="square">
            <a:spAutoFit/>
          </a:bodyPr>
          <a:lstStyle/>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6 Er aber soll dem Brandopfer die Haut abziehen und es in seine Stücke zerlegen; </a:t>
            </a:r>
          </a:p>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7 und die Söhne Aarons, des Priesters, sollen Feuer auf dem Altar machen und Holz aufschichten über dem Feuer. </a:t>
            </a:r>
          </a:p>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8 Auf das Holz aber über dem Feuer, das auf dem Altar ist, sollen die Priester, die Söhne Aarons, die Fleischstücke legen, dazu den Kopf und das Fett; </a:t>
            </a:r>
          </a:p>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9 seine Eingeweide aber und seine Schenkel soll er mit Wasser waschen; und der Priester soll das Ganze auf dem Altar in Rauch aufgehen lassen als ein Brandopfer, ein Feueropfer zum lieblichen Geruch für den HERRN</a:t>
            </a:r>
            <a:r>
              <a:rPr lang="de-CH" sz="2600" i="1" spc="75" dirty="0" smtClean="0">
                <a:latin typeface="Arial" panose="020B0604020202020204" pitchFamily="34" charset="0"/>
                <a:ea typeface="Times New Roman" panose="02020603050405020304" pitchFamily="18" charset="0"/>
                <a:cs typeface="Arial" panose="020B0604020202020204" pitchFamily="34" charset="0"/>
              </a:rPr>
              <a:t>.</a:t>
            </a:r>
          </a:p>
          <a:p>
            <a:pPr>
              <a:lnSpc>
                <a:spcPct val="107000"/>
              </a:lnSpc>
              <a:spcAft>
                <a:spcPts val="200"/>
              </a:spcAft>
            </a:pPr>
            <a:r>
              <a:rPr lang="de-CH" sz="2600" i="1" spc="75" dirty="0">
                <a:latin typeface="Arial" panose="020B0604020202020204" pitchFamily="34" charset="0"/>
                <a:ea typeface="Times New Roman" panose="02020603050405020304" pitchFamily="18" charset="0"/>
                <a:cs typeface="Arial" panose="020B0604020202020204" pitchFamily="34" charset="0"/>
              </a:rPr>
              <a:t>	</a:t>
            </a:r>
            <a:r>
              <a:rPr lang="de-CH" sz="2600" i="1" spc="75" dirty="0" smtClean="0">
                <a:latin typeface="Arial" panose="020B0604020202020204" pitchFamily="34" charset="0"/>
                <a:ea typeface="Times New Roman" panose="02020603050405020304" pitchFamily="18" charset="0"/>
                <a:cs typeface="Arial" panose="020B0604020202020204" pitchFamily="34" charset="0"/>
              </a:rPr>
              <a:t>							Levitikus 1,1-9</a:t>
            </a:r>
            <a:endParaRPr lang="de-CH" sz="2600" i="1" spc="75"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31480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6298519" cy="1077218"/>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Verfasserschaft: </a:t>
            </a:r>
          </a:p>
          <a:p>
            <a:r>
              <a:rPr lang="de-CH" sz="2800" b="1" dirty="0" smtClean="0">
                <a:latin typeface="Arial" panose="020B0604020202020204" pitchFamily="34" charset="0"/>
                <a:cs typeface="Arial" panose="020B0604020202020204" pitchFamily="34" charset="0"/>
              </a:rPr>
              <a:t>Mose (wie die andern Mose Bücher)</a:t>
            </a:r>
            <a:endParaRPr lang="de-CH" dirty="0" smtClean="0"/>
          </a:p>
        </p:txBody>
      </p:sp>
      <p:sp>
        <p:nvSpPr>
          <p:cNvPr id="3" name="Textfeld 2"/>
          <p:cNvSpPr txBox="1"/>
          <p:nvPr/>
        </p:nvSpPr>
        <p:spPr>
          <a:xfrm>
            <a:off x="1175656" y="1450442"/>
            <a:ext cx="10060767" cy="1754326"/>
          </a:xfrm>
          <a:prstGeom prst="rect">
            <a:avLst/>
          </a:prstGeom>
          <a:noFill/>
        </p:spPr>
        <p:txBody>
          <a:bodyPr wrap="none" rtlCol="0">
            <a:spAutoFit/>
          </a:bodyPr>
          <a:lstStyle/>
          <a:p>
            <a:r>
              <a:rPr lang="de-CH" sz="2800" b="1" dirty="0" smtClean="0">
                <a:latin typeface="Arial" panose="020B0604020202020204" pitchFamily="34" charset="0"/>
                <a:cs typeface="Arial" panose="020B0604020202020204" pitchFamily="34" charset="0"/>
              </a:rPr>
              <a:t>Lev. 27,34</a:t>
            </a:r>
          </a:p>
          <a:p>
            <a:r>
              <a:rPr lang="de-CH" sz="2800" i="1" dirty="0">
                <a:latin typeface="Arial" panose="020B0604020202020204" pitchFamily="34" charset="0"/>
                <a:cs typeface="Arial" panose="020B0604020202020204" pitchFamily="34" charset="0"/>
              </a:rPr>
              <a:t>34 Das sind die Gebote, die der HERR Mose aufgetragen hat </a:t>
            </a:r>
            <a:endParaRPr lang="de-CH" sz="2800" i="1" dirty="0" smtClean="0">
              <a:latin typeface="Arial" panose="020B0604020202020204" pitchFamily="34" charset="0"/>
              <a:cs typeface="Arial" panose="020B0604020202020204" pitchFamily="34" charset="0"/>
            </a:endParaRPr>
          </a:p>
          <a:p>
            <a:r>
              <a:rPr lang="de-CH" sz="2800" i="1" dirty="0" smtClean="0">
                <a:latin typeface="Arial" panose="020B0604020202020204" pitchFamily="34" charset="0"/>
                <a:cs typeface="Arial" panose="020B0604020202020204" pitchFamily="34" charset="0"/>
              </a:rPr>
              <a:t>an </a:t>
            </a:r>
            <a:r>
              <a:rPr lang="de-CH" sz="2800" i="1" dirty="0">
                <a:latin typeface="Arial" panose="020B0604020202020204" pitchFamily="34" charset="0"/>
                <a:cs typeface="Arial" panose="020B0604020202020204" pitchFamily="34" charset="0"/>
              </a:rPr>
              <a:t>die Kinder Israels, </a:t>
            </a:r>
            <a:r>
              <a:rPr lang="de-CH" sz="2800" i="1" dirty="0" smtClean="0">
                <a:latin typeface="Arial" panose="020B0604020202020204" pitchFamily="34" charset="0"/>
                <a:cs typeface="Arial" panose="020B0604020202020204" pitchFamily="34" charset="0"/>
              </a:rPr>
              <a:t>auf </a:t>
            </a:r>
            <a:r>
              <a:rPr lang="de-CH" sz="2800" i="1" dirty="0">
                <a:latin typeface="Arial" panose="020B0604020202020204" pitchFamily="34" charset="0"/>
                <a:cs typeface="Arial" panose="020B0604020202020204" pitchFamily="34" charset="0"/>
              </a:rPr>
              <a:t>dem Berg Sinai.</a:t>
            </a:r>
          </a:p>
          <a:p>
            <a:endParaRPr lang="de-CH" sz="2400" dirty="0" smtClean="0"/>
          </a:p>
        </p:txBody>
      </p:sp>
      <p:sp>
        <p:nvSpPr>
          <p:cNvPr id="4" name="Textfeld 3"/>
          <p:cNvSpPr txBox="1"/>
          <p:nvPr/>
        </p:nvSpPr>
        <p:spPr>
          <a:xfrm>
            <a:off x="1175655" y="2861386"/>
            <a:ext cx="9903673" cy="1815882"/>
          </a:xfrm>
          <a:prstGeom prst="rect">
            <a:avLst/>
          </a:prstGeom>
          <a:noFill/>
        </p:spPr>
        <p:txBody>
          <a:bodyPr wrap="none" rtlCol="0">
            <a:spAutoFit/>
          </a:bodyPr>
          <a:lstStyle/>
          <a:p>
            <a:r>
              <a:rPr lang="de-CH" sz="2800" b="1" dirty="0" smtClean="0">
                <a:latin typeface="Arial" panose="020B0604020202020204" pitchFamily="34" charset="0"/>
                <a:cs typeface="Arial" panose="020B0604020202020204" pitchFamily="34" charset="0"/>
              </a:rPr>
              <a:t>Esra 6,18</a:t>
            </a:r>
          </a:p>
          <a:p>
            <a:r>
              <a:rPr lang="de-CH" sz="2800" i="1" dirty="0">
                <a:latin typeface="Arial" panose="020B0604020202020204" pitchFamily="34" charset="0"/>
                <a:cs typeface="Arial" panose="020B0604020202020204" pitchFamily="34" charset="0"/>
              </a:rPr>
              <a:t>18 Und sie bestimmten die Priester nach ihren </a:t>
            </a:r>
            <a:r>
              <a:rPr lang="de-CH" sz="2800" i="1" dirty="0" smtClean="0">
                <a:latin typeface="Arial" panose="020B0604020202020204" pitchFamily="34" charset="0"/>
                <a:cs typeface="Arial" panose="020B0604020202020204" pitchFamily="34" charset="0"/>
              </a:rPr>
              <a:t>Abteilungen</a:t>
            </a:r>
          </a:p>
          <a:p>
            <a:r>
              <a:rPr lang="de-CH" sz="2800" i="1" dirty="0" smtClean="0">
                <a:latin typeface="Arial" panose="020B0604020202020204" pitchFamily="34" charset="0"/>
                <a:cs typeface="Arial" panose="020B0604020202020204" pitchFamily="34" charset="0"/>
              </a:rPr>
              <a:t>und </a:t>
            </a:r>
            <a:r>
              <a:rPr lang="de-CH" sz="2800" i="1" dirty="0">
                <a:latin typeface="Arial" panose="020B0604020202020204" pitchFamily="34" charset="0"/>
                <a:cs typeface="Arial" panose="020B0604020202020204" pitchFamily="34" charset="0"/>
              </a:rPr>
              <a:t>die Leviten nach ihren Ordnungen für den </a:t>
            </a:r>
            <a:r>
              <a:rPr lang="de-CH" sz="2800" i="1" dirty="0" smtClean="0">
                <a:latin typeface="Arial" panose="020B0604020202020204" pitchFamily="34" charset="0"/>
                <a:cs typeface="Arial" panose="020B0604020202020204" pitchFamily="34" charset="0"/>
              </a:rPr>
              <a:t>Dienst </a:t>
            </a:r>
            <a:r>
              <a:rPr lang="de-CH" sz="2800" i="1" dirty="0">
                <a:latin typeface="Arial" panose="020B0604020202020204" pitchFamily="34" charset="0"/>
                <a:cs typeface="Arial" panose="020B0604020202020204" pitchFamily="34" charset="0"/>
              </a:rPr>
              <a:t>Gottes </a:t>
            </a:r>
            <a:endParaRPr lang="de-CH" sz="2800" i="1" dirty="0" smtClean="0">
              <a:latin typeface="Arial" panose="020B0604020202020204" pitchFamily="34" charset="0"/>
              <a:cs typeface="Arial" panose="020B0604020202020204" pitchFamily="34" charset="0"/>
            </a:endParaRPr>
          </a:p>
          <a:p>
            <a:r>
              <a:rPr lang="de-CH" sz="2800" i="1" dirty="0" smtClean="0">
                <a:latin typeface="Arial" panose="020B0604020202020204" pitchFamily="34" charset="0"/>
                <a:cs typeface="Arial" panose="020B0604020202020204" pitchFamily="34" charset="0"/>
              </a:rPr>
              <a:t>in </a:t>
            </a:r>
            <a:r>
              <a:rPr lang="de-CH" sz="2800" i="1" dirty="0">
                <a:latin typeface="Arial" panose="020B0604020202020204" pitchFamily="34" charset="0"/>
                <a:cs typeface="Arial" panose="020B0604020202020204" pitchFamily="34" charset="0"/>
              </a:rPr>
              <a:t>Jerusalem, wie es im Buch Moses geschrieben steht</a:t>
            </a:r>
            <a:r>
              <a:rPr lang="de-CH" sz="2800" i="1" dirty="0" smtClean="0">
                <a:latin typeface="Arial" panose="020B0604020202020204" pitchFamily="34" charset="0"/>
                <a:cs typeface="Arial" panose="020B0604020202020204" pitchFamily="34" charset="0"/>
              </a:rPr>
              <a:t>.</a:t>
            </a:r>
            <a:endParaRPr lang="de-CH" sz="2800" i="1" dirty="0">
              <a:latin typeface="Arial" panose="020B0604020202020204" pitchFamily="34" charset="0"/>
              <a:cs typeface="Arial" panose="020B0604020202020204" pitchFamily="34" charset="0"/>
            </a:endParaRPr>
          </a:p>
        </p:txBody>
      </p:sp>
      <p:sp>
        <p:nvSpPr>
          <p:cNvPr id="5" name="Textfeld 4"/>
          <p:cNvSpPr txBox="1"/>
          <p:nvPr/>
        </p:nvSpPr>
        <p:spPr>
          <a:xfrm>
            <a:off x="1175654" y="4724549"/>
            <a:ext cx="11004359" cy="1815882"/>
          </a:xfrm>
          <a:prstGeom prst="rect">
            <a:avLst/>
          </a:prstGeom>
          <a:noFill/>
        </p:spPr>
        <p:txBody>
          <a:bodyPr wrap="none" rtlCol="0">
            <a:spAutoFit/>
          </a:bodyPr>
          <a:lstStyle/>
          <a:p>
            <a:r>
              <a:rPr lang="de-CH" sz="2800" b="1" dirty="0" smtClean="0">
                <a:latin typeface="Arial" panose="020B0604020202020204" pitchFamily="34" charset="0"/>
                <a:cs typeface="Arial" panose="020B0604020202020204" pitchFamily="34" charset="0"/>
              </a:rPr>
              <a:t>Matthäus 8,4</a:t>
            </a:r>
          </a:p>
          <a:p>
            <a:r>
              <a:rPr lang="de-CH" sz="2800" i="1" dirty="0">
                <a:latin typeface="Arial" panose="020B0604020202020204" pitchFamily="34" charset="0"/>
                <a:cs typeface="Arial" panose="020B0604020202020204" pitchFamily="34" charset="0"/>
              </a:rPr>
              <a:t>4 Und Jesus spricht zu ihm: Sieh zu, dass du es niemand sagst; </a:t>
            </a:r>
            <a:endParaRPr lang="de-CH" sz="2800" i="1" dirty="0" smtClean="0">
              <a:latin typeface="Arial" panose="020B0604020202020204" pitchFamily="34" charset="0"/>
              <a:cs typeface="Arial" panose="020B0604020202020204" pitchFamily="34" charset="0"/>
            </a:endParaRPr>
          </a:p>
          <a:p>
            <a:r>
              <a:rPr lang="de-CH" sz="2800" i="1" dirty="0" smtClean="0">
                <a:latin typeface="Arial" panose="020B0604020202020204" pitchFamily="34" charset="0"/>
                <a:cs typeface="Arial" panose="020B0604020202020204" pitchFamily="34" charset="0"/>
              </a:rPr>
              <a:t>sondern </a:t>
            </a:r>
            <a:r>
              <a:rPr lang="de-CH" sz="2800" i="1" dirty="0">
                <a:latin typeface="Arial" panose="020B0604020202020204" pitchFamily="34" charset="0"/>
                <a:cs typeface="Arial" panose="020B0604020202020204" pitchFamily="34" charset="0"/>
              </a:rPr>
              <a:t>geh hin, zeige dich dem Priester und bringe das Opfer dar, </a:t>
            </a:r>
            <a:endParaRPr lang="de-CH" sz="2800" i="1" dirty="0" smtClean="0">
              <a:latin typeface="Arial" panose="020B0604020202020204" pitchFamily="34" charset="0"/>
              <a:cs typeface="Arial" panose="020B0604020202020204" pitchFamily="34" charset="0"/>
            </a:endParaRPr>
          </a:p>
          <a:p>
            <a:r>
              <a:rPr lang="de-CH" sz="2800" i="1" dirty="0" smtClean="0">
                <a:latin typeface="Arial" panose="020B0604020202020204" pitchFamily="34" charset="0"/>
                <a:cs typeface="Arial" panose="020B0604020202020204" pitchFamily="34" charset="0"/>
              </a:rPr>
              <a:t>das </a:t>
            </a:r>
            <a:r>
              <a:rPr lang="de-CH" sz="2800" i="1" dirty="0">
                <a:latin typeface="Arial" panose="020B0604020202020204" pitchFamily="34" charset="0"/>
                <a:cs typeface="Arial" panose="020B0604020202020204" pitchFamily="34" charset="0"/>
              </a:rPr>
              <a:t>Mose befohlen hat, ihnen zum Zeugnis!</a:t>
            </a:r>
          </a:p>
        </p:txBody>
      </p:sp>
    </p:spTree>
    <p:extLst>
      <p:ext uri="{BB962C8B-B14F-4D97-AF65-F5344CB8AC3E}">
        <p14:creationId xmlns:p14="http://schemas.microsoft.com/office/powerpoint/2010/main" val="25125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75657" y="373224"/>
            <a:ext cx="3339376" cy="646331"/>
          </a:xfrm>
          <a:prstGeom prst="rect">
            <a:avLst/>
          </a:prstGeom>
          <a:noFill/>
        </p:spPr>
        <p:txBody>
          <a:bodyPr wrap="none" rtlCol="0">
            <a:spAutoFit/>
          </a:bodyPr>
          <a:lstStyle/>
          <a:p>
            <a:r>
              <a:rPr lang="de-CH" sz="3600" b="1" dirty="0" smtClean="0">
                <a:latin typeface="Arial" panose="020B0604020202020204" pitchFamily="34" charset="0"/>
                <a:cs typeface="Arial" panose="020B0604020202020204" pitchFamily="34" charset="0"/>
              </a:rPr>
              <a:t>Zeitabschnitt: </a:t>
            </a:r>
          </a:p>
        </p:txBody>
      </p:sp>
      <p:graphicFrame>
        <p:nvGraphicFramePr>
          <p:cNvPr id="9" name="Tabelle 8"/>
          <p:cNvGraphicFramePr>
            <a:graphicFrameLocks noGrp="1"/>
          </p:cNvGraphicFramePr>
          <p:nvPr>
            <p:extLst>
              <p:ext uri="{D42A27DB-BD31-4B8C-83A1-F6EECF244321}">
                <p14:modId xmlns:p14="http://schemas.microsoft.com/office/powerpoint/2010/main" val="1242535779"/>
              </p:ext>
            </p:extLst>
          </p:nvPr>
        </p:nvGraphicFramePr>
        <p:xfrm>
          <a:off x="354561" y="1156996"/>
          <a:ext cx="11420670" cy="1784107"/>
        </p:xfrm>
        <a:graphic>
          <a:graphicData uri="http://schemas.openxmlformats.org/drawingml/2006/table">
            <a:tbl>
              <a:tblPr firstRow="1" firstCol="1" bandRow="1">
                <a:tableStyleId>{5C22544A-7EE6-4342-B048-85BDC9FD1C3A}</a:tableStyleId>
              </a:tblPr>
              <a:tblGrid>
                <a:gridCol w="2283630"/>
                <a:gridCol w="2283630"/>
                <a:gridCol w="2283630"/>
                <a:gridCol w="2284890"/>
                <a:gridCol w="2284890"/>
              </a:tblGrid>
              <a:tr h="1784107">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Auszug</a:t>
                      </a:r>
                    </a:p>
                    <a:p>
                      <a:pPr algn="ctr">
                        <a:lnSpc>
                          <a:spcPct val="107000"/>
                        </a:lnSpc>
                        <a:spcAft>
                          <a:spcPts val="0"/>
                        </a:spcAft>
                      </a:pPr>
                      <a:r>
                        <a:rPr lang="de-CH" sz="2600" dirty="0">
                          <a:effectLst/>
                          <a:latin typeface="Arial" panose="020B0604020202020204" pitchFamily="34" charset="0"/>
                          <a:cs typeface="Arial" panose="020B0604020202020204" pitchFamily="34" charset="0"/>
                        </a:rPr>
                        <a:t>Aus Ägypten</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Gebot </a:t>
                      </a:r>
                    </a:p>
                    <a:p>
                      <a:pPr algn="ctr">
                        <a:lnSpc>
                          <a:spcPct val="107000"/>
                        </a:lnSpc>
                        <a:spcAft>
                          <a:spcPts val="0"/>
                        </a:spcAft>
                      </a:pPr>
                      <a:r>
                        <a:rPr lang="de-CH" sz="2600" dirty="0">
                          <a:effectLst/>
                          <a:latin typeface="Arial" panose="020B0604020202020204" pitchFamily="34" charset="0"/>
                          <a:cs typeface="Arial" panose="020B0604020202020204" pitchFamily="34" charset="0"/>
                        </a:rPr>
                        <a:t>am Sinai</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Stiftshütte</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Levitikus   Gesetze</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Wüstenwanderung Aufbruch</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graphicFrame>
        <p:nvGraphicFramePr>
          <p:cNvPr id="11" name="Tabelle 10"/>
          <p:cNvGraphicFramePr>
            <a:graphicFrameLocks noGrp="1"/>
          </p:cNvGraphicFramePr>
          <p:nvPr>
            <p:extLst>
              <p:ext uri="{D42A27DB-BD31-4B8C-83A1-F6EECF244321}">
                <p14:modId xmlns:p14="http://schemas.microsoft.com/office/powerpoint/2010/main" val="623236169"/>
              </p:ext>
            </p:extLst>
          </p:nvPr>
        </p:nvGraphicFramePr>
        <p:xfrm>
          <a:off x="354561" y="3078544"/>
          <a:ext cx="11420670" cy="772367"/>
        </p:xfrm>
        <a:graphic>
          <a:graphicData uri="http://schemas.openxmlformats.org/drawingml/2006/table">
            <a:tbl>
              <a:tblPr firstRow="1" firstCol="1" bandRow="1">
                <a:tableStyleId>{5C22544A-7EE6-4342-B048-85BDC9FD1C3A}</a:tableStyleId>
              </a:tblPr>
              <a:tblGrid>
                <a:gridCol w="2283630"/>
                <a:gridCol w="2283630"/>
                <a:gridCol w="2283630"/>
                <a:gridCol w="2284890"/>
                <a:gridCol w="2284890"/>
              </a:tblGrid>
              <a:tr h="772367">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Ex 12,41</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Ex 19,1</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a:effectLst/>
                          <a:latin typeface="Arial" panose="020B0604020202020204" pitchFamily="34" charset="0"/>
                          <a:cs typeface="Arial" panose="020B0604020202020204" pitchFamily="34" charset="0"/>
                        </a:rPr>
                        <a:t>Ex 40,17</a:t>
                      </a:r>
                      <a:endParaRPr lang="de-CH" sz="2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a:effectLst/>
                          <a:latin typeface="Arial" panose="020B0604020202020204" pitchFamily="34" charset="0"/>
                          <a:cs typeface="Arial" panose="020B0604020202020204" pitchFamily="34" charset="0"/>
                        </a:rPr>
                        <a:t> </a:t>
                      </a:r>
                      <a:endParaRPr lang="de-CH" sz="2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Nu 10,11</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graphicFrame>
        <p:nvGraphicFramePr>
          <p:cNvPr id="12" name="Tabelle 11"/>
          <p:cNvGraphicFramePr>
            <a:graphicFrameLocks noGrp="1"/>
          </p:cNvGraphicFramePr>
          <p:nvPr>
            <p:extLst>
              <p:ext uri="{D42A27DB-BD31-4B8C-83A1-F6EECF244321}">
                <p14:modId xmlns:p14="http://schemas.microsoft.com/office/powerpoint/2010/main" val="2203357976"/>
              </p:ext>
            </p:extLst>
          </p:nvPr>
        </p:nvGraphicFramePr>
        <p:xfrm>
          <a:off x="354561" y="3988352"/>
          <a:ext cx="11420670" cy="2119948"/>
        </p:xfrm>
        <a:graphic>
          <a:graphicData uri="http://schemas.openxmlformats.org/drawingml/2006/table">
            <a:tbl>
              <a:tblPr firstRow="1" firstCol="1" bandRow="1">
                <a:tableStyleId>{5C22544A-7EE6-4342-B048-85BDC9FD1C3A}</a:tableStyleId>
              </a:tblPr>
              <a:tblGrid>
                <a:gridCol w="2283630"/>
                <a:gridCol w="2283630"/>
                <a:gridCol w="2283630"/>
                <a:gridCol w="2284890"/>
                <a:gridCol w="2284890"/>
              </a:tblGrid>
              <a:tr h="1871272">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Beginn des neuen Kalenders</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a:effectLst/>
                          <a:latin typeface="Arial" panose="020B0604020202020204" pitchFamily="34" charset="0"/>
                          <a:cs typeface="Arial" panose="020B0604020202020204" pitchFamily="34" charset="0"/>
                        </a:rPr>
                        <a:t>Erstes Jahr Dritter Monat</a:t>
                      </a:r>
                      <a:endParaRPr lang="de-CH" sz="2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a:effectLst/>
                          <a:latin typeface="Arial" panose="020B0604020202020204" pitchFamily="34" charset="0"/>
                          <a:cs typeface="Arial" panose="020B0604020202020204" pitchFamily="34" charset="0"/>
                        </a:rPr>
                        <a:t>Zweites Jahr Erster Monat Erster Tag</a:t>
                      </a:r>
                      <a:endParaRPr lang="de-CH" sz="2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a:effectLst/>
                          <a:latin typeface="Arial" panose="020B0604020202020204" pitchFamily="34" charset="0"/>
                          <a:cs typeface="Arial" panose="020B0604020202020204" pitchFamily="34" charset="0"/>
                        </a:rPr>
                        <a:t>Zeitraum 50 Tage</a:t>
                      </a:r>
                      <a:endParaRPr lang="de-CH" sz="2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de-CH" sz="2600" dirty="0">
                          <a:effectLst/>
                          <a:latin typeface="Arial" panose="020B0604020202020204" pitchFamily="34" charset="0"/>
                          <a:cs typeface="Arial" panose="020B0604020202020204" pitchFamily="34" charset="0"/>
                        </a:rPr>
                        <a:t>Zweites Jahr Zweiter Monat Zwanzigster Tag</a:t>
                      </a:r>
                      <a:endParaRPr lang="de-CH" sz="2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269591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97761" y="74892"/>
            <a:ext cx="9752991" cy="519886"/>
          </a:xfrm>
          <a:prstGeom prst="rect">
            <a:avLst/>
          </a:prstGeom>
        </p:spPr>
        <p:txBody>
          <a:bodyPr wrap="none">
            <a:spAutoFit/>
          </a:bodyPr>
          <a:lstStyle/>
          <a:p>
            <a:pPr>
              <a:lnSpc>
                <a:spcPct val="107000"/>
              </a:lnSpc>
              <a:spcBef>
                <a:spcPts val="1200"/>
              </a:spcBef>
              <a:spcAft>
                <a:spcPts val="0"/>
              </a:spcAft>
            </a:pPr>
            <a:r>
              <a:rPr lang="de-CH" sz="2800" b="1" kern="0" dirty="0">
                <a:latin typeface="Arial" panose="020B0604020202020204" pitchFamily="34" charset="0"/>
                <a:ea typeface="Times New Roman" panose="02020603050405020304" pitchFamily="18" charset="0"/>
                <a:cs typeface="Arial" panose="020B0604020202020204" pitchFamily="34" charset="0"/>
              </a:rPr>
              <a:t>Die Stellung von Levitikus zu den anderen Mose Bücher</a:t>
            </a:r>
            <a:endParaRPr lang="de-CH" sz="2800" b="1" kern="0" dirty="0">
              <a:effectLst/>
              <a:latin typeface="Arial" panose="020B0604020202020204" pitchFamily="34" charset="0"/>
              <a:ea typeface="Times New Roman" panose="02020603050405020304" pitchFamily="18" charset="0"/>
              <a:cs typeface="Arial" panose="020B0604020202020204" pitchFamily="34" charset="0"/>
            </a:endParaRPr>
          </a:p>
        </p:txBody>
      </p:sp>
      <p:pic>
        <p:nvPicPr>
          <p:cNvPr id="6" name="Grafik 5"/>
          <p:cNvPicPr>
            <a:picLocks noChangeAspect="1"/>
          </p:cNvPicPr>
          <p:nvPr/>
        </p:nvPicPr>
        <p:blipFill>
          <a:blip r:embed="rId2"/>
          <a:stretch>
            <a:fillRect/>
          </a:stretch>
        </p:blipFill>
        <p:spPr>
          <a:xfrm>
            <a:off x="697761" y="594778"/>
            <a:ext cx="10261080" cy="2281855"/>
          </a:xfrm>
          <a:prstGeom prst="rect">
            <a:avLst/>
          </a:prstGeom>
        </p:spPr>
      </p:pic>
      <p:pic>
        <p:nvPicPr>
          <p:cNvPr id="7" name="Grafik 6"/>
          <p:cNvPicPr>
            <a:picLocks noChangeAspect="1"/>
          </p:cNvPicPr>
          <p:nvPr/>
        </p:nvPicPr>
        <p:blipFill>
          <a:blip r:embed="rId3"/>
          <a:stretch>
            <a:fillRect/>
          </a:stretch>
        </p:blipFill>
        <p:spPr>
          <a:xfrm>
            <a:off x="715962" y="2876632"/>
            <a:ext cx="10242879" cy="1736007"/>
          </a:xfrm>
          <a:prstGeom prst="rect">
            <a:avLst/>
          </a:prstGeom>
        </p:spPr>
      </p:pic>
      <p:pic>
        <p:nvPicPr>
          <p:cNvPr id="8" name="Grafik 7"/>
          <p:cNvPicPr>
            <a:picLocks noChangeAspect="1"/>
          </p:cNvPicPr>
          <p:nvPr/>
        </p:nvPicPr>
        <p:blipFill>
          <a:blip r:embed="rId4"/>
          <a:stretch>
            <a:fillRect/>
          </a:stretch>
        </p:blipFill>
        <p:spPr>
          <a:xfrm>
            <a:off x="746441" y="4715192"/>
            <a:ext cx="10165193" cy="1441768"/>
          </a:xfrm>
          <a:prstGeom prst="rect">
            <a:avLst/>
          </a:prstGeom>
        </p:spPr>
      </p:pic>
    </p:spTree>
    <p:extLst>
      <p:ext uri="{BB962C8B-B14F-4D97-AF65-F5344CB8AC3E}">
        <p14:creationId xmlns:p14="http://schemas.microsoft.com/office/powerpoint/2010/main" val="144534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462</Words>
  <Application>Microsoft Office PowerPoint</Application>
  <PresentationFormat>Breitbild</PresentationFormat>
  <Paragraphs>138</Paragraphs>
  <Slides>22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22</vt:i4>
      </vt:variant>
    </vt:vector>
  </HeadingPairs>
  <TitlesOfParts>
    <vt:vector size="27" baseType="lpstr">
      <vt:lpstr>Arial</vt:lpstr>
      <vt:lpstr>Calibri</vt:lpstr>
      <vt:lpstr>Calibri Light</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Aufbau des Buches Levitikus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Mike</dc:creator>
  <cp:lastModifiedBy>Reinhard</cp:lastModifiedBy>
  <cp:revision>164</cp:revision>
  <dcterms:created xsi:type="dcterms:W3CDTF">2018-08-12T05:46:28Z</dcterms:created>
  <dcterms:modified xsi:type="dcterms:W3CDTF">2018-12-08T06:07:57Z</dcterms:modified>
</cp:coreProperties>
</file>