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59" r:id="rId3"/>
    <p:sldId id="356" r:id="rId4"/>
    <p:sldId id="360" r:id="rId5"/>
    <p:sldId id="362" r:id="rId6"/>
    <p:sldId id="363" r:id="rId7"/>
    <p:sldId id="364" r:id="rId8"/>
    <p:sldId id="365" r:id="rId9"/>
    <p:sldId id="366" r:id="rId10"/>
    <p:sldId id="367" r:id="rId11"/>
    <p:sldId id="369" r:id="rId12"/>
    <p:sldId id="368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58" r:id="rId2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7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14.11.2018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14.11.2018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527225" y="5056144"/>
            <a:ext cx="467743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Matthäus Teil </a:t>
            </a:r>
            <a:r>
              <a:rPr lang="de-CH" sz="5500" b="1" dirty="0" smtClean="0"/>
              <a:t>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33838" y="588926"/>
            <a:ext cx="10760061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„Als </a:t>
            </a:r>
            <a:r>
              <a:rPr lang="de-CH" sz="3200" dirty="0"/>
              <a:t>Jesus aber nach Kapernaum kam, trat ein Hauptmann </a:t>
            </a:r>
            <a:endParaRPr lang="de-CH" sz="3200" dirty="0" smtClean="0"/>
          </a:p>
          <a:p>
            <a:r>
              <a:rPr lang="de-CH" sz="3200" dirty="0" smtClean="0"/>
              <a:t>zu </a:t>
            </a:r>
            <a:r>
              <a:rPr lang="de-CH" sz="3200" dirty="0"/>
              <a:t>ihm, bat ihn und sprach: Herr, mein Knecht liegt daheim </a:t>
            </a:r>
            <a:endParaRPr lang="de-CH" sz="3200" dirty="0" smtClean="0"/>
          </a:p>
          <a:p>
            <a:r>
              <a:rPr lang="de-CH" sz="3200" dirty="0" smtClean="0"/>
              <a:t>gelähmt </a:t>
            </a:r>
            <a:r>
              <a:rPr lang="de-CH" sz="3200" dirty="0"/>
              <a:t>danieder und ist furchtbar geplagt! Und Jesus spricht </a:t>
            </a:r>
            <a:endParaRPr lang="de-CH" sz="3200" dirty="0" smtClean="0"/>
          </a:p>
          <a:p>
            <a:r>
              <a:rPr lang="de-CH" sz="3200" dirty="0" smtClean="0"/>
              <a:t>zu </a:t>
            </a:r>
            <a:r>
              <a:rPr lang="de-CH" sz="3200" dirty="0"/>
              <a:t>ihm: Ich will kommen und ihn heilen! Der Hauptmann </a:t>
            </a:r>
            <a:endParaRPr lang="de-CH" sz="3200" dirty="0" smtClean="0"/>
          </a:p>
          <a:p>
            <a:r>
              <a:rPr lang="de-CH" sz="3200" dirty="0" smtClean="0"/>
              <a:t>antwortete </a:t>
            </a:r>
            <a:r>
              <a:rPr lang="de-CH" sz="3200" dirty="0"/>
              <a:t>und sprach: Herr, ich bin nicht wert, dass du </a:t>
            </a:r>
            <a:endParaRPr lang="de-CH" sz="3200" dirty="0" smtClean="0"/>
          </a:p>
          <a:p>
            <a:r>
              <a:rPr lang="de-CH" sz="3200" dirty="0" smtClean="0"/>
              <a:t>unter </a:t>
            </a:r>
            <a:r>
              <a:rPr lang="de-CH" sz="3200" dirty="0"/>
              <a:t>mein Dach kommst, sondern sprich nur ein Wort, </a:t>
            </a:r>
            <a:endParaRPr lang="de-CH" sz="3200" dirty="0" smtClean="0"/>
          </a:p>
          <a:p>
            <a:r>
              <a:rPr lang="de-CH" sz="3200" dirty="0" smtClean="0"/>
              <a:t>so </a:t>
            </a:r>
            <a:r>
              <a:rPr lang="de-CH" sz="3200" dirty="0"/>
              <a:t>wird mein Knecht gesund werden! Denn auch ich bin ein </a:t>
            </a:r>
            <a:endParaRPr lang="de-CH" sz="3200" dirty="0" smtClean="0"/>
          </a:p>
          <a:p>
            <a:r>
              <a:rPr lang="de-CH" sz="3200" dirty="0" smtClean="0"/>
              <a:t>Mensch</a:t>
            </a:r>
            <a:r>
              <a:rPr lang="de-CH" sz="3200" dirty="0"/>
              <a:t>, der unter Vorgesetzten steht, und habe Kriegsknechte </a:t>
            </a:r>
            <a:endParaRPr lang="de-CH" sz="3200" dirty="0" smtClean="0"/>
          </a:p>
          <a:p>
            <a:r>
              <a:rPr lang="de-CH" sz="3200" dirty="0" smtClean="0"/>
              <a:t>unter </a:t>
            </a:r>
            <a:r>
              <a:rPr lang="de-CH" sz="3200" dirty="0"/>
              <a:t>mir; und wenn ich zu diesem sage: Geh hin!, so geht er;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zu einem anderen: Komm her!, so kommt er; und zu </a:t>
            </a:r>
            <a:endParaRPr lang="de-CH" sz="3200" dirty="0" smtClean="0"/>
          </a:p>
          <a:p>
            <a:r>
              <a:rPr lang="de-CH" sz="3200" dirty="0" smtClean="0"/>
              <a:t>meinem </a:t>
            </a:r>
            <a:r>
              <a:rPr lang="de-CH" sz="3200" dirty="0"/>
              <a:t>Knecht: Tu das!, so tut er’s</a:t>
            </a:r>
            <a:r>
              <a:rPr lang="de-CH" sz="3200" dirty="0" smtClean="0"/>
              <a:t>. …</a:t>
            </a:r>
            <a:r>
              <a:rPr lang="de-CH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8734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33838" y="588926"/>
            <a:ext cx="10021974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„…</a:t>
            </a:r>
            <a:r>
              <a:rPr lang="de-CH" sz="3200" dirty="0"/>
              <a:t> Als Jesus das hörte, verwunderte er sich und sprach zu </a:t>
            </a:r>
            <a:endParaRPr lang="de-CH" sz="3200" dirty="0" smtClean="0"/>
          </a:p>
          <a:p>
            <a:r>
              <a:rPr lang="de-CH" sz="3200" dirty="0" smtClean="0"/>
              <a:t>denen</a:t>
            </a:r>
            <a:r>
              <a:rPr lang="de-CH" sz="3200" dirty="0"/>
              <a:t>, die nachfolgten: Wahrlich, ich sage euch: Einen so </a:t>
            </a:r>
            <a:endParaRPr lang="de-CH" sz="3200" dirty="0" smtClean="0"/>
          </a:p>
          <a:p>
            <a:r>
              <a:rPr lang="de-CH" sz="3200" dirty="0" smtClean="0"/>
              <a:t>großen </a:t>
            </a:r>
            <a:r>
              <a:rPr lang="de-CH" sz="3200" dirty="0"/>
              <a:t>Glauben habe ich in Israel nicht gefunden! Ich sage </a:t>
            </a:r>
            <a:endParaRPr lang="de-CH" sz="3200" dirty="0" smtClean="0"/>
          </a:p>
          <a:p>
            <a:r>
              <a:rPr lang="de-CH" sz="3200" dirty="0" smtClean="0"/>
              <a:t>euch </a:t>
            </a:r>
            <a:r>
              <a:rPr lang="de-CH" sz="3200" dirty="0"/>
              <a:t>aber: Viele werden kommen vom Osten und vom </a:t>
            </a:r>
            <a:endParaRPr lang="de-CH" sz="3200" dirty="0" smtClean="0"/>
          </a:p>
          <a:p>
            <a:r>
              <a:rPr lang="de-CH" sz="3200" dirty="0" smtClean="0"/>
              <a:t>Westen </a:t>
            </a:r>
            <a:r>
              <a:rPr lang="de-CH" sz="3200" dirty="0"/>
              <a:t>und werden im Reich der Himmel mit Abraham, </a:t>
            </a:r>
            <a:endParaRPr lang="de-CH" sz="3200" dirty="0" smtClean="0"/>
          </a:p>
          <a:p>
            <a:r>
              <a:rPr lang="de-CH" sz="3200" dirty="0" smtClean="0"/>
              <a:t>Isaak </a:t>
            </a:r>
            <a:r>
              <a:rPr lang="de-CH" sz="3200" dirty="0"/>
              <a:t>und Jakob zu Tisch sitzen, aber die Kinder des </a:t>
            </a:r>
            <a:endParaRPr lang="de-CH" sz="3200" dirty="0" smtClean="0"/>
          </a:p>
          <a:p>
            <a:r>
              <a:rPr lang="de-CH" sz="3200" dirty="0" smtClean="0"/>
              <a:t>Reiches </a:t>
            </a:r>
            <a:r>
              <a:rPr lang="de-CH" sz="3200" dirty="0"/>
              <a:t>werden in die äußerste Finsternis hinausgeworfen </a:t>
            </a:r>
            <a:endParaRPr lang="de-CH" sz="3200" dirty="0" smtClean="0"/>
          </a:p>
          <a:p>
            <a:r>
              <a:rPr lang="de-CH" sz="3200" dirty="0" smtClean="0"/>
              <a:t>werden</a:t>
            </a:r>
            <a:r>
              <a:rPr lang="de-CH" sz="3200" dirty="0"/>
              <a:t>; dort wird Heulen und Zähneknirschen sein. 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Jesus sprach zu dem Hauptmann: Geh hin, und dir </a:t>
            </a:r>
            <a:endParaRPr lang="de-CH" sz="3200" dirty="0" smtClean="0"/>
          </a:p>
          <a:p>
            <a:r>
              <a:rPr lang="de-CH" sz="3200" dirty="0" smtClean="0"/>
              <a:t>geschehe</a:t>
            </a:r>
            <a:r>
              <a:rPr lang="de-CH" sz="3200" dirty="0"/>
              <a:t>, wie du geglaubt hast! Und sein Knecht wurde </a:t>
            </a:r>
            <a:endParaRPr lang="de-CH" sz="3200" dirty="0" smtClean="0"/>
          </a:p>
          <a:p>
            <a:r>
              <a:rPr lang="de-CH" sz="3200" dirty="0" smtClean="0"/>
              <a:t>in </a:t>
            </a:r>
            <a:r>
              <a:rPr lang="de-CH" sz="3200" dirty="0"/>
              <a:t>derselben Stunde gesund.“ </a:t>
            </a:r>
            <a:r>
              <a:rPr lang="de-CH" sz="3200" b="1" dirty="0"/>
              <a:t>(Mt 8,5-13 )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11546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15103" y="1800105"/>
            <a:ext cx="843929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600" dirty="0"/>
              <a:t>Jesus sucht in uns ein dauerhaftes </a:t>
            </a:r>
            <a:endParaRPr lang="de-DE" sz="4600" dirty="0" smtClean="0"/>
          </a:p>
          <a:p>
            <a:r>
              <a:rPr lang="de-DE" sz="4600" dirty="0" smtClean="0"/>
              <a:t>Vertrauen </a:t>
            </a:r>
            <a:r>
              <a:rPr lang="de-DE" sz="4600" dirty="0"/>
              <a:t>in IHN und SEIN Wort. </a:t>
            </a:r>
            <a:endParaRPr lang="de-CH" sz="4600" dirty="0"/>
          </a:p>
        </p:txBody>
      </p:sp>
    </p:spTree>
    <p:extLst>
      <p:ext uri="{BB962C8B-B14F-4D97-AF65-F5344CB8AC3E}">
        <p14:creationId xmlns:p14="http://schemas.microsoft.com/office/powerpoint/2010/main" val="382581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158420"/>
            <a:ext cx="7686143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Ein Thema im Matthäus, das in den anderen </a:t>
            </a:r>
            <a:endParaRPr lang="de-DE" sz="3200" dirty="0" smtClean="0"/>
          </a:p>
          <a:p>
            <a:r>
              <a:rPr lang="de-DE" sz="3200" dirty="0" smtClean="0"/>
              <a:t>Evangelien </a:t>
            </a:r>
            <a:r>
              <a:rPr lang="de-DE" sz="3200" dirty="0"/>
              <a:t>nur am Rande erwähnt wird, </a:t>
            </a:r>
            <a:endParaRPr lang="de-DE" sz="3200" dirty="0" smtClean="0"/>
          </a:p>
          <a:p>
            <a:r>
              <a:rPr lang="de-DE" sz="3200" dirty="0" smtClean="0"/>
              <a:t>ist </a:t>
            </a:r>
            <a:r>
              <a:rPr lang="de-DE" sz="3200" dirty="0"/>
              <a:t>die Betonung „Täter des Wortes“ zu sein!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Reihenfolge ist klar definiert: Zuerst der </a:t>
            </a:r>
            <a:endParaRPr lang="de-DE" sz="3200" dirty="0" smtClean="0"/>
          </a:p>
          <a:p>
            <a:r>
              <a:rPr lang="de-DE" sz="3200" dirty="0" smtClean="0"/>
              <a:t>Glaube </a:t>
            </a:r>
            <a:r>
              <a:rPr lang="de-DE" sz="3200" dirty="0"/>
              <a:t>und aus dem Glauben kommt die Tat </a:t>
            </a:r>
            <a:endParaRPr lang="de-DE" sz="3200" dirty="0" smtClean="0"/>
          </a:p>
          <a:p>
            <a:r>
              <a:rPr lang="de-DE" sz="3200" dirty="0" smtClean="0"/>
              <a:t>(</a:t>
            </a:r>
            <a:r>
              <a:rPr lang="de-DE" sz="3200" dirty="0"/>
              <a:t>Werke der Gerechtigkeit). Matthäus ist es </a:t>
            </a:r>
            <a:endParaRPr lang="de-DE" sz="3200" dirty="0" smtClean="0"/>
          </a:p>
          <a:p>
            <a:r>
              <a:rPr lang="de-DE" sz="3200" dirty="0" smtClean="0"/>
              <a:t>wichtig</a:t>
            </a:r>
            <a:r>
              <a:rPr lang="de-DE" sz="3200" dirty="0"/>
              <a:t>, dass diese Reihenfolge im Leben </a:t>
            </a:r>
            <a:endParaRPr lang="de-DE" sz="3200" dirty="0" smtClean="0"/>
          </a:p>
          <a:p>
            <a:r>
              <a:rPr lang="de-DE" sz="3200" dirty="0" smtClean="0"/>
              <a:t>eines </a:t>
            </a:r>
            <a:r>
              <a:rPr lang="de-DE" sz="3200" dirty="0"/>
              <a:t>Christen stimmt.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59117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06029" y="693199"/>
            <a:ext cx="10833158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„Was meint ihr aber? Ein Mensch hatte zwei Söhne. Und er </a:t>
            </a:r>
            <a:endParaRPr lang="de-CH" sz="3200" dirty="0" smtClean="0"/>
          </a:p>
          <a:p>
            <a:r>
              <a:rPr lang="de-CH" sz="3200" dirty="0" smtClean="0"/>
              <a:t>ging </a:t>
            </a:r>
            <a:r>
              <a:rPr lang="de-CH" sz="3200" dirty="0"/>
              <a:t>zu dem ersten und sprach: Sohn, mache dich auf und </a:t>
            </a:r>
            <a:endParaRPr lang="de-CH" sz="3200" dirty="0" smtClean="0"/>
          </a:p>
          <a:p>
            <a:r>
              <a:rPr lang="de-CH" sz="3200" dirty="0" smtClean="0"/>
              <a:t>arbeite </a:t>
            </a:r>
            <a:r>
              <a:rPr lang="de-CH" sz="3200" dirty="0"/>
              <a:t>heute in meinem Weinberg! Der aber antwortete und </a:t>
            </a:r>
            <a:endParaRPr lang="de-CH" sz="3200" dirty="0" smtClean="0"/>
          </a:p>
          <a:p>
            <a:r>
              <a:rPr lang="de-CH" sz="3200" dirty="0" smtClean="0"/>
              <a:t>sprach</a:t>
            </a:r>
            <a:r>
              <a:rPr lang="de-CH" sz="3200" dirty="0"/>
              <a:t>: Ich will nicht! Danach aber reute es ihn, und er ging. 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er ging zu dem zweiten und sagte dasselbe. Da antwortete </a:t>
            </a:r>
            <a:endParaRPr lang="de-CH" sz="3200" dirty="0" smtClean="0"/>
          </a:p>
          <a:p>
            <a:r>
              <a:rPr lang="de-CH" sz="3200" dirty="0" smtClean="0"/>
              <a:t>dieser </a:t>
            </a:r>
            <a:r>
              <a:rPr lang="de-CH" sz="3200" dirty="0"/>
              <a:t>und sprach: Ich [gehe], Herr! und ging nicht. Wer von </a:t>
            </a:r>
            <a:endParaRPr lang="de-CH" sz="3200" dirty="0" smtClean="0"/>
          </a:p>
          <a:p>
            <a:r>
              <a:rPr lang="de-CH" sz="3200" dirty="0" smtClean="0"/>
              <a:t>diesen </a:t>
            </a:r>
            <a:r>
              <a:rPr lang="de-CH" sz="3200" dirty="0"/>
              <a:t>beiden hat den Willen des Vaters getan? Sie sprachen zu </a:t>
            </a:r>
            <a:endParaRPr lang="de-CH" sz="3200" dirty="0" smtClean="0"/>
          </a:p>
          <a:p>
            <a:r>
              <a:rPr lang="de-CH" sz="3200" dirty="0" smtClean="0"/>
              <a:t>ihm</a:t>
            </a:r>
            <a:r>
              <a:rPr lang="de-CH" sz="3200" dirty="0"/>
              <a:t>: Der erste. Da spricht Jesus zu ihnen: Wahrlich, </a:t>
            </a:r>
            <a:endParaRPr lang="de-CH" sz="3200" dirty="0" smtClean="0"/>
          </a:p>
          <a:p>
            <a:r>
              <a:rPr lang="de-CH" sz="3200" dirty="0" smtClean="0"/>
              <a:t>ich </a:t>
            </a:r>
            <a:r>
              <a:rPr lang="de-CH" sz="3200" dirty="0"/>
              <a:t>sage euch: </a:t>
            </a:r>
            <a:r>
              <a:rPr lang="de-CH" sz="3200" dirty="0" smtClean="0"/>
              <a:t>Die </a:t>
            </a:r>
            <a:r>
              <a:rPr lang="de-CH" sz="3200" dirty="0"/>
              <a:t>Zöllner und die Huren kommen eher </a:t>
            </a:r>
            <a:endParaRPr lang="de-CH" sz="3200" dirty="0" smtClean="0"/>
          </a:p>
          <a:p>
            <a:r>
              <a:rPr lang="de-CH" sz="3200" dirty="0" smtClean="0"/>
              <a:t>in </a:t>
            </a:r>
            <a:r>
              <a:rPr lang="de-CH" sz="3200" dirty="0"/>
              <a:t>das Reich Gottes als ihr! “ </a:t>
            </a:r>
            <a:r>
              <a:rPr lang="de-CH" sz="3200" b="1" dirty="0"/>
              <a:t>(Mt 21,28-31 )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7510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2104898"/>
            <a:ext cx="81536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u="sng" dirty="0"/>
              <a:t>Merke:</a:t>
            </a:r>
            <a:r>
              <a:rPr lang="de-DE" sz="3200" dirty="0"/>
              <a:t> Ein Jünger Jesu zu sein bedeutet, </a:t>
            </a:r>
            <a:endParaRPr lang="de-DE" sz="3200" dirty="0" smtClean="0"/>
          </a:p>
          <a:p>
            <a:r>
              <a:rPr lang="de-DE" sz="3200" dirty="0" smtClean="0"/>
              <a:t>nicht </a:t>
            </a:r>
            <a:r>
              <a:rPr lang="de-DE" sz="3200" dirty="0"/>
              <a:t>nur seine Worte zu hören, sondern zu tun.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01380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543428"/>
            <a:ext cx="853829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Gleich zu Beginn des Evangeliums zeigt Matthäus, </a:t>
            </a:r>
            <a:endParaRPr lang="de-DE" sz="3200" dirty="0" smtClean="0"/>
          </a:p>
          <a:p>
            <a:r>
              <a:rPr lang="de-DE" sz="3200" dirty="0" smtClean="0"/>
              <a:t>wie </a:t>
            </a:r>
            <a:r>
              <a:rPr lang="de-DE" sz="3200" dirty="0"/>
              <a:t>wichtig es ist, nicht nur Hörer des Wortes zu </a:t>
            </a:r>
            <a:endParaRPr lang="de-DE" sz="3200" dirty="0" smtClean="0"/>
          </a:p>
          <a:p>
            <a:r>
              <a:rPr lang="de-DE" sz="3200" dirty="0" smtClean="0"/>
              <a:t>sein</a:t>
            </a:r>
            <a:r>
              <a:rPr lang="de-DE" sz="3200" dirty="0"/>
              <a:t>, sondern auch Täter. Jesus nennt dies: </a:t>
            </a:r>
            <a:endParaRPr lang="de-DE" sz="3200" dirty="0" smtClean="0"/>
          </a:p>
          <a:p>
            <a:r>
              <a:rPr lang="de-DE" sz="3200" dirty="0" smtClean="0"/>
              <a:t>„</a:t>
            </a:r>
            <a:r>
              <a:rPr lang="de-DE" sz="3200" dirty="0"/>
              <a:t>alle Gerechtigkeit zu erfüllen“ (3,15).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8426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158420"/>
            <a:ext cx="967361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„Wer nun eines von diesen kleinsten Geboten auflöst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die Leute so lehrt, der wird der Kleinste genannt </a:t>
            </a:r>
            <a:endParaRPr lang="de-CH" sz="3200" dirty="0" smtClean="0"/>
          </a:p>
          <a:p>
            <a:r>
              <a:rPr lang="de-CH" sz="3200" dirty="0" smtClean="0"/>
              <a:t>werden </a:t>
            </a:r>
            <a:r>
              <a:rPr lang="de-CH" sz="3200" dirty="0"/>
              <a:t>im Reich der Himmel; </a:t>
            </a:r>
            <a:r>
              <a:rPr lang="de-CH" sz="3200" u="sng" dirty="0"/>
              <a:t>wer sie aber tut und lehrt</a:t>
            </a:r>
            <a:r>
              <a:rPr lang="de-CH" sz="3200" dirty="0"/>
              <a:t>, </a:t>
            </a:r>
            <a:endParaRPr lang="de-CH" sz="3200" dirty="0" smtClean="0"/>
          </a:p>
          <a:p>
            <a:r>
              <a:rPr lang="de-CH" sz="3200" dirty="0" smtClean="0"/>
              <a:t>der </a:t>
            </a:r>
            <a:r>
              <a:rPr lang="de-CH" sz="3200" dirty="0"/>
              <a:t>wird groß genannt werden im Reich der Himmel. </a:t>
            </a:r>
            <a:endParaRPr lang="de-CH" sz="3200" dirty="0" smtClean="0"/>
          </a:p>
          <a:p>
            <a:r>
              <a:rPr lang="de-CH" sz="3200" dirty="0" smtClean="0"/>
              <a:t>Denn </a:t>
            </a:r>
            <a:r>
              <a:rPr lang="de-CH" sz="3200" dirty="0"/>
              <a:t>ich sage euch: Wenn eure Gerechtigkeit die der </a:t>
            </a:r>
            <a:endParaRPr lang="de-CH" sz="3200" dirty="0" smtClean="0"/>
          </a:p>
          <a:p>
            <a:r>
              <a:rPr lang="de-CH" sz="3200" dirty="0" smtClean="0"/>
              <a:t>Schriftgelehrten </a:t>
            </a:r>
            <a:r>
              <a:rPr lang="de-CH" sz="3200" dirty="0"/>
              <a:t>und Pharisäer nicht weit übertrifft, </a:t>
            </a:r>
            <a:endParaRPr lang="de-CH" sz="3200" dirty="0" smtClean="0"/>
          </a:p>
          <a:p>
            <a:r>
              <a:rPr lang="de-CH" sz="3200" dirty="0" smtClean="0"/>
              <a:t>so </a:t>
            </a:r>
            <a:r>
              <a:rPr lang="de-CH" sz="3200" dirty="0"/>
              <a:t>werdet ihr gar nicht in das Reich der Himmel </a:t>
            </a:r>
            <a:endParaRPr lang="de-CH" sz="3200" dirty="0" smtClean="0"/>
          </a:p>
          <a:p>
            <a:r>
              <a:rPr lang="de-CH" sz="3200" dirty="0" smtClean="0"/>
              <a:t>eingehen</a:t>
            </a:r>
            <a:r>
              <a:rPr lang="de-CH" sz="3200" dirty="0"/>
              <a:t>!“ </a:t>
            </a:r>
            <a:r>
              <a:rPr lang="de-CH" sz="3200" b="1" dirty="0"/>
              <a:t>(Mt 5,19+20)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85030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623638"/>
            <a:ext cx="879016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Matthäus ist es wichtig, die Jünger Jesu vor </a:t>
            </a:r>
            <a:endParaRPr lang="de-DE" sz="3200" dirty="0" smtClean="0"/>
          </a:p>
          <a:p>
            <a:r>
              <a:rPr lang="de-DE" sz="3200" dirty="0" smtClean="0"/>
              <a:t>Leichtsinn </a:t>
            </a:r>
            <a:r>
              <a:rPr lang="de-DE" sz="3200" dirty="0"/>
              <a:t>und Selbstzufriedenheit zu warnen. </a:t>
            </a:r>
            <a:endParaRPr lang="de-DE" sz="3200" dirty="0" smtClean="0"/>
          </a:p>
          <a:p>
            <a:r>
              <a:rPr lang="de-DE" sz="3200" dirty="0" smtClean="0"/>
              <a:t>Jesus </a:t>
            </a:r>
            <a:r>
              <a:rPr lang="de-DE" sz="3200" dirty="0"/>
              <a:t>nachzufolgen ist keine „Carte Blanche“,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den Eingang in das Reich der Himmel garantiert.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33886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695827"/>
            <a:ext cx="950035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„Und fürchtet euch nicht vor denen, die den Leib töten, </a:t>
            </a:r>
            <a:endParaRPr lang="de-CH" sz="3200" dirty="0" smtClean="0"/>
          </a:p>
          <a:p>
            <a:r>
              <a:rPr lang="de-CH" sz="3200" dirty="0" smtClean="0"/>
              <a:t>die </a:t>
            </a:r>
            <a:r>
              <a:rPr lang="de-CH" sz="3200" dirty="0"/>
              <a:t>Seele aber nicht zu töten vermögen; </a:t>
            </a:r>
            <a:r>
              <a:rPr lang="de-CH" sz="3200" b="1" u="sng" dirty="0"/>
              <a:t>fürchtet</a:t>
            </a:r>
            <a:r>
              <a:rPr lang="de-CH" sz="3200" dirty="0"/>
              <a:t> </a:t>
            </a:r>
            <a:endParaRPr lang="de-CH" sz="3200" dirty="0" smtClean="0"/>
          </a:p>
          <a:p>
            <a:r>
              <a:rPr lang="de-CH" sz="3200" dirty="0" smtClean="0"/>
              <a:t>vielmehr </a:t>
            </a:r>
            <a:r>
              <a:rPr lang="de-CH" sz="3200" dirty="0"/>
              <a:t>den, der Seele und Leib verderben kann </a:t>
            </a:r>
            <a:endParaRPr lang="de-CH" sz="3200" dirty="0" smtClean="0"/>
          </a:p>
          <a:p>
            <a:r>
              <a:rPr lang="de-CH" sz="3200" dirty="0" smtClean="0"/>
              <a:t>in </a:t>
            </a:r>
            <a:r>
              <a:rPr lang="de-CH" sz="3200" dirty="0"/>
              <a:t>der Hölle!“ </a:t>
            </a:r>
            <a:r>
              <a:rPr lang="de-CH" sz="3200" b="1" dirty="0"/>
              <a:t>(Mt 10,28)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61519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7552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Matthäus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6207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28 | Verse:  1071</a:t>
            </a:r>
          </a:p>
        </p:txBody>
      </p:sp>
    </p:spTree>
    <p:extLst>
      <p:ext uri="{BB962C8B-B14F-4D97-AF65-F5344CB8AC3E}">
        <p14:creationId xmlns:p14="http://schemas.microsoft.com/office/powerpoint/2010/main" val="41320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591554"/>
            <a:ext cx="81085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„Ehrfurcht vor dem HERRN ist der Anfang jeder </a:t>
            </a:r>
            <a:endParaRPr lang="de-CH" sz="3200" dirty="0" smtClean="0"/>
          </a:p>
          <a:p>
            <a:r>
              <a:rPr lang="de-CH" sz="3200" dirty="0" smtClean="0"/>
              <a:t>Erkenntnis</a:t>
            </a:r>
            <a:r>
              <a:rPr lang="de-CH" sz="3200" dirty="0"/>
              <a:t>, nur törichte Menschen verachten </a:t>
            </a:r>
            <a:endParaRPr lang="de-CH" sz="3200" dirty="0" smtClean="0"/>
          </a:p>
          <a:p>
            <a:r>
              <a:rPr lang="de-CH" sz="3200" dirty="0" smtClean="0"/>
              <a:t>Weisheit </a:t>
            </a:r>
            <a:r>
              <a:rPr lang="de-CH" sz="3200" dirty="0"/>
              <a:t>und Erziehung“ </a:t>
            </a:r>
            <a:r>
              <a:rPr lang="de-CH" sz="3200" b="1" dirty="0"/>
              <a:t>(Spr 1,7)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88856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527225" y="5056144"/>
            <a:ext cx="467743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Matthäus Teil </a:t>
            </a:r>
            <a:r>
              <a:rPr lang="de-CH" sz="5500" b="1" dirty="0" smtClean="0"/>
              <a:t>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78343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87004" y="1820159"/>
            <a:ext cx="99431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Kein anderes Evangelium beinhaltet so viel Lehre über das </a:t>
            </a:r>
            <a:endParaRPr lang="de-DE" sz="3200" dirty="0" smtClean="0"/>
          </a:p>
          <a:p>
            <a:r>
              <a:rPr lang="de-DE" sz="3200" dirty="0" smtClean="0"/>
              <a:t>Reich </a:t>
            </a:r>
            <a:r>
              <a:rPr lang="de-DE" sz="3200" dirty="0"/>
              <a:t>Gottes wie das Matthäusevangelium. 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44006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400879"/>
              </p:ext>
            </p:extLst>
          </p:nvPr>
        </p:nvGraphicFramePr>
        <p:xfrm>
          <a:off x="726659" y="1518146"/>
          <a:ext cx="10815636" cy="3413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Image" r:id="rId3" imgW="35530159" imgH="11365079" progId="Photoshop.Image.55">
                  <p:embed/>
                </p:oleObj>
              </mc:Choice>
              <mc:Fallback>
                <p:oleObj name="Image" r:id="rId3" imgW="35530159" imgH="11365079" progId="Photoshop.Image.5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659" y="1518146"/>
                        <a:ext cx="10815636" cy="3413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556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957895"/>
            <a:ext cx="881690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Die Juden sehen die Gegenwart als das </a:t>
            </a:r>
            <a:endParaRPr lang="de-DE" sz="3200" dirty="0" smtClean="0"/>
          </a:p>
          <a:p>
            <a:r>
              <a:rPr lang="de-DE" sz="3200" dirty="0" smtClean="0"/>
              <a:t>„</a:t>
            </a:r>
            <a:r>
              <a:rPr lang="de-DE" sz="3200" dirty="0"/>
              <a:t>gegenwärtige böse Zeitalter“ an, in welchem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Welt von Satan  beherrscht wird. Der Teufel </a:t>
            </a:r>
            <a:endParaRPr lang="de-DE" sz="3200" dirty="0" smtClean="0"/>
          </a:p>
          <a:p>
            <a:r>
              <a:rPr lang="de-DE" sz="3200" dirty="0" smtClean="0"/>
              <a:t>ist </a:t>
            </a:r>
            <a:r>
              <a:rPr lang="de-DE" sz="3200" dirty="0"/>
              <a:t>der Prinz dieser Welt, der Herrscher dieser Welt, </a:t>
            </a:r>
            <a:endParaRPr lang="de-DE" sz="3200" dirty="0" smtClean="0"/>
          </a:p>
          <a:p>
            <a:r>
              <a:rPr lang="de-DE" sz="3200" dirty="0" smtClean="0"/>
              <a:t>der </a:t>
            </a:r>
            <a:r>
              <a:rPr lang="de-DE" sz="3200" dirty="0"/>
              <a:t>Gott dieser Welt. Dies sind Titel, die sowohl </a:t>
            </a:r>
            <a:endParaRPr lang="de-DE" sz="3200" dirty="0" smtClean="0"/>
          </a:p>
          <a:p>
            <a:r>
              <a:rPr lang="de-DE" sz="3200" dirty="0" smtClean="0"/>
              <a:t>Jesus </a:t>
            </a:r>
            <a:r>
              <a:rPr lang="de-DE" sz="3200" dirty="0"/>
              <a:t>als auch Paulus Satan gegeben haben, und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Bezeichnungen waren den Juden bekannt.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69557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921146"/>
              </p:ext>
            </p:extLst>
          </p:nvPr>
        </p:nvGraphicFramePr>
        <p:xfrm>
          <a:off x="352926" y="1667169"/>
          <a:ext cx="11551133" cy="3105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Image" r:id="rId3" imgW="37600000" imgH="10869841" progId="Photoshop.Image.55">
                  <p:embed/>
                </p:oleObj>
              </mc:Choice>
              <mc:Fallback>
                <p:oleObj name="Image" r:id="rId3" imgW="37600000" imgH="10869841" progId="Photoshop.Image.5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26" y="1667169"/>
                        <a:ext cx="11551133" cy="31053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924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158420"/>
            <a:ext cx="873566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Die Häufigkeit, mit der ein Wort verwendet wird, </a:t>
            </a:r>
            <a:endParaRPr lang="de-DE" sz="3200" dirty="0" smtClean="0"/>
          </a:p>
          <a:p>
            <a:r>
              <a:rPr lang="de-DE" sz="3200" dirty="0" smtClean="0"/>
              <a:t>ist </a:t>
            </a:r>
            <a:r>
              <a:rPr lang="de-DE" sz="3200" dirty="0"/>
              <a:t>oft ein Schlüssel für die Betonung eines Autors. </a:t>
            </a:r>
            <a:endParaRPr lang="de-DE" sz="3200" dirty="0" smtClean="0"/>
          </a:p>
          <a:p>
            <a:r>
              <a:rPr lang="de-DE" sz="3200" dirty="0" smtClean="0"/>
              <a:t>Matthäus </a:t>
            </a:r>
            <a:r>
              <a:rPr lang="de-DE" sz="3200" dirty="0"/>
              <a:t>erwähnt 44 x „Vater“. Im Vergleich </a:t>
            </a:r>
            <a:endParaRPr lang="de-DE" sz="3200" dirty="0" smtClean="0"/>
          </a:p>
          <a:p>
            <a:r>
              <a:rPr lang="de-DE" sz="3200" dirty="0" smtClean="0"/>
              <a:t>Markus </a:t>
            </a:r>
            <a:r>
              <a:rPr lang="de-DE" sz="3200" dirty="0"/>
              <a:t>4 x und Lukas 17 x. Er betont, dass wir ihn, </a:t>
            </a:r>
            <a:endParaRPr lang="de-DE" sz="3200" dirty="0" smtClean="0"/>
          </a:p>
          <a:p>
            <a:r>
              <a:rPr lang="de-DE" sz="3200" dirty="0" smtClean="0"/>
              <a:t>wenn </a:t>
            </a:r>
            <a:r>
              <a:rPr lang="de-DE" sz="3200" dirty="0"/>
              <a:t>wir als Untergebene des Königs des Himmels </a:t>
            </a:r>
            <a:endParaRPr lang="de-DE" sz="3200" dirty="0" smtClean="0"/>
          </a:p>
          <a:p>
            <a:r>
              <a:rPr lang="de-DE" sz="3200" dirty="0" smtClean="0"/>
              <a:t>leben</a:t>
            </a:r>
            <a:r>
              <a:rPr lang="de-DE" sz="3200" dirty="0"/>
              <a:t>, auch 'Abba, Vater' nennen können. Wir sind </a:t>
            </a:r>
            <a:endParaRPr lang="de-DE" sz="3200" dirty="0" smtClean="0"/>
          </a:p>
          <a:p>
            <a:r>
              <a:rPr lang="de-DE" sz="3200" dirty="0" smtClean="0"/>
              <a:t>Söhne </a:t>
            </a:r>
            <a:r>
              <a:rPr lang="de-DE" sz="3200" dirty="0"/>
              <a:t>sowie Untergebene. 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418100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2177087"/>
            <a:ext cx="78574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u="sng" dirty="0"/>
              <a:t>Merke:</a:t>
            </a:r>
            <a:r>
              <a:rPr lang="de-DE" sz="3200" dirty="0"/>
              <a:t> Unser Verhältnis zum König ist primär </a:t>
            </a:r>
            <a:endParaRPr lang="de-DE" sz="3200" dirty="0" smtClean="0"/>
          </a:p>
          <a:p>
            <a:r>
              <a:rPr lang="de-DE" sz="3200" dirty="0" smtClean="0"/>
              <a:t>gegründet </a:t>
            </a:r>
            <a:r>
              <a:rPr lang="de-DE" sz="3200" dirty="0"/>
              <a:t>durch eine persönliche Beziehung,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gelebt wird in Liebe und Gehorsam.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40410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158420"/>
            <a:ext cx="777052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/>
              <a:t>Das </a:t>
            </a:r>
            <a:r>
              <a:rPr lang="de-DE" sz="3200" dirty="0"/>
              <a:t>Thema „</a:t>
            </a:r>
            <a:r>
              <a:rPr lang="de-DE" sz="3200" dirty="0" smtClean="0"/>
              <a:t>Glauben“ ist </a:t>
            </a:r>
            <a:r>
              <a:rPr lang="de-DE" sz="3200" dirty="0"/>
              <a:t>nicht nur im </a:t>
            </a:r>
            <a:endParaRPr lang="de-DE" sz="3200" dirty="0" smtClean="0"/>
          </a:p>
          <a:p>
            <a:r>
              <a:rPr lang="de-DE" sz="3200" dirty="0" smtClean="0"/>
              <a:t>Matthäusevangelium zu </a:t>
            </a:r>
            <a:r>
              <a:rPr lang="de-DE" sz="3200" dirty="0"/>
              <a:t>finden, ist aber </a:t>
            </a:r>
            <a:endParaRPr lang="de-DE" sz="3200" dirty="0" smtClean="0"/>
          </a:p>
          <a:p>
            <a:r>
              <a:rPr lang="de-DE" sz="3200" dirty="0" smtClean="0"/>
              <a:t>sicherlich </a:t>
            </a:r>
            <a:r>
              <a:rPr lang="de-DE" sz="3200" dirty="0"/>
              <a:t>für ihn von besonderem </a:t>
            </a:r>
            <a:endParaRPr lang="de-DE" sz="3200" dirty="0" smtClean="0"/>
          </a:p>
          <a:p>
            <a:r>
              <a:rPr lang="de-DE" sz="3200" dirty="0" smtClean="0"/>
              <a:t>Interesse</a:t>
            </a:r>
            <a:r>
              <a:rPr lang="de-DE" sz="3200" dirty="0"/>
              <a:t>. Seine Botschaft ist, dass ein </a:t>
            </a:r>
            <a:endParaRPr lang="de-DE" sz="3200" dirty="0" smtClean="0"/>
          </a:p>
          <a:p>
            <a:r>
              <a:rPr lang="de-DE" sz="3200" dirty="0" smtClean="0"/>
              <a:t>Christ </a:t>
            </a:r>
            <a:r>
              <a:rPr lang="de-DE" sz="3200" dirty="0"/>
              <a:t>gehorsamer Diener des Königs und </a:t>
            </a:r>
            <a:endParaRPr lang="de-DE" sz="3200" dirty="0" smtClean="0"/>
          </a:p>
          <a:p>
            <a:r>
              <a:rPr lang="de-DE" sz="3200" dirty="0" smtClean="0"/>
              <a:t>ein </a:t>
            </a:r>
            <a:r>
              <a:rPr lang="de-DE" sz="3200" dirty="0"/>
              <a:t>Sohn des Vaters ist, und aus Glauben lebt.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041052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Breitbild</PresentationFormat>
  <Paragraphs>96</Paragraphs>
  <Slides>21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Trebuchet MS</vt:lpstr>
      <vt:lpstr>Office Theme</vt:lpstr>
      <vt:lpstr>Adobe Photoshop Image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135</cp:revision>
  <dcterms:created xsi:type="dcterms:W3CDTF">2018-05-19T05:14:58Z</dcterms:created>
  <dcterms:modified xsi:type="dcterms:W3CDTF">2018-11-14T07:08:13Z</dcterms:modified>
</cp:coreProperties>
</file>