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359" r:id="rId3"/>
    <p:sldId id="356" r:id="rId4"/>
    <p:sldId id="362" r:id="rId5"/>
    <p:sldId id="370" r:id="rId6"/>
    <p:sldId id="369" r:id="rId7"/>
    <p:sldId id="371" r:id="rId8"/>
    <p:sldId id="372" r:id="rId9"/>
    <p:sldId id="373" r:id="rId10"/>
    <p:sldId id="365" r:id="rId11"/>
    <p:sldId id="374" r:id="rId12"/>
    <p:sldId id="376" r:id="rId13"/>
    <p:sldId id="377" r:id="rId14"/>
    <p:sldId id="378" r:id="rId15"/>
    <p:sldId id="379" r:id="rId16"/>
    <p:sldId id="380" r:id="rId17"/>
    <p:sldId id="375" r:id="rId18"/>
    <p:sldId id="381" r:id="rId19"/>
    <p:sldId id="383" r:id="rId20"/>
    <p:sldId id="384" r:id="rId21"/>
    <p:sldId id="382" r:id="rId22"/>
    <p:sldId id="394" r:id="rId23"/>
    <p:sldId id="385" r:id="rId24"/>
    <p:sldId id="387" r:id="rId25"/>
    <p:sldId id="388" r:id="rId26"/>
    <p:sldId id="389" r:id="rId27"/>
    <p:sldId id="390" r:id="rId28"/>
    <p:sldId id="391" r:id="rId29"/>
    <p:sldId id="392" r:id="rId30"/>
    <p:sldId id="393" r:id="rId31"/>
    <p:sldId id="386" r:id="rId32"/>
    <p:sldId id="395" r:id="rId33"/>
    <p:sldId id="396" r:id="rId34"/>
    <p:sldId id="397" r:id="rId35"/>
    <p:sldId id="398" r:id="rId36"/>
    <p:sldId id="400" r:id="rId37"/>
    <p:sldId id="401" r:id="rId38"/>
    <p:sldId id="403" r:id="rId39"/>
    <p:sldId id="410" r:id="rId40"/>
    <p:sldId id="406" r:id="rId41"/>
    <p:sldId id="407" r:id="rId42"/>
    <p:sldId id="408" r:id="rId43"/>
    <p:sldId id="409" r:id="rId44"/>
    <p:sldId id="404" r:id="rId45"/>
    <p:sldId id="411" r:id="rId46"/>
    <p:sldId id="412" r:id="rId47"/>
    <p:sldId id="413" r:id="rId48"/>
    <p:sldId id="414" r:id="rId49"/>
    <p:sldId id="419" r:id="rId50"/>
    <p:sldId id="405" r:id="rId51"/>
    <p:sldId id="416" r:id="rId52"/>
    <p:sldId id="417" r:id="rId53"/>
    <p:sldId id="418" r:id="rId54"/>
    <p:sldId id="358" r:id="rId5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0" d="100"/>
          <a:sy n="100" d="100"/>
        </p:scale>
        <p:origin x="102" y="81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24.11.2018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24.11.2018</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3527225" y="5056144"/>
            <a:ext cx="4677434" cy="938719"/>
          </a:xfrm>
          <a:prstGeom prst="rect">
            <a:avLst/>
          </a:prstGeom>
          <a:noFill/>
        </p:spPr>
        <p:txBody>
          <a:bodyPr wrap="none" rtlCol="0">
            <a:spAutoFit/>
          </a:bodyPr>
          <a:lstStyle/>
          <a:p>
            <a:r>
              <a:rPr lang="de-CH" sz="5500" b="1" dirty="0" smtClean="0"/>
              <a:t>Matthäus Teil </a:t>
            </a:r>
            <a:r>
              <a:rPr lang="de-CH" sz="5500" b="1" dirty="0" smtClean="0"/>
              <a:t>3</a:t>
            </a:r>
            <a:endParaRPr lang="de-CH" sz="5500" b="1" dirty="0"/>
          </a:p>
        </p:txBody>
      </p:sp>
    </p:spTree>
    <p:extLst>
      <p:ext uri="{BB962C8B-B14F-4D97-AF65-F5344CB8AC3E}">
        <p14:creationId xmlns:p14="http://schemas.microsoft.com/office/powerpoint/2010/main" val="3980444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9555629" cy="2062103"/>
          </a:xfrm>
          <a:prstGeom prst="rect">
            <a:avLst/>
          </a:prstGeom>
          <a:noFill/>
        </p:spPr>
        <p:txBody>
          <a:bodyPr wrap="none" rtlCol="0">
            <a:spAutoFit/>
          </a:bodyPr>
          <a:lstStyle/>
          <a:p>
            <a:r>
              <a:rPr lang="de-CH" sz="3200" dirty="0"/>
              <a:t>Der Stammbaum macht deutlich, dass Gott trotz allem </a:t>
            </a:r>
            <a:endParaRPr lang="de-CH" sz="3200" dirty="0" smtClean="0"/>
          </a:p>
          <a:p>
            <a:r>
              <a:rPr lang="de-CH" sz="3200" dirty="0" smtClean="0"/>
              <a:t>Versagen </a:t>
            </a:r>
            <a:r>
              <a:rPr lang="de-CH" sz="3200" dirty="0"/>
              <a:t>und menschlicher Schuld seine Verheissungen </a:t>
            </a:r>
            <a:endParaRPr lang="de-CH" sz="3200" dirty="0" smtClean="0"/>
          </a:p>
          <a:p>
            <a:r>
              <a:rPr lang="de-CH" sz="3200" dirty="0" smtClean="0"/>
              <a:t>erfüllt! Er erwählt und gebraucht unscheinbare </a:t>
            </a:r>
          </a:p>
          <a:p>
            <a:r>
              <a:rPr lang="de-CH" sz="3200" dirty="0" smtClean="0"/>
              <a:t>Menschen</a:t>
            </a:r>
            <a:r>
              <a:rPr lang="de-CH" sz="3200" dirty="0"/>
              <a:t>, die vor der Welt nichts gelten!</a:t>
            </a:r>
          </a:p>
        </p:txBody>
      </p:sp>
    </p:spTree>
    <p:extLst>
      <p:ext uri="{BB962C8B-B14F-4D97-AF65-F5344CB8AC3E}">
        <p14:creationId xmlns:p14="http://schemas.microsoft.com/office/powerpoint/2010/main" val="358438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636098636"/>
              </p:ext>
            </p:extLst>
          </p:nvPr>
        </p:nvGraphicFramePr>
        <p:xfrm>
          <a:off x="700702" y="704851"/>
          <a:ext cx="10609220" cy="941734"/>
        </p:xfrm>
        <a:graphic>
          <a:graphicData uri="http://schemas.openxmlformats.org/drawingml/2006/table">
            <a:tbl>
              <a:tblPr firstRow="1" firstCol="1" bandRow="1">
                <a:tableStyleId>{5C22544A-7EE6-4342-B048-85BDC9FD1C3A}</a:tableStyleId>
              </a:tblPr>
              <a:tblGrid>
                <a:gridCol w="10609220"/>
              </a:tblGrid>
              <a:tr h="941734">
                <a:tc>
                  <a:txBody>
                    <a:bodyPr/>
                    <a:lstStyle/>
                    <a:p>
                      <a:pPr algn="ctr">
                        <a:spcAft>
                          <a:spcPts val="0"/>
                        </a:spcAft>
                      </a:pPr>
                      <a:r>
                        <a:rPr lang="de-DE" sz="3000" dirty="0">
                          <a:effectLst/>
                        </a:rPr>
                        <a:t>Geburt Jesu – Erfüllung der Verheissungen</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bl>
          </a:graphicData>
        </a:graphic>
      </p:graphicFrame>
    </p:spTree>
    <p:extLst>
      <p:ext uri="{BB962C8B-B14F-4D97-AF65-F5344CB8AC3E}">
        <p14:creationId xmlns:p14="http://schemas.microsoft.com/office/powerpoint/2010/main" val="9687248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128320777"/>
              </p:ext>
            </p:extLst>
          </p:nvPr>
        </p:nvGraphicFramePr>
        <p:xfrm>
          <a:off x="700702" y="704851"/>
          <a:ext cx="10609220" cy="1782207"/>
        </p:xfrm>
        <a:graphic>
          <a:graphicData uri="http://schemas.openxmlformats.org/drawingml/2006/table">
            <a:tbl>
              <a:tblPr firstRow="1" firstCol="1" bandRow="1">
                <a:tableStyleId>{5C22544A-7EE6-4342-B048-85BDC9FD1C3A}</a:tableStyleId>
              </a:tblPr>
              <a:tblGrid>
                <a:gridCol w="4572984"/>
                <a:gridCol w="2743275"/>
                <a:gridCol w="3292961"/>
              </a:tblGrid>
              <a:tr h="941734">
                <a:tc gridSpan="3">
                  <a:txBody>
                    <a:bodyPr/>
                    <a:lstStyle/>
                    <a:p>
                      <a:pPr algn="ctr">
                        <a:spcAft>
                          <a:spcPts val="0"/>
                        </a:spcAft>
                      </a:pPr>
                      <a:r>
                        <a:rPr lang="de-DE" sz="3000" dirty="0">
                          <a:effectLst/>
                        </a:rPr>
                        <a:t>Geburt Jesu – Erfüllung der Verheissungen</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hMerge="1">
                  <a:txBody>
                    <a:bodyPr/>
                    <a:lstStyle/>
                    <a:p>
                      <a:endParaRPr lang="de-CH"/>
                    </a:p>
                  </a:txBody>
                  <a:tcPr/>
                </a:tc>
                <a:tc hMerge="1">
                  <a:txBody>
                    <a:bodyPr/>
                    <a:lstStyle/>
                    <a:p>
                      <a:endParaRPr lang="de-CH"/>
                    </a:p>
                  </a:txBody>
                  <a:tcPr/>
                </a:tc>
              </a:tr>
              <a:tr h="840473">
                <a:tc>
                  <a:txBody>
                    <a:bodyPr/>
                    <a:lstStyle/>
                    <a:p>
                      <a:pPr algn="ctr">
                        <a:spcAft>
                          <a:spcPts val="0"/>
                        </a:spcAft>
                      </a:pPr>
                      <a:r>
                        <a:rPr lang="de-CH" sz="3000" dirty="0">
                          <a:effectLst/>
                        </a:rPr>
                        <a:t>Jungfrauengeburt</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1,22-23</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Jes 7,14</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bl>
          </a:graphicData>
        </a:graphic>
      </p:graphicFrame>
    </p:spTree>
    <p:extLst>
      <p:ext uri="{BB962C8B-B14F-4D97-AF65-F5344CB8AC3E}">
        <p14:creationId xmlns:p14="http://schemas.microsoft.com/office/powerpoint/2010/main" val="1809225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624996051"/>
              </p:ext>
            </p:extLst>
          </p:nvPr>
        </p:nvGraphicFramePr>
        <p:xfrm>
          <a:off x="700702" y="704851"/>
          <a:ext cx="10609220" cy="2556414"/>
        </p:xfrm>
        <a:graphic>
          <a:graphicData uri="http://schemas.openxmlformats.org/drawingml/2006/table">
            <a:tbl>
              <a:tblPr firstRow="1" firstCol="1" bandRow="1">
                <a:tableStyleId>{5C22544A-7EE6-4342-B048-85BDC9FD1C3A}</a:tableStyleId>
              </a:tblPr>
              <a:tblGrid>
                <a:gridCol w="4572984"/>
                <a:gridCol w="2743275"/>
                <a:gridCol w="3292961"/>
              </a:tblGrid>
              <a:tr h="941734">
                <a:tc gridSpan="3">
                  <a:txBody>
                    <a:bodyPr/>
                    <a:lstStyle/>
                    <a:p>
                      <a:pPr algn="ctr">
                        <a:spcAft>
                          <a:spcPts val="0"/>
                        </a:spcAft>
                      </a:pPr>
                      <a:r>
                        <a:rPr lang="de-DE" sz="3000" dirty="0">
                          <a:effectLst/>
                        </a:rPr>
                        <a:t>Geburt Jesu – Erfüllung der Verheissungen</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hMerge="1">
                  <a:txBody>
                    <a:bodyPr/>
                    <a:lstStyle/>
                    <a:p>
                      <a:endParaRPr lang="de-CH"/>
                    </a:p>
                  </a:txBody>
                  <a:tcPr/>
                </a:tc>
                <a:tc hMerge="1">
                  <a:txBody>
                    <a:bodyPr/>
                    <a:lstStyle/>
                    <a:p>
                      <a:endParaRPr lang="de-CH"/>
                    </a:p>
                  </a:txBody>
                  <a:tcPr/>
                </a:tc>
              </a:tr>
              <a:tr h="840473">
                <a:tc>
                  <a:txBody>
                    <a:bodyPr/>
                    <a:lstStyle/>
                    <a:p>
                      <a:pPr algn="ctr">
                        <a:spcAft>
                          <a:spcPts val="0"/>
                        </a:spcAft>
                      </a:pPr>
                      <a:r>
                        <a:rPr lang="de-CH" sz="3000" dirty="0">
                          <a:effectLst/>
                        </a:rPr>
                        <a:t>Jungfrauengeburt</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1,22-23</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Jes 7,14</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774207">
                <a:tc>
                  <a:txBody>
                    <a:bodyPr/>
                    <a:lstStyle/>
                    <a:p>
                      <a:pPr algn="ctr">
                        <a:spcAft>
                          <a:spcPts val="0"/>
                        </a:spcAft>
                      </a:pPr>
                      <a:r>
                        <a:rPr lang="de-CH" sz="3000">
                          <a:effectLst/>
                        </a:rPr>
                        <a:t>Geburtsort</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2,5-6</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Micha 5,1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bl>
          </a:graphicData>
        </a:graphic>
      </p:graphicFrame>
    </p:spTree>
    <p:extLst>
      <p:ext uri="{BB962C8B-B14F-4D97-AF65-F5344CB8AC3E}">
        <p14:creationId xmlns:p14="http://schemas.microsoft.com/office/powerpoint/2010/main" val="28464952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815560840"/>
              </p:ext>
            </p:extLst>
          </p:nvPr>
        </p:nvGraphicFramePr>
        <p:xfrm>
          <a:off x="700702" y="704851"/>
          <a:ext cx="10609220" cy="3402396"/>
        </p:xfrm>
        <a:graphic>
          <a:graphicData uri="http://schemas.openxmlformats.org/drawingml/2006/table">
            <a:tbl>
              <a:tblPr firstRow="1" firstCol="1" bandRow="1">
                <a:tableStyleId>{5C22544A-7EE6-4342-B048-85BDC9FD1C3A}</a:tableStyleId>
              </a:tblPr>
              <a:tblGrid>
                <a:gridCol w="4572984"/>
                <a:gridCol w="2743275"/>
                <a:gridCol w="3292961"/>
              </a:tblGrid>
              <a:tr h="941734">
                <a:tc gridSpan="3">
                  <a:txBody>
                    <a:bodyPr/>
                    <a:lstStyle/>
                    <a:p>
                      <a:pPr algn="ctr">
                        <a:spcAft>
                          <a:spcPts val="0"/>
                        </a:spcAft>
                      </a:pPr>
                      <a:r>
                        <a:rPr lang="de-DE" sz="3000" dirty="0">
                          <a:effectLst/>
                        </a:rPr>
                        <a:t>Geburt Jesu – Erfüllung der Verheissungen</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hMerge="1">
                  <a:txBody>
                    <a:bodyPr/>
                    <a:lstStyle/>
                    <a:p>
                      <a:endParaRPr lang="de-CH"/>
                    </a:p>
                  </a:txBody>
                  <a:tcPr/>
                </a:tc>
                <a:tc hMerge="1">
                  <a:txBody>
                    <a:bodyPr/>
                    <a:lstStyle/>
                    <a:p>
                      <a:endParaRPr lang="de-CH"/>
                    </a:p>
                  </a:txBody>
                  <a:tcPr/>
                </a:tc>
              </a:tr>
              <a:tr h="840473">
                <a:tc>
                  <a:txBody>
                    <a:bodyPr/>
                    <a:lstStyle/>
                    <a:p>
                      <a:pPr algn="ctr">
                        <a:spcAft>
                          <a:spcPts val="0"/>
                        </a:spcAft>
                      </a:pPr>
                      <a:r>
                        <a:rPr lang="de-CH" sz="3000" dirty="0">
                          <a:effectLst/>
                        </a:rPr>
                        <a:t>Jungfrauengeburt</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1,22-23</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Jes 7,14</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774207">
                <a:tc>
                  <a:txBody>
                    <a:bodyPr/>
                    <a:lstStyle/>
                    <a:p>
                      <a:pPr algn="ctr">
                        <a:spcAft>
                          <a:spcPts val="0"/>
                        </a:spcAft>
                      </a:pPr>
                      <a:r>
                        <a:rPr lang="de-CH" sz="3000">
                          <a:effectLst/>
                        </a:rPr>
                        <a:t>Geburtsort</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2,5-6</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Micha 5,1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845982">
                <a:tc>
                  <a:txBody>
                    <a:bodyPr/>
                    <a:lstStyle/>
                    <a:p>
                      <a:pPr algn="ctr">
                        <a:spcAft>
                          <a:spcPts val="0"/>
                        </a:spcAft>
                      </a:pPr>
                      <a:r>
                        <a:rPr lang="de-CH" sz="3000">
                          <a:effectLst/>
                        </a:rPr>
                        <a:t>Aufenthalt in Ägypten</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Mt 2,15</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Hos 11,1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bl>
          </a:graphicData>
        </a:graphic>
      </p:graphicFrame>
    </p:spTree>
    <p:extLst>
      <p:ext uri="{BB962C8B-B14F-4D97-AF65-F5344CB8AC3E}">
        <p14:creationId xmlns:p14="http://schemas.microsoft.com/office/powerpoint/2010/main" val="23115915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249491099"/>
              </p:ext>
            </p:extLst>
          </p:nvPr>
        </p:nvGraphicFramePr>
        <p:xfrm>
          <a:off x="700702" y="704851"/>
          <a:ext cx="10609220" cy="4263122"/>
        </p:xfrm>
        <a:graphic>
          <a:graphicData uri="http://schemas.openxmlformats.org/drawingml/2006/table">
            <a:tbl>
              <a:tblPr firstRow="1" firstCol="1" bandRow="1">
                <a:tableStyleId>{5C22544A-7EE6-4342-B048-85BDC9FD1C3A}</a:tableStyleId>
              </a:tblPr>
              <a:tblGrid>
                <a:gridCol w="4572984"/>
                <a:gridCol w="2743275"/>
                <a:gridCol w="3292961"/>
              </a:tblGrid>
              <a:tr h="941734">
                <a:tc gridSpan="3">
                  <a:txBody>
                    <a:bodyPr/>
                    <a:lstStyle/>
                    <a:p>
                      <a:pPr algn="ctr">
                        <a:spcAft>
                          <a:spcPts val="0"/>
                        </a:spcAft>
                      </a:pPr>
                      <a:r>
                        <a:rPr lang="de-DE" sz="3000" dirty="0">
                          <a:effectLst/>
                        </a:rPr>
                        <a:t>Geburt Jesu – Erfüllung der Verheissungen</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hMerge="1">
                  <a:txBody>
                    <a:bodyPr/>
                    <a:lstStyle/>
                    <a:p>
                      <a:endParaRPr lang="de-CH"/>
                    </a:p>
                  </a:txBody>
                  <a:tcPr/>
                </a:tc>
                <a:tc hMerge="1">
                  <a:txBody>
                    <a:bodyPr/>
                    <a:lstStyle/>
                    <a:p>
                      <a:endParaRPr lang="de-CH"/>
                    </a:p>
                  </a:txBody>
                  <a:tcPr/>
                </a:tc>
              </a:tr>
              <a:tr h="840473">
                <a:tc>
                  <a:txBody>
                    <a:bodyPr/>
                    <a:lstStyle/>
                    <a:p>
                      <a:pPr algn="ctr">
                        <a:spcAft>
                          <a:spcPts val="0"/>
                        </a:spcAft>
                      </a:pPr>
                      <a:r>
                        <a:rPr lang="de-CH" sz="3000" dirty="0">
                          <a:effectLst/>
                        </a:rPr>
                        <a:t>Jungfrauengeburt</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1,22-23</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Jes 7,14</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774207">
                <a:tc>
                  <a:txBody>
                    <a:bodyPr/>
                    <a:lstStyle/>
                    <a:p>
                      <a:pPr algn="ctr">
                        <a:spcAft>
                          <a:spcPts val="0"/>
                        </a:spcAft>
                      </a:pPr>
                      <a:r>
                        <a:rPr lang="de-CH" sz="3000">
                          <a:effectLst/>
                        </a:rPr>
                        <a:t>Geburtsort</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2,5-6</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Micha 5,1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845982">
                <a:tc>
                  <a:txBody>
                    <a:bodyPr/>
                    <a:lstStyle/>
                    <a:p>
                      <a:pPr algn="ctr">
                        <a:spcAft>
                          <a:spcPts val="0"/>
                        </a:spcAft>
                      </a:pPr>
                      <a:r>
                        <a:rPr lang="de-CH" sz="3000">
                          <a:effectLst/>
                        </a:rPr>
                        <a:t>Aufenthalt in Ägypten</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Mt 2,15</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Hos 11,1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860726">
                <a:tc>
                  <a:txBody>
                    <a:bodyPr/>
                    <a:lstStyle/>
                    <a:p>
                      <a:pPr algn="ctr">
                        <a:spcAft>
                          <a:spcPts val="0"/>
                        </a:spcAft>
                      </a:pPr>
                      <a:r>
                        <a:rPr lang="de-CH" sz="3000" dirty="0">
                          <a:effectLst/>
                        </a:rPr>
                        <a:t>Ermordung der Kinder</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Mt 2,17-18</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err="1">
                          <a:effectLst/>
                        </a:rPr>
                        <a:t>Jer</a:t>
                      </a:r>
                      <a:r>
                        <a:rPr lang="de-CH" sz="3000" dirty="0">
                          <a:effectLst/>
                        </a:rPr>
                        <a:t> 31,15</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bl>
          </a:graphicData>
        </a:graphic>
      </p:graphicFrame>
    </p:spTree>
    <p:extLst>
      <p:ext uri="{BB962C8B-B14F-4D97-AF65-F5344CB8AC3E}">
        <p14:creationId xmlns:p14="http://schemas.microsoft.com/office/powerpoint/2010/main" val="18483392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nvGraphicFramePr>
        <p:xfrm>
          <a:off x="700702" y="704851"/>
          <a:ext cx="10609220" cy="5133974"/>
        </p:xfrm>
        <a:graphic>
          <a:graphicData uri="http://schemas.openxmlformats.org/drawingml/2006/table">
            <a:tbl>
              <a:tblPr firstRow="1" firstCol="1" bandRow="1">
                <a:tableStyleId>{5C22544A-7EE6-4342-B048-85BDC9FD1C3A}</a:tableStyleId>
              </a:tblPr>
              <a:tblGrid>
                <a:gridCol w="4572984"/>
                <a:gridCol w="2743275"/>
                <a:gridCol w="3292961"/>
              </a:tblGrid>
              <a:tr h="941734">
                <a:tc gridSpan="3">
                  <a:txBody>
                    <a:bodyPr/>
                    <a:lstStyle/>
                    <a:p>
                      <a:pPr algn="ctr">
                        <a:spcAft>
                          <a:spcPts val="0"/>
                        </a:spcAft>
                      </a:pPr>
                      <a:r>
                        <a:rPr lang="de-DE" sz="3000" dirty="0">
                          <a:effectLst/>
                        </a:rPr>
                        <a:t>Geburt Jesu – Erfüllung der Verheissungen</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hMerge="1">
                  <a:txBody>
                    <a:bodyPr/>
                    <a:lstStyle/>
                    <a:p>
                      <a:endParaRPr lang="de-CH"/>
                    </a:p>
                  </a:txBody>
                  <a:tcPr/>
                </a:tc>
                <a:tc hMerge="1">
                  <a:txBody>
                    <a:bodyPr/>
                    <a:lstStyle/>
                    <a:p>
                      <a:endParaRPr lang="de-CH"/>
                    </a:p>
                  </a:txBody>
                  <a:tcPr/>
                </a:tc>
              </a:tr>
              <a:tr h="840473">
                <a:tc>
                  <a:txBody>
                    <a:bodyPr/>
                    <a:lstStyle/>
                    <a:p>
                      <a:pPr algn="ctr">
                        <a:spcAft>
                          <a:spcPts val="0"/>
                        </a:spcAft>
                      </a:pPr>
                      <a:r>
                        <a:rPr lang="de-CH" sz="3000" dirty="0">
                          <a:effectLst/>
                        </a:rPr>
                        <a:t>Jungfrauengeburt</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1,22-23</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Jes 7,14</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774207">
                <a:tc>
                  <a:txBody>
                    <a:bodyPr/>
                    <a:lstStyle/>
                    <a:p>
                      <a:pPr algn="ctr">
                        <a:spcAft>
                          <a:spcPts val="0"/>
                        </a:spcAft>
                      </a:pPr>
                      <a:r>
                        <a:rPr lang="de-CH" sz="3000">
                          <a:effectLst/>
                        </a:rPr>
                        <a:t>Geburtsort</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Mt 2,5-6</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Micha 5,1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845982">
                <a:tc>
                  <a:txBody>
                    <a:bodyPr/>
                    <a:lstStyle/>
                    <a:p>
                      <a:pPr algn="ctr">
                        <a:spcAft>
                          <a:spcPts val="0"/>
                        </a:spcAft>
                      </a:pPr>
                      <a:r>
                        <a:rPr lang="de-CH" sz="3000">
                          <a:effectLst/>
                        </a:rPr>
                        <a:t>Aufenthalt in Ägypten</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Mt 2,15</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Hos 11,1</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860726">
                <a:tc>
                  <a:txBody>
                    <a:bodyPr/>
                    <a:lstStyle/>
                    <a:p>
                      <a:pPr algn="ctr">
                        <a:spcAft>
                          <a:spcPts val="0"/>
                        </a:spcAft>
                      </a:pPr>
                      <a:r>
                        <a:rPr lang="de-CH" sz="3000">
                          <a:effectLst/>
                        </a:rPr>
                        <a:t>Ermordung der Kinder</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Mt 2,17-18</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err="1">
                          <a:effectLst/>
                        </a:rPr>
                        <a:t>Jer</a:t>
                      </a:r>
                      <a:r>
                        <a:rPr lang="de-CH" sz="3000" dirty="0">
                          <a:effectLst/>
                        </a:rPr>
                        <a:t> 31,15</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r h="870852">
                <a:tc>
                  <a:txBody>
                    <a:bodyPr/>
                    <a:lstStyle/>
                    <a:p>
                      <a:pPr algn="ctr">
                        <a:spcAft>
                          <a:spcPts val="0"/>
                        </a:spcAft>
                      </a:pPr>
                      <a:r>
                        <a:rPr lang="de-CH" sz="3000">
                          <a:effectLst/>
                        </a:rPr>
                        <a:t>Wohnort Nazareth</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a:effectLst/>
                        </a:rPr>
                        <a:t>Mt 2,23</a:t>
                      </a:r>
                      <a:endParaRPr lang="de-CH" sz="300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c>
                  <a:txBody>
                    <a:bodyPr/>
                    <a:lstStyle/>
                    <a:p>
                      <a:pPr algn="ctr">
                        <a:spcAft>
                          <a:spcPts val="0"/>
                        </a:spcAft>
                      </a:pPr>
                      <a:r>
                        <a:rPr lang="de-CH" sz="3000" dirty="0">
                          <a:effectLst/>
                        </a:rPr>
                        <a:t>kein direktes Zitat</a:t>
                      </a:r>
                      <a:endParaRPr lang="de-CH" sz="3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9358" marR="139358" marT="0" marB="0" anchor="ctr"/>
                </a:tc>
              </a:tr>
            </a:tbl>
          </a:graphicData>
        </a:graphic>
      </p:graphicFrame>
    </p:spTree>
    <p:extLst>
      <p:ext uri="{BB962C8B-B14F-4D97-AF65-F5344CB8AC3E}">
        <p14:creationId xmlns:p14="http://schemas.microsoft.com/office/powerpoint/2010/main" val="1543076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8728030" cy="2062103"/>
          </a:xfrm>
          <a:prstGeom prst="rect">
            <a:avLst/>
          </a:prstGeom>
          <a:noFill/>
        </p:spPr>
        <p:txBody>
          <a:bodyPr wrap="none" rtlCol="0">
            <a:spAutoFit/>
          </a:bodyPr>
          <a:lstStyle/>
          <a:p>
            <a:r>
              <a:rPr lang="de-CH" sz="3200" dirty="0"/>
              <a:t>Von Anfang an macht Matthäus deutlich, </a:t>
            </a:r>
            <a:endParaRPr lang="de-CH" sz="3200" dirty="0" smtClean="0"/>
          </a:p>
          <a:p>
            <a:r>
              <a:rPr lang="de-CH" sz="3200" dirty="0" smtClean="0"/>
              <a:t>dass </a:t>
            </a:r>
            <a:r>
              <a:rPr lang="de-CH" sz="3200" dirty="0"/>
              <a:t>Jesus kein willkommener König war, </a:t>
            </a:r>
            <a:r>
              <a:rPr lang="de-CH" sz="3200" dirty="0" smtClean="0"/>
              <a:t>dass </a:t>
            </a:r>
            <a:r>
              <a:rPr lang="de-CH" sz="3200" dirty="0"/>
              <a:t>aber </a:t>
            </a:r>
            <a:endParaRPr lang="de-CH" sz="3200" dirty="0" smtClean="0"/>
          </a:p>
          <a:p>
            <a:r>
              <a:rPr lang="de-CH" sz="3200" dirty="0" smtClean="0"/>
              <a:t>kein </a:t>
            </a:r>
            <a:r>
              <a:rPr lang="de-CH" sz="3200" dirty="0"/>
              <a:t>Mensch und kein Herrscher </a:t>
            </a:r>
            <a:r>
              <a:rPr lang="de-CH" sz="3200" dirty="0" smtClean="0"/>
              <a:t>und </a:t>
            </a:r>
            <a:r>
              <a:rPr lang="de-CH" sz="3200" dirty="0"/>
              <a:t>keine Macht </a:t>
            </a:r>
            <a:endParaRPr lang="de-CH" sz="3200" dirty="0" smtClean="0"/>
          </a:p>
          <a:p>
            <a:r>
              <a:rPr lang="de-CH" sz="3200" dirty="0" smtClean="0"/>
              <a:t>die </a:t>
            </a:r>
            <a:r>
              <a:rPr lang="de-CH" sz="3200" dirty="0"/>
              <a:t>Ankunft des Königs Gottes verhindern konnte. </a:t>
            </a:r>
          </a:p>
        </p:txBody>
      </p:sp>
    </p:spTree>
    <p:extLst>
      <p:ext uri="{BB962C8B-B14F-4D97-AF65-F5344CB8AC3E}">
        <p14:creationId xmlns:p14="http://schemas.microsoft.com/office/powerpoint/2010/main" val="388336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244309745"/>
              </p:ext>
            </p:extLst>
          </p:nvPr>
        </p:nvGraphicFramePr>
        <p:xfrm>
          <a:off x="481808" y="781050"/>
          <a:ext cx="3550818" cy="5474815"/>
        </p:xfrm>
        <a:graphic>
          <a:graphicData uri="http://schemas.openxmlformats.org/drawingml/2006/table">
            <a:tbl>
              <a:tblPr firstRow="1" firstCol="1" bandRow="1">
                <a:tableStyleId>{5C22544A-7EE6-4342-B048-85BDC9FD1C3A}</a:tableStyleId>
              </a:tblPr>
              <a:tblGrid>
                <a:gridCol w="3550818"/>
              </a:tblGrid>
              <a:tr h="1295400">
                <a:tc>
                  <a:txBody>
                    <a:bodyPr/>
                    <a:lstStyle/>
                    <a:p>
                      <a:pPr algn="ctr">
                        <a:spcAft>
                          <a:spcPts val="0"/>
                        </a:spcAft>
                      </a:pPr>
                      <a:r>
                        <a:rPr lang="de-DE" sz="2800" dirty="0">
                          <a:effectLst/>
                        </a:rPr>
                        <a:t>Versuchung Jesu</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tc>
              </a:tr>
              <a:tr h="933450">
                <a:tc>
                  <a:txBody>
                    <a:bodyPr/>
                    <a:lstStyle/>
                    <a:p>
                      <a:pPr algn="ctr">
                        <a:spcAft>
                          <a:spcPts val="0"/>
                        </a:spcAft>
                      </a:pPr>
                      <a:r>
                        <a:rPr lang="de-CH" sz="2800" b="1" dirty="0">
                          <a:solidFill>
                            <a:schemeClr val="bg1"/>
                          </a:solidFill>
                          <a:effectLst/>
                        </a:rPr>
                        <a:t>Mt 4,1-11</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75000"/>
                      </a:schemeClr>
                    </a:solidFill>
                  </a:tcPr>
                </a:tc>
              </a:tr>
              <a:tr h="1030759">
                <a:tc>
                  <a:txBody>
                    <a:bodyPr/>
                    <a:lstStyle/>
                    <a:p>
                      <a:pPr algn="ctr">
                        <a:spcAft>
                          <a:spcPts val="0"/>
                        </a:spcAft>
                      </a:pPr>
                      <a:r>
                        <a:rPr lang="de-CH" sz="2800" b="0" dirty="0">
                          <a:solidFill>
                            <a:schemeClr val="tx1"/>
                          </a:solidFill>
                          <a:effectLst/>
                        </a:rPr>
                        <a:t>Steine zu Brot</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r h="1114425">
                <a:tc>
                  <a:txBody>
                    <a:bodyPr/>
                    <a:lstStyle/>
                    <a:p>
                      <a:pPr algn="ctr">
                        <a:spcAft>
                          <a:spcPts val="0"/>
                        </a:spcAft>
                      </a:pPr>
                      <a:r>
                        <a:rPr lang="de-CH" sz="2800" b="0" dirty="0">
                          <a:solidFill>
                            <a:schemeClr val="tx1"/>
                          </a:solidFill>
                          <a:effectLst/>
                        </a:rPr>
                        <a:t>Blick über alle Königreiche</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r h="1100781">
                <a:tc>
                  <a:txBody>
                    <a:bodyPr/>
                    <a:lstStyle/>
                    <a:p>
                      <a:pPr algn="ctr">
                        <a:spcAft>
                          <a:spcPts val="0"/>
                        </a:spcAft>
                      </a:pPr>
                      <a:r>
                        <a:rPr lang="de-CH" sz="2800" b="0" dirty="0">
                          <a:solidFill>
                            <a:schemeClr val="tx1"/>
                          </a:solidFill>
                          <a:effectLst/>
                        </a:rPr>
                        <a:t>Überheblichkeit Satans</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39554818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848318400"/>
              </p:ext>
            </p:extLst>
          </p:nvPr>
        </p:nvGraphicFramePr>
        <p:xfrm>
          <a:off x="481808" y="781050"/>
          <a:ext cx="7101636" cy="5474815"/>
        </p:xfrm>
        <a:graphic>
          <a:graphicData uri="http://schemas.openxmlformats.org/drawingml/2006/table">
            <a:tbl>
              <a:tblPr firstRow="1" firstCol="1" bandRow="1">
                <a:tableStyleId>{5C22544A-7EE6-4342-B048-85BDC9FD1C3A}</a:tableStyleId>
              </a:tblPr>
              <a:tblGrid>
                <a:gridCol w="3550818"/>
                <a:gridCol w="3550818"/>
              </a:tblGrid>
              <a:tr h="1295400">
                <a:tc>
                  <a:txBody>
                    <a:bodyPr/>
                    <a:lstStyle/>
                    <a:p>
                      <a:pPr algn="ctr">
                        <a:spcAft>
                          <a:spcPts val="0"/>
                        </a:spcAft>
                      </a:pPr>
                      <a:r>
                        <a:rPr lang="de-DE" sz="2800" dirty="0">
                          <a:effectLst/>
                        </a:rPr>
                        <a:t>Versuchung Jesu</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tc>
                <a:tc>
                  <a:txBody>
                    <a:bodyPr/>
                    <a:lstStyle/>
                    <a:p>
                      <a:pPr algn="ctr">
                        <a:spcAft>
                          <a:spcPts val="0"/>
                        </a:spcAft>
                      </a:pPr>
                      <a:r>
                        <a:rPr lang="de-DE" sz="2800">
                          <a:effectLst/>
                        </a:rPr>
                        <a:t>Versuchung Evas</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tc>
              </a:tr>
              <a:tr h="933450">
                <a:tc>
                  <a:txBody>
                    <a:bodyPr/>
                    <a:lstStyle/>
                    <a:p>
                      <a:pPr algn="ctr">
                        <a:spcAft>
                          <a:spcPts val="0"/>
                        </a:spcAft>
                      </a:pPr>
                      <a:r>
                        <a:rPr lang="de-CH" sz="2800" b="1" dirty="0">
                          <a:solidFill>
                            <a:schemeClr val="bg1"/>
                          </a:solidFill>
                          <a:effectLst/>
                        </a:rPr>
                        <a:t>Mt 4,1-11</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75000"/>
                      </a:schemeClr>
                    </a:solidFill>
                  </a:tcPr>
                </a:tc>
                <a:tc>
                  <a:txBody>
                    <a:bodyPr/>
                    <a:lstStyle/>
                    <a:p>
                      <a:pPr algn="ctr">
                        <a:spcAft>
                          <a:spcPts val="0"/>
                        </a:spcAft>
                      </a:pPr>
                      <a:r>
                        <a:rPr lang="de-CH" sz="2800" b="1" dirty="0">
                          <a:solidFill>
                            <a:schemeClr val="bg1"/>
                          </a:solidFill>
                          <a:effectLst/>
                        </a:rPr>
                        <a:t>Gen 3,6</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75000"/>
                      </a:schemeClr>
                    </a:solidFill>
                  </a:tcPr>
                </a:tc>
              </a:tr>
              <a:tr h="1030759">
                <a:tc>
                  <a:txBody>
                    <a:bodyPr/>
                    <a:lstStyle/>
                    <a:p>
                      <a:pPr algn="ctr">
                        <a:spcAft>
                          <a:spcPts val="0"/>
                        </a:spcAft>
                      </a:pPr>
                      <a:r>
                        <a:rPr lang="de-CH" sz="2800" b="0" dirty="0">
                          <a:solidFill>
                            <a:schemeClr val="tx1"/>
                          </a:solidFill>
                          <a:effectLst/>
                        </a:rPr>
                        <a:t>Steine zu Brot</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Baum gut zur Speise</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r h="1114425">
                <a:tc>
                  <a:txBody>
                    <a:bodyPr/>
                    <a:lstStyle/>
                    <a:p>
                      <a:pPr algn="ctr">
                        <a:spcAft>
                          <a:spcPts val="0"/>
                        </a:spcAft>
                      </a:pPr>
                      <a:r>
                        <a:rPr lang="de-CH" sz="2800" b="0" dirty="0">
                          <a:solidFill>
                            <a:schemeClr val="tx1"/>
                          </a:solidFill>
                          <a:effectLst/>
                        </a:rPr>
                        <a:t>Blick über alle Königreiche</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Lust für die Augen</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r h="1100781">
                <a:tc>
                  <a:txBody>
                    <a:bodyPr/>
                    <a:lstStyle/>
                    <a:p>
                      <a:pPr algn="ctr">
                        <a:spcAft>
                          <a:spcPts val="0"/>
                        </a:spcAft>
                      </a:pPr>
                      <a:r>
                        <a:rPr lang="de-CH" sz="2800" b="0" dirty="0">
                          <a:solidFill>
                            <a:schemeClr val="tx1"/>
                          </a:solidFill>
                          <a:effectLst/>
                        </a:rPr>
                        <a:t>Überheblichkeit Satans</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Gottgleichheit</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2885943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553480" y="313038"/>
            <a:ext cx="2755241" cy="861774"/>
          </a:xfrm>
          <a:prstGeom prst="rect">
            <a:avLst/>
          </a:prstGeom>
          <a:noFill/>
        </p:spPr>
        <p:txBody>
          <a:bodyPr wrap="none" rtlCol="0">
            <a:spAutoFit/>
          </a:bodyPr>
          <a:lstStyle/>
          <a:p>
            <a:r>
              <a:rPr lang="de-CH" sz="5000" b="1" dirty="0" smtClean="0"/>
              <a:t>Matthäus</a:t>
            </a:r>
            <a:endParaRPr lang="de-CH" sz="5000" dirty="0">
              <a:latin typeface="Trebuchet MS" panose="020B0603020202020204" pitchFamily="34" charset="0"/>
            </a:endParaRPr>
          </a:p>
        </p:txBody>
      </p:sp>
      <p:sp>
        <p:nvSpPr>
          <p:cNvPr id="4" name="Textfeld 3"/>
          <p:cNvSpPr txBox="1"/>
          <p:nvPr/>
        </p:nvSpPr>
        <p:spPr>
          <a:xfrm>
            <a:off x="553480" y="1549904"/>
            <a:ext cx="4620752" cy="615553"/>
          </a:xfrm>
          <a:prstGeom prst="rect">
            <a:avLst/>
          </a:prstGeom>
          <a:noFill/>
        </p:spPr>
        <p:txBody>
          <a:bodyPr wrap="none" rtlCol="0">
            <a:spAutoFit/>
          </a:bodyPr>
          <a:lstStyle/>
          <a:p>
            <a:pPr lvl="0"/>
            <a:r>
              <a:rPr lang="de-CH" sz="3400" dirty="0" smtClean="0"/>
              <a:t>Kapitel: 28 | Verse</a:t>
            </a:r>
            <a:r>
              <a:rPr lang="de-CH" sz="3400" smtClean="0"/>
              <a:t>:  1071</a:t>
            </a:r>
            <a:endParaRPr lang="de-CH" sz="3400" dirty="0" smtClean="0"/>
          </a:p>
        </p:txBody>
      </p:sp>
    </p:spTree>
    <p:extLst>
      <p:ext uri="{BB962C8B-B14F-4D97-AF65-F5344CB8AC3E}">
        <p14:creationId xmlns:p14="http://schemas.microsoft.com/office/powerpoint/2010/main" val="41320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nvGraphicFramePr>
        <p:xfrm>
          <a:off x="481808" y="781050"/>
          <a:ext cx="11100592" cy="5474815"/>
        </p:xfrm>
        <a:graphic>
          <a:graphicData uri="http://schemas.openxmlformats.org/drawingml/2006/table">
            <a:tbl>
              <a:tblPr firstRow="1" firstCol="1" bandRow="1">
                <a:tableStyleId>{5C22544A-7EE6-4342-B048-85BDC9FD1C3A}</a:tableStyleId>
              </a:tblPr>
              <a:tblGrid>
                <a:gridCol w="3550818"/>
                <a:gridCol w="3550818"/>
                <a:gridCol w="3998956"/>
              </a:tblGrid>
              <a:tr h="1295400">
                <a:tc>
                  <a:txBody>
                    <a:bodyPr/>
                    <a:lstStyle/>
                    <a:p>
                      <a:pPr algn="ctr">
                        <a:spcAft>
                          <a:spcPts val="0"/>
                        </a:spcAft>
                      </a:pPr>
                      <a:r>
                        <a:rPr lang="de-DE" sz="2800" dirty="0">
                          <a:effectLst/>
                        </a:rPr>
                        <a:t>Versuchung Jesu</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tc>
                <a:tc>
                  <a:txBody>
                    <a:bodyPr/>
                    <a:lstStyle/>
                    <a:p>
                      <a:pPr algn="ctr">
                        <a:spcAft>
                          <a:spcPts val="0"/>
                        </a:spcAft>
                      </a:pPr>
                      <a:r>
                        <a:rPr lang="de-DE" sz="2800">
                          <a:effectLst/>
                        </a:rPr>
                        <a:t>Versuchung Evas</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tc>
                <a:tc>
                  <a:txBody>
                    <a:bodyPr/>
                    <a:lstStyle/>
                    <a:p>
                      <a:pPr algn="ctr">
                        <a:spcAft>
                          <a:spcPts val="0"/>
                        </a:spcAft>
                      </a:pPr>
                      <a:r>
                        <a:rPr lang="de-DE" sz="2800">
                          <a:effectLst/>
                        </a:rPr>
                        <a:t>Versuchung der Gläubigen</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tc>
              </a:tr>
              <a:tr h="933450">
                <a:tc>
                  <a:txBody>
                    <a:bodyPr/>
                    <a:lstStyle/>
                    <a:p>
                      <a:pPr algn="ctr">
                        <a:spcAft>
                          <a:spcPts val="0"/>
                        </a:spcAft>
                      </a:pPr>
                      <a:r>
                        <a:rPr lang="de-CH" sz="2800" b="1" dirty="0">
                          <a:solidFill>
                            <a:schemeClr val="bg1"/>
                          </a:solidFill>
                          <a:effectLst/>
                        </a:rPr>
                        <a:t>Mt 4,1-11</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75000"/>
                      </a:schemeClr>
                    </a:solidFill>
                  </a:tcPr>
                </a:tc>
                <a:tc>
                  <a:txBody>
                    <a:bodyPr/>
                    <a:lstStyle/>
                    <a:p>
                      <a:pPr algn="ctr">
                        <a:spcAft>
                          <a:spcPts val="0"/>
                        </a:spcAft>
                      </a:pPr>
                      <a:r>
                        <a:rPr lang="de-CH" sz="2800" b="1" dirty="0">
                          <a:solidFill>
                            <a:schemeClr val="bg1"/>
                          </a:solidFill>
                          <a:effectLst/>
                        </a:rPr>
                        <a:t>Gen 3,6</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75000"/>
                      </a:schemeClr>
                    </a:solidFill>
                  </a:tcPr>
                </a:tc>
                <a:tc>
                  <a:txBody>
                    <a:bodyPr/>
                    <a:lstStyle/>
                    <a:p>
                      <a:pPr algn="ctr">
                        <a:spcAft>
                          <a:spcPts val="0"/>
                        </a:spcAft>
                      </a:pPr>
                      <a:r>
                        <a:rPr lang="de-CH" sz="2800" b="1" dirty="0">
                          <a:solidFill>
                            <a:schemeClr val="bg1"/>
                          </a:solidFill>
                          <a:effectLst/>
                        </a:rPr>
                        <a:t>1 Joh 2,16</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75000"/>
                      </a:schemeClr>
                    </a:solidFill>
                  </a:tcPr>
                </a:tc>
              </a:tr>
              <a:tr h="1030759">
                <a:tc>
                  <a:txBody>
                    <a:bodyPr/>
                    <a:lstStyle/>
                    <a:p>
                      <a:pPr algn="ctr">
                        <a:spcAft>
                          <a:spcPts val="0"/>
                        </a:spcAft>
                      </a:pPr>
                      <a:r>
                        <a:rPr lang="de-CH" sz="2800" b="0" dirty="0">
                          <a:solidFill>
                            <a:schemeClr val="tx1"/>
                          </a:solidFill>
                          <a:effectLst/>
                        </a:rPr>
                        <a:t>Steine zu Brot</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Baum gut zur Speise</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Begierde des Fleisches</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r h="1114425">
                <a:tc>
                  <a:txBody>
                    <a:bodyPr/>
                    <a:lstStyle/>
                    <a:p>
                      <a:pPr algn="ctr">
                        <a:spcAft>
                          <a:spcPts val="0"/>
                        </a:spcAft>
                      </a:pPr>
                      <a:r>
                        <a:rPr lang="de-CH" sz="2800" b="0" dirty="0">
                          <a:solidFill>
                            <a:schemeClr val="tx1"/>
                          </a:solidFill>
                          <a:effectLst/>
                        </a:rPr>
                        <a:t>Blick über alle Königreiche</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Lust für die Augen</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Begierde der Augen</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r h="1100781">
                <a:tc>
                  <a:txBody>
                    <a:bodyPr/>
                    <a:lstStyle/>
                    <a:p>
                      <a:pPr algn="ctr">
                        <a:spcAft>
                          <a:spcPts val="0"/>
                        </a:spcAft>
                      </a:pPr>
                      <a:r>
                        <a:rPr lang="de-CH" sz="2800" b="0" dirty="0">
                          <a:solidFill>
                            <a:schemeClr val="tx1"/>
                          </a:solidFill>
                          <a:effectLst/>
                        </a:rPr>
                        <a:t>Überheblichkeit Satans</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Gottgleichheit</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c>
                  <a:txBody>
                    <a:bodyPr/>
                    <a:lstStyle/>
                    <a:p>
                      <a:pPr algn="ctr">
                        <a:spcAft>
                          <a:spcPts val="0"/>
                        </a:spcAft>
                      </a:pPr>
                      <a:r>
                        <a:rPr lang="de-CH" sz="2800" b="0" dirty="0">
                          <a:solidFill>
                            <a:schemeClr val="tx1"/>
                          </a:solidFill>
                          <a:effectLst/>
                        </a:rPr>
                        <a:t>Hochmütiges Leben</a:t>
                      </a:r>
                      <a:endParaRPr lang="de-CH" sz="2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783" marR="114783" marT="0" marB="0" anchor="ctr">
                    <a:solidFill>
                      <a:schemeClr val="accent1">
                        <a:lumMod val="40000"/>
                        <a:lumOff val="60000"/>
                      </a:schemeClr>
                    </a:solidFill>
                  </a:tcPr>
                </a:tc>
              </a:tr>
            </a:tbl>
          </a:graphicData>
        </a:graphic>
      </p:graphicFrame>
    </p:spTree>
    <p:extLst>
      <p:ext uri="{BB962C8B-B14F-4D97-AF65-F5344CB8AC3E}">
        <p14:creationId xmlns:p14="http://schemas.microsoft.com/office/powerpoint/2010/main" val="4118889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9589676" cy="1569660"/>
          </a:xfrm>
          <a:prstGeom prst="rect">
            <a:avLst/>
          </a:prstGeom>
          <a:noFill/>
        </p:spPr>
        <p:txBody>
          <a:bodyPr wrap="none" rtlCol="0">
            <a:spAutoFit/>
          </a:bodyPr>
          <a:lstStyle/>
          <a:p>
            <a:r>
              <a:rPr lang="de-CH" sz="3200" dirty="0"/>
              <a:t>Die Begierden unserer alten Natur, die Begierde unserer </a:t>
            </a:r>
            <a:endParaRPr lang="de-CH" sz="3200" dirty="0" smtClean="0"/>
          </a:p>
          <a:p>
            <a:r>
              <a:rPr lang="de-CH" sz="3200" dirty="0" smtClean="0"/>
              <a:t>Augen </a:t>
            </a:r>
            <a:r>
              <a:rPr lang="de-CH" sz="3200" dirty="0"/>
              <a:t>und der Hang zum Hochmut sind ständige </a:t>
            </a:r>
            <a:endParaRPr lang="de-CH" sz="3200" dirty="0" smtClean="0"/>
          </a:p>
          <a:p>
            <a:r>
              <a:rPr lang="de-CH" sz="3200" dirty="0" smtClean="0"/>
              <a:t>Einfallstore </a:t>
            </a:r>
            <a:r>
              <a:rPr lang="de-CH" sz="3200" dirty="0"/>
              <a:t>für satanische Verführungsversuche! </a:t>
            </a:r>
          </a:p>
        </p:txBody>
      </p:sp>
    </p:spTree>
    <p:extLst>
      <p:ext uri="{BB962C8B-B14F-4D97-AF65-F5344CB8AC3E}">
        <p14:creationId xmlns:p14="http://schemas.microsoft.com/office/powerpoint/2010/main" val="3664305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375340169"/>
              </p:ext>
            </p:extLst>
          </p:nvPr>
        </p:nvGraphicFramePr>
        <p:xfrm>
          <a:off x="308919" y="177133"/>
          <a:ext cx="11491783" cy="2764599"/>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463856">
                <a:tc>
                  <a:txBody>
                    <a:bodyPr/>
                    <a:lstStyle/>
                    <a:p>
                      <a:pPr algn="ctr">
                        <a:spcAft>
                          <a:spcPts val="0"/>
                        </a:spcAft>
                      </a:pPr>
                      <a:r>
                        <a:rPr lang="de-DE" sz="2800" dirty="0">
                          <a:solidFill>
                            <a:schemeClr val="tx1"/>
                          </a:solidFill>
                          <a:effectLst/>
                        </a:rPr>
                        <a:t>V3</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geistlich Armen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ihrer ist das Reich der Himmel!</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211016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071920240"/>
              </p:ext>
            </p:extLst>
          </p:nvPr>
        </p:nvGraphicFramePr>
        <p:xfrm>
          <a:off x="308919" y="177133"/>
          <a:ext cx="11491783" cy="2764599"/>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633292">
                <a:tc>
                  <a:txBody>
                    <a:bodyPr/>
                    <a:lstStyle/>
                    <a:p>
                      <a:pPr algn="ctr">
                        <a:spcAft>
                          <a:spcPts val="0"/>
                        </a:spcAft>
                      </a:pPr>
                      <a:r>
                        <a:rPr lang="de-DE" sz="2800" dirty="0">
                          <a:solidFill>
                            <a:schemeClr val="tx1"/>
                          </a:solidFill>
                          <a:effectLst/>
                        </a:rPr>
                        <a:t>V4</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Trauernden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sie sollen getröstet werden!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18165448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784661794"/>
              </p:ext>
            </p:extLst>
          </p:nvPr>
        </p:nvGraphicFramePr>
        <p:xfrm>
          <a:off x="308919" y="177133"/>
          <a:ext cx="11491783" cy="2764599"/>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416580">
                <a:tc>
                  <a:txBody>
                    <a:bodyPr/>
                    <a:lstStyle/>
                    <a:p>
                      <a:pPr algn="ctr">
                        <a:spcAft>
                          <a:spcPts val="0"/>
                        </a:spcAft>
                      </a:pPr>
                      <a:r>
                        <a:rPr lang="de-DE" sz="2800" dirty="0">
                          <a:solidFill>
                            <a:schemeClr val="tx1"/>
                          </a:solidFill>
                          <a:effectLst/>
                        </a:rPr>
                        <a:t>V5</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Sanftmütigen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sie werden das Land erben!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30859994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206486965"/>
              </p:ext>
            </p:extLst>
          </p:nvPr>
        </p:nvGraphicFramePr>
        <p:xfrm>
          <a:off x="308919" y="177133"/>
          <a:ext cx="11491783" cy="3070223"/>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1159064">
                <a:tc>
                  <a:txBody>
                    <a:bodyPr/>
                    <a:lstStyle/>
                    <a:p>
                      <a:pPr algn="ctr">
                        <a:spcAft>
                          <a:spcPts val="0"/>
                        </a:spcAft>
                      </a:pPr>
                      <a:r>
                        <a:rPr lang="de-DE" sz="2800" dirty="0">
                          <a:solidFill>
                            <a:schemeClr val="tx1"/>
                          </a:solidFill>
                          <a:effectLst/>
                        </a:rPr>
                        <a:t>V6</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nach der Gerechtigkeit hungern und dürsten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sie sollen satt werden!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18936049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770829814"/>
              </p:ext>
            </p:extLst>
          </p:nvPr>
        </p:nvGraphicFramePr>
        <p:xfrm>
          <a:off x="308919" y="177133"/>
          <a:ext cx="11491783" cy="2764599"/>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615678">
                <a:tc>
                  <a:txBody>
                    <a:bodyPr/>
                    <a:lstStyle/>
                    <a:p>
                      <a:pPr algn="ctr">
                        <a:spcAft>
                          <a:spcPts val="0"/>
                        </a:spcAft>
                      </a:pPr>
                      <a:r>
                        <a:rPr lang="de-DE" sz="2800" dirty="0">
                          <a:solidFill>
                            <a:schemeClr val="tx1"/>
                          </a:solidFill>
                          <a:effectLst/>
                        </a:rPr>
                        <a:t>V7</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Barmherzigen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sie werden Barmherzigkeit erlangen!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14174231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561227397"/>
              </p:ext>
            </p:extLst>
          </p:nvPr>
        </p:nvGraphicFramePr>
        <p:xfrm>
          <a:off x="308919" y="177133"/>
          <a:ext cx="11491783" cy="3010086"/>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1098927">
                <a:tc>
                  <a:txBody>
                    <a:bodyPr/>
                    <a:lstStyle/>
                    <a:p>
                      <a:pPr algn="ctr">
                        <a:spcAft>
                          <a:spcPts val="0"/>
                        </a:spcAft>
                      </a:pPr>
                      <a:r>
                        <a:rPr lang="de-DE" sz="2800" dirty="0">
                          <a:solidFill>
                            <a:schemeClr val="tx1"/>
                          </a:solidFill>
                          <a:effectLst/>
                        </a:rPr>
                        <a:t>V8</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reinen Herzens sind</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sie werden Gott schauen!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37813890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865620200"/>
              </p:ext>
            </p:extLst>
          </p:nvPr>
        </p:nvGraphicFramePr>
        <p:xfrm>
          <a:off x="308919" y="177133"/>
          <a:ext cx="11491783" cy="3183905"/>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1272746">
                <a:tc>
                  <a:txBody>
                    <a:bodyPr/>
                    <a:lstStyle/>
                    <a:p>
                      <a:pPr algn="ctr">
                        <a:spcAft>
                          <a:spcPts val="0"/>
                        </a:spcAft>
                      </a:pPr>
                      <a:r>
                        <a:rPr lang="de-DE" sz="2800" dirty="0">
                          <a:solidFill>
                            <a:schemeClr val="tx1"/>
                          </a:solidFill>
                          <a:effectLst/>
                        </a:rPr>
                        <a:t>V9</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Friedfertigen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sie werden Söhne Gottes heißen!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13613147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893744376"/>
              </p:ext>
            </p:extLst>
          </p:nvPr>
        </p:nvGraphicFramePr>
        <p:xfrm>
          <a:off x="308919" y="177133"/>
          <a:ext cx="11491783" cy="3146835"/>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1235676">
                <a:tc>
                  <a:txBody>
                    <a:bodyPr/>
                    <a:lstStyle/>
                    <a:p>
                      <a:pPr algn="ctr">
                        <a:spcAft>
                          <a:spcPts val="0"/>
                        </a:spcAft>
                      </a:pPr>
                      <a:r>
                        <a:rPr lang="de-DE" sz="2800" dirty="0">
                          <a:solidFill>
                            <a:schemeClr val="tx1"/>
                          </a:solidFill>
                          <a:effectLst/>
                        </a:rPr>
                        <a:t>V10</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sind, die um der Gerechtigkeit willen verfolgt werden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denn ihrer ist das Reich der Himmel!</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1684913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87004" y="689191"/>
            <a:ext cx="8235973" cy="5509200"/>
          </a:xfrm>
          <a:prstGeom prst="rect">
            <a:avLst/>
          </a:prstGeom>
          <a:noFill/>
        </p:spPr>
        <p:txBody>
          <a:bodyPr wrap="none" rtlCol="0">
            <a:spAutoFit/>
          </a:bodyPr>
          <a:lstStyle/>
          <a:p>
            <a:r>
              <a:rPr lang="de-CH" sz="3200" b="1" dirty="0" smtClean="0"/>
              <a:t>Einleitung:</a:t>
            </a:r>
          </a:p>
          <a:p>
            <a:endParaRPr lang="de-CH" sz="3200" b="1" dirty="0" smtClean="0"/>
          </a:p>
          <a:p>
            <a:r>
              <a:rPr lang="de-CH" sz="3200" dirty="0" smtClean="0"/>
              <a:t>Sein </a:t>
            </a:r>
            <a:r>
              <a:rPr lang="de-CH" sz="3200" dirty="0"/>
              <a:t>Stammbaum </a:t>
            </a:r>
            <a:r>
              <a:rPr lang="de-CH" sz="3200" dirty="0" smtClean="0"/>
              <a:t>1,1-17</a:t>
            </a:r>
          </a:p>
          <a:p>
            <a:endParaRPr lang="de-CH" sz="3200" dirty="0"/>
          </a:p>
          <a:p>
            <a:r>
              <a:rPr lang="de-CH" sz="3200" dirty="0"/>
              <a:t>Seine Geburt </a:t>
            </a:r>
            <a:r>
              <a:rPr lang="de-CH" sz="3200" dirty="0" smtClean="0"/>
              <a:t>1,18-2,23</a:t>
            </a:r>
          </a:p>
          <a:p>
            <a:endParaRPr lang="de-CH" sz="3200" dirty="0"/>
          </a:p>
          <a:p>
            <a:r>
              <a:rPr lang="de-CH" sz="3200" dirty="0"/>
              <a:t>Seine Ankündigung 3,1-12 (Johannes der Täufer</a:t>
            </a:r>
            <a:r>
              <a:rPr lang="de-CH" sz="3200" dirty="0" smtClean="0"/>
              <a:t>)</a:t>
            </a:r>
          </a:p>
          <a:p>
            <a:endParaRPr lang="de-CH" sz="3200" dirty="0"/>
          </a:p>
          <a:p>
            <a:r>
              <a:rPr lang="de-CH" sz="3200" dirty="0"/>
              <a:t>Seine Taufe </a:t>
            </a:r>
            <a:r>
              <a:rPr lang="de-CH" sz="3200" dirty="0" smtClean="0"/>
              <a:t>3,13-17</a:t>
            </a:r>
          </a:p>
          <a:p>
            <a:endParaRPr lang="de-CH" sz="3200" dirty="0"/>
          </a:p>
          <a:p>
            <a:r>
              <a:rPr lang="de-CH" sz="3200" dirty="0"/>
              <a:t>Seine Versuchung 4,1-11</a:t>
            </a:r>
          </a:p>
        </p:txBody>
      </p:sp>
    </p:spTree>
    <p:extLst>
      <p:ext uri="{BB962C8B-B14F-4D97-AF65-F5344CB8AC3E}">
        <p14:creationId xmlns:p14="http://schemas.microsoft.com/office/powerpoint/2010/main" val="3440063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 calcmode="lin" valueType="num">
                                      <p:cBhvr>
                                        <p:cTn id="2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 calcmode="lin" valueType="num">
                                      <p:cBhvr>
                                        <p:cTn id="35"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 calcmode="lin" valueType="num">
                                      <p:cBhvr>
                                        <p:cTn id="42"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44"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8881311"/>
              </p:ext>
            </p:extLst>
          </p:nvPr>
        </p:nvGraphicFramePr>
        <p:xfrm>
          <a:off x="308919" y="177133"/>
          <a:ext cx="11491783" cy="3618039"/>
        </p:xfrm>
        <a:graphic>
          <a:graphicData uri="http://schemas.openxmlformats.org/drawingml/2006/table">
            <a:tbl>
              <a:tblPr firstRow="1" firstCol="1" bandRow="1">
                <a:tableStyleId>{5C22544A-7EE6-4342-B048-85BDC9FD1C3A}</a:tableStyleId>
              </a:tblPr>
              <a:tblGrid>
                <a:gridCol w="975610"/>
                <a:gridCol w="5788051"/>
                <a:gridCol w="4728122"/>
              </a:tblGrid>
              <a:tr h="947332">
                <a:tc gridSpan="3">
                  <a:txBody>
                    <a:bodyPr/>
                    <a:lstStyle/>
                    <a:p>
                      <a:pPr algn="ctr">
                        <a:spcAft>
                          <a:spcPts val="0"/>
                        </a:spcAft>
                      </a:pPr>
                      <a:r>
                        <a:rPr lang="de-DE" sz="2800" dirty="0">
                          <a:solidFill>
                            <a:schemeClr val="tx1"/>
                          </a:solidFill>
                          <a:effectLst/>
                        </a:rPr>
                        <a:t>Lebensstil und Schönheit des Himmelreiches</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hMerge="1">
                  <a:txBody>
                    <a:bodyPr/>
                    <a:lstStyle/>
                    <a:p>
                      <a:endParaRPr lang="de-CH"/>
                    </a:p>
                  </a:txBody>
                  <a:tcPr/>
                </a:tc>
                <a:tc hMerge="1">
                  <a:txBody>
                    <a:bodyPr/>
                    <a:lstStyle/>
                    <a:p>
                      <a:endParaRPr lang="de-CH"/>
                    </a:p>
                  </a:txBody>
                  <a:tcPr/>
                </a:tc>
              </a:tr>
              <a:tr h="963827">
                <a:tc>
                  <a:txBody>
                    <a:bodyPr/>
                    <a:lstStyle/>
                    <a:p>
                      <a:pPr algn="ctr">
                        <a:spcAft>
                          <a:spcPts val="0"/>
                        </a:spcAft>
                      </a:pPr>
                      <a:r>
                        <a:rPr lang="de-DE" sz="2800" dirty="0">
                          <a:solidFill>
                            <a:schemeClr val="tx1"/>
                          </a:solidFill>
                          <a:effectLst/>
                        </a:rPr>
                        <a:t> </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lgn="ctr">
                        <a:spcAft>
                          <a:spcPts val="0"/>
                        </a:spcAft>
                      </a:pPr>
                      <a:r>
                        <a:rPr lang="de-CH" sz="2800" b="1" dirty="0">
                          <a:solidFill>
                            <a:schemeClr val="bg1"/>
                          </a:solidFill>
                          <a:effectLst/>
                        </a:rPr>
                        <a:t>Lebensstil</a:t>
                      </a:r>
                      <a:endParaRPr lang="de-CH"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solidFill>
                      <a:schemeClr val="accent5">
                        <a:lumMod val="75000"/>
                      </a:schemeClr>
                    </a:solidFill>
                  </a:tcPr>
                </a:tc>
                <a:tc>
                  <a:txBody>
                    <a:bodyPr/>
                    <a:lstStyle/>
                    <a:p>
                      <a:pPr algn="ctr">
                        <a:spcAft>
                          <a:spcPts val="0"/>
                        </a:spcAft>
                      </a:pPr>
                      <a:r>
                        <a:rPr lang="de-DE" sz="2800" b="1" dirty="0">
                          <a:solidFill>
                            <a:schemeClr val="bg1"/>
                          </a:solidFill>
                          <a:effectLst/>
                        </a:rPr>
                        <a:t>Vielschichtigkeit (Gnade)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accent5">
                        <a:lumMod val="75000"/>
                      </a:schemeClr>
                    </a:solidFill>
                  </a:tcPr>
                </a:tc>
              </a:tr>
              <a:tr h="976358">
                <a:tc>
                  <a:txBody>
                    <a:bodyPr/>
                    <a:lstStyle/>
                    <a:p>
                      <a:pPr algn="ctr">
                        <a:spcAft>
                          <a:spcPts val="0"/>
                        </a:spcAft>
                      </a:pPr>
                      <a:r>
                        <a:rPr lang="de-DE" sz="2800" dirty="0">
                          <a:solidFill>
                            <a:schemeClr val="tx1"/>
                          </a:solidFill>
                          <a:effectLst/>
                        </a:rPr>
                        <a:t>V11</a:t>
                      </a:r>
                      <a:endParaRPr lang="de-CH" sz="2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solidFill>
                      <a:schemeClr val="bg1"/>
                    </a:solidFill>
                  </a:tcPr>
                </a:tc>
                <a:tc>
                  <a:txBody>
                    <a:bodyPr/>
                    <a:lstStyle/>
                    <a:p>
                      <a:pPr>
                        <a:spcAft>
                          <a:spcPts val="0"/>
                        </a:spcAft>
                      </a:pPr>
                      <a:r>
                        <a:rPr lang="de-CH" sz="2800" dirty="0">
                          <a:effectLst/>
                        </a:rPr>
                        <a:t>Glückselig seid ihr, wenn sie euch schmähen und verfolgen und lügnerisch jegliches böse Wort gegen euch reden um meinetwillen!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82702" marR="82702" marT="0" marB="0" anchor="ctr"/>
                </a:tc>
                <a:tc>
                  <a:txBody>
                    <a:bodyPr/>
                    <a:lstStyle/>
                    <a:p>
                      <a:pPr algn="ct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2702" marR="82702" marT="0" marB="0" anchor="ctr"/>
                </a:tc>
              </a:tr>
            </a:tbl>
          </a:graphicData>
        </a:graphic>
      </p:graphicFrame>
    </p:spTree>
    <p:extLst>
      <p:ext uri="{BB962C8B-B14F-4D97-AF65-F5344CB8AC3E}">
        <p14:creationId xmlns:p14="http://schemas.microsoft.com/office/powerpoint/2010/main" val="34227997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279425"/>
            <a:ext cx="9303894" cy="3539430"/>
          </a:xfrm>
          <a:prstGeom prst="rect">
            <a:avLst/>
          </a:prstGeom>
          <a:noFill/>
        </p:spPr>
        <p:txBody>
          <a:bodyPr wrap="none" rtlCol="0">
            <a:spAutoFit/>
          </a:bodyPr>
          <a:lstStyle/>
          <a:p>
            <a:r>
              <a:rPr lang="de-CH" sz="3200" dirty="0"/>
              <a:t>„Ihr habt gehört, dass zu den Alten gesagt ist: </a:t>
            </a:r>
            <a:endParaRPr lang="de-CH" sz="3200" dirty="0" smtClean="0"/>
          </a:p>
          <a:p>
            <a:r>
              <a:rPr lang="de-CH" sz="3200" dirty="0" smtClean="0"/>
              <a:t>»</a:t>
            </a:r>
            <a:r>
              <a:rPr lang="de-CH" sz="3200" dirty="0"/>
              <a:t>Du sollst nicht töten!«, wer aber tötet, der wird </a:t>
            </a:r>
            <a:endParaRPr lang="de-CH" sz="3200" dirty="0" smtClean="0"/>
          </a:p>
          <a:p>
            <a:r>
              <a:rPr lang="de-CH" sz="3200" dirty="0" smtClean="0"/>
              <a:t>dem </a:t>
            </a:r>
            <a:r>
              <a:rPr lang="de-CH" sz="3200" dirty="0"/>
              <a:t>Gericht verfallen sein. </a:t>
            </a:r>
            <a:r>
              <a:rPr lang="de-CH" sz="3200" dirty="0" smtClean="0"/>
              <a:t>Ich </a:t>
            </a:r>
            <a:r>
              <a:rPr lang="de-CH" sz="3200" dirty="0"/>
              <a:t>aber sage euch: Jeder, </a:t>
            </a:r>
            <a:endParaRPr lang="de-CH" sz="3200" dirty="0" smtClean="0"/>
          </a:p>
          <a:p>
            <a:r>
              <a:rPr lang="de-CH" sz="3200" dirty="0" smtClean="0"/>
              <a:t>der </a:t>
            </a:r>
            <a:r>
              <a:rPr lang="de-CH" sz="3200" dirty="0"/>
              <a:t>seinem Bruder ohne Ursache zürnt, wird dem </a:t>
            </a:r>
            <a:endParaRPr lang="de-CH" sz="3200" dirty="0" smtClean="0"/>
          </a:p>
          <a:p>
            <a:r>
              <a:rPr lang="de-CH" sz="3200" dirty="0" smtClean="0"/>
              <a:t>Gericht </a:t>
            </a:r>
            <a:r>
              <a:rPr lang="de-CH" sz="3200" dirty="0"/>
              <a:t>verfallen sein.“ </a:t>
            </a:r>
            <a:r>
              <a:rPr lang="de-CH" sz="3200" b="1" dirty="0"/>
              <a:t>(5,21+22) </a:t>
            </a:r>
            <a:endParaRPr lang="de-CH" sz="3200" b="1" dirty="0" smtClean="0"/>
          </a:p>
          <a:p>
            <a:endParaRPr lang="de-CH" sz="3200" b="1" dirty="0" smtClean="0"/>
          </a:p>
          <a:p>
            <a:r>
              <a:rPr lang="de-CH" sz="3200" dirty="0" smtClean="0"/>
              <a:t>(</a:t>
            </a:r>
            <a:r>
              <a:rPr lang="de-CH" sz="3200" dirty="0">
                <a:sym typeface="Wingdings" panose="05000000000000000000" pitchFamily="2" charset="2"/>
              </a:rPr>
              <a:t></a:t>
            </a:r>
            <a:r>
              <a:rPr lang="de-CH" sz="3200" dirty="0"/>
              <a:t> Wer jemanden als Narr bezeichnet, ist ein Mörder.)</a:t>
            </a:r>
          </a:p>
        </p:txBody>
      </p:sp>
    </p:spTree>
    <p:extLst>
      <p:ext uri="{BB962C8B-B14F-4D97-AF65-F5344CB8AC3E}">
        <p14:creationId xmlns:p14="http://schemas.microsoft.com/office/powerpoint/2010/main" val="324763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032290"/>
            <a:ext cx="9606925" cy="4031873"/>
          </a:xfrm>
          <a:prstGeom prst="rect">
            <a:avLst/>
          </a:prstGeom>
          <a:noFill/>
        </p:spPr>
        <p:txBody>
          <a:bodyPr wrap="none" rtlCol="0">
            <a:spAutoFit/>
          </a:bodyPr>
          <a:lstStyle/>
          <a:p>
            <a:r>
              <a:rPr lang="de-DE" sz="3200" dirty="0"/>
              <a:t>„Darum sage ich euch: Sorgt euch nicht um euer Leben, </a:t>
            </a:r>
            <a:endParaRPr lang="de-DE" sz="3200" dirty="0" smtClean="0"/>
          </a:p>
          <a:p>
            <a:r>
              <a:rPr lang="de-DE" sz="3200" dirty="0" smtClean="0"/>
              <a:t>was </a:t>
            </a:r>
            <a:r>
              <a:rPr lang="de-DE" sz="3200" dirty="0"/>
              <a:t>ihr essen und was ihr trinken sollt, noch um euren </a:t>
            </a:r>
            <a:endParaRPr lang="de-DE" sz="3200" dirty="0" smtClean="0"/>
          </a:p>
          <a:p>
            <a:r>
              <a:rPr lang="de-DE" sz="3200" dirty="0" smtClean="0"/>
              <a:t>Leib</a:t>
            </a:r>
            <a:r>
              <a:rPr lang="de-DE" sz="3200" dirty="0"/>
              <a:t>, was ihr anziehen sollt! Ist nicht das Leben mehr als </a:t>
            </a:r>
            <a:endParaRPr lang="de-DE" sz="3200" dirty="0" smtClean="0"/>
          </a:p>
          <a:p>
            <a:r>
              <a:rPr lang="de-DE" sz="3200" dirty="0" smtClean="0"/>
              <a:t>die </a:t>
            </a:r>
            <a:r>
              <a:rPr lang="de-DE" sz="3200" dirty="0"/>
              <a:t>Speise und der Leib mehr als die Kleidung?“ </a:t>
            </a:r>
            <a:r>
              <a:rPr lang="de-DE" sz="3200" b="1" dirty="0"/>
              <a:t>(6,25) </a:t>
            </a:r>
            <a:endParaRPr lang="de-DE" sz="3200" b="1" dirty="0" smtClean="0"/>
          </a:p>
          <a:p>
            <a:endParaRPr lang="de-DE" sz="3200" dirty="0" smtClean="0"/>
          </a:p>
          <a:p>
            <a:r>
              <a:rPr lang="de-DE" sz="3200" dirty="0" smtClean="0"/>
              <a:t>(</a:t>
            </a:r>
            <a:r>
              <a:rPr lang="de-DE" sz="3200" dirty="0">
                <a:sym typeface="Wingdings" panose="05000000000000000000" pitchFamily="2" charset="2"/>
              </a:rPr>
              <a:t></a:t>
            </a:r>
            <a:r>
              <a:rPr lang="de-DE" sz="3200" dirty="0"/>
              <a:t> Mit unseren Sorgen beschämen wir unseren König </a:t>
            </a:r>
            <a:endParaRPr lang="de-DE" sz="3200" dirty="0" smtClean="0"/>
          </a:p>
          <a:p>
            <a:r>
              <a:rPr lang="de-DE" sz="3200" dirty="0" smtClean="0"/>
              <a:t>des </a:t>
            </a:r>
            <a:r>
              <a:rPr lang="de-DE" sz="3200" dirty="0"/>
              <a:t>Himmels. Er hat verheissen, sich um die Schöpfung </a:t>
            </a:r>
            <a:endParaRPr lang="de-DE" sz="3200" dirty="0" smtClean="0"/>
          </a:p>
          <a:p>
            <a:r>
              <a:rPr lang="de-DE" sz="3200" dirty="0" smtClean="0"/>
              <a:t>und </a:t>
            </a:r>
            <a:r>
              <a:rPr lang="de-DE" sz="3200" dirty="0"/>
              <a:t>um uns zu kümmern!)</a:t>
            </a:r>
            <a:endParaRPr lang="de-CH" sz="3200" dirty="0"/>
          </a:p>
        </p:txBody>
      </p:sp>
    </p:spTree>
    <p:extLst>
      <p:ext uri="{BB962C8B-B14F-4D97-AF65-F5344CB8AC3E}">
        <p14:creationId xmlns:p14="http://schemas.microsoft.com/office/powerpoint/2010/main" val="351688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13802" y="2688095"/>
            <a:ext cx="8464561" cy="1077218"/>
          </a:xfrm>
          <a:prstGeom prst="rect">
            <a:avLst/>
          </a:prstGeom>
          <a:noFill/>
        </p:spPr>
        <p:txBody>
          <a:bodyPr wrap="none" rtlCol="0">
            <a:spAutoFit/>
          </a:bodyPr>
          <a:lstStyle/>
          <a:p>
            <a:r>
              <a:rPr lang="de-CH" sz="3200" dirty="0"/>
              <a:t>„Darum sollt ihr vollkommen sein, gleichwie euer </a:t>
            </a:r>
            <a:endParaRPr lang="de-CH" sz="3200" dirty="0" smtClean="0"/>
          </a:p>
          <a:p>
            <a:r>
              <a:rPr lang="de-CH" sz="3200" dirty="0" smtClean="0"/>
              <a:t>Vater </a:t>
            </a:r>
            <a:r>
              <a:rPr lang="de-CH" sz="3200" dirty="0"/>
              <a:t>im Himmel vollkommen ist!“ </a:t>
            </a:r>
            <a:r>
              <a:rPr lang="de-CH" sz="3200" b="1" dirty="0"/>
              <a:t>(5,48)</a:t>
            </a:r>
            <a:endParaRPr lang="de-CH" sz="3200" dirty="0"/>
          </a:p>
        </p:txBody>
      </p:sp>
    </p:spTree>
    <p:extLst>
      <p:ext uri="{BB962C8B-B14F-4D97-AF65-F5344CB8AC3E}">
        <p14:creationId xmlns:p14="http://schemas.microsoft.com/office/powerpoint/2010/main" val="264887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13802" y="1736622"/>
            <a:ext cx="10710689" cy="2031325"/>
          </a:xfrm>
          <a:prstGeom prst="rect">
            <a:avLst/>
          </a:prstGeom>
          <a:noFill/>
        </p:spPr>
        <p:txBody>
          <a:bodyPr wrap="none" rtlCol="0">
            <a:spAutoFit/>
          </a:bodyPr>
          <a:lstStyle/>
          <a:p>
            <a:r>
              <a:rPr lang="de-CH" sz="4200" dirty="0"/>
              <a:t> </a:t>
            </a:r>
            <a:r>
              <a:rPr lang="de-CH" sz="4200" b="1" u="sng" dirty="0"/>
              <a:t>Merke:</a:t>
            </a:r>
            <a:r>
              <a:rPr lang="de-CH" sz="4200" dirty="0"/>
              <a:t> </a:t>
            </a:r>
            <a:endParaRPr lang="de-CH" sz="4200" dirty="0" smtClean="0"/>
          </a:p>
          <a:p>
            <a:r>
              <a:rPr lang="de-CH" sz="4200" dirty="0" smtClean="0"/>
              <a:t>Nicht </a:t>
            </a:r>
            <a:r>
              <a:rPr lang="de-CH" sz="4200" dirty="0"/>
              <a:t>durch den Lebensstil </a:t>
            </a:r>
            <a:r>
              <a:rPr lang="de-CH" sz="4200" dirty="0" smtClean="0"/>
              <a:t>werden wir </a:t>
            </a:r>
            <a:r>
              <a:rPr lang="de-CH" sz="4200" dirty="0"/>
              <a:t>gerettet, </a:t>
            </a:r>
            <a:endParaRPr lang="de-CH" sz="4200" dirty="0" smtClean="0"/>
          </a:p>
          <a:p>
            <a:r>
              <a:rPr lang="de-CH" sz="4200" dirty="0" smtClean="0"/>
              <a:t>sondern </a:t>
            </a:r>
            <a:r>
              <a:rPr lang="de-CH" sz="4200" dirty="0"/>
              <a:t>wir sind errettet zu diesem Lebensstil! </a:t>
            </a:r>
          </a:p>
        </p:txBody>
      </p:sp>
    </p:spTree>
    <p:extLst>
      <p:ext uri="{BB962C8B-B14F-4D97-AF65-F5344CB8AC3E}">
        <p14:creationId xmlns:p14="http://schemas.microsoft.com/office/powerpoint/2010/main" val="105871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13802" y="921077"/>
            <a:ext cx="9763378" cy="4832092"/>
          </a:xfrm>
          <a:prstGeom prst="rect">
            <a:avLst/>
          </a:prstGeom>
          <a:noFill/>
        </p:spPr>
        <p:txBody>
          <a:bodyPr wrap="none" rtlCol="0">
            <a:spAutoFit/>
          </a:bodyPr>
          <a:lstStyle/>
          <a:p>
            <a:r>
              <a:rPr lang="de-DE" sz="4400" dirty="0"/>
              <a:t>Die Chronologie der Predigten im Matth </a:t>
            </a:r>
            <a:endParaRPr lang="de-DE" sz="4400" dirty="0" smtClean="0"/>
          </a:p>
          <a:p>
            <a:r>
              <a:rPr lang="de-DE" sz="4400" dirty="0" smtClean="0"/>
              <a:t>folgen </a:t>
            </a:r>
            <a:r>
              <a:rPr lang="de-DE" sz="4400" dirty="0"/>
              <a:t>einer eindeutigen Logik! </a:t>
            </a:r>
            <a:r>
              <a:rPr lang="de-DE" sz="4400" dirty="0" smtClean="0"/>
              <a:t>Nachdem </a:t>
            </a:r>
          </a:p>
          <a:p>
            <a:r>
              <a:rPr lang="de-DE" sz="4400" dirty="0" smtClean="0"/>
              <a:t>das </a:t>
            </a:r>
            <a:r>
              <a:rPr lang="de-DE" sz="4400" dirty="0"/>
              <a:t>Grundgesetz (Königreich-Lebensstil) </a:t>
            </a:r>
            <a:endParaRPr lang="de-DE" sz="4400" dirty="0" smtClean="0"/>
          </a:p>
          <a:p>
            <a:r>
              <a:rPr lang="de-DE" sz="4400" dirty="0" smtClean="0"/>
              <a:t>den </a:t>
            </a:r>
            <a:r>
              <a:rPr lang="de-DE" sz="4400" dirty="0"/>
              <a:t>Jüngern klar gemacht worden ist, </a:t>
            </a:r>
            <a:endParaRPr lang="de-DE" sz="4400" dirty="0" smtClean="0"/>
          </a:p>
          <a:p>
            <a:r>
              <a:rPr lang="de-DE" sz="4400" dirty="0" smtClean="0"/>
              <a:t>folgt </a:t>
            </a:r>
            <a:r>
              <a:rPr lang="de-DE" sz="4400" dirty="0"/>
              <a:t>der Auftrag, das Evangelium weiter </a:t>
            </a:r>
            <a:endParaRPr lang="de-DE" sz="4400" dirty="0" smtClean="0"/>
          </a:p>
          <a:p>
            <a:r>
              <a:rPr lang="de-DE" sz="4400" dirty="0" smtClean="0"/>
              <a:t>zu </a:t>
            </a:r>
            <a:r>
              <a:rPr lang="de-DE" sz="4400" dirty="0"/>
              <a:t>tragen. Das Evangelium des Königs soll </a:t>
            </a:r>
            <a:endParaRPr lang="de-DE" sz="4400" dirty="0" smtClean="0"/>
          </a:p>
          <a:p>
            <a:r>
              <a:rPr lang="de-DE" sz="4400" dirty="0" smtClean="0"/>
              <a:t>allen </a:t>
            </a:r>
            <a:r>
              <a:rPr lang="de-DE" sz="4400" dirty="0"/>
              <a:t>Menschen verkündigt werden! </a:t>
            </a:r>
            <a:endParaRPr lang="de-CH" sz="4400" dirty="0"/>
          </a:p>
        </p:txBody>
      </p:sp>
    </p:spTree>
    <p:extLst>
      <p:ext uri="{BB962C8B-B14F-4D97-AF65-F5344CB8AC3E}">
        <p14:creationId xmlns:p14="http://schemas.microsoft.com/office/powerpoint/2010/main" val="3964761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13802" y="921077"/>
            <a:ext cx="9333324" cy="4832092"/>
          </a:xfrm>
          <a:prstGeom prst="rect">
            <a:avLst/>
          </a:prstGeom>
          <a:noFill/>
        </p:spPr>
        <p:txBody>
          <a:bodyPr wrap="none" rtlCol="0">
            <a:spAutoFit/>
          </a:bodyPr>
          <a:lstStyle/>
          <a:p>
            <a:pPr lvl="0"/>
            <a:r>
              <a:rPr lang="de-CH" sz="4400" dirty="0"/>
              <a:t>Die Namen der zwölf Apostel (10,1-4</a:t>
            </a:r>
            <a:r>
              <a:rPr lang="de-CH" sz="4400" dirty="0" smtClean="0"/>
              <a:t>)</a:t>
            </a:r>
          </a:p>
          <a:p>
            <a:pPr lvl="0"/>
            <a:endParaRPr lang="de-CH" sz="4400" dirty="0"/>
          </a:p>
          <a:p>
            <a:r>
              <a:rPr lang="de-CH" sz="4400" dirty="0"/>
              <a:t>Der Auftrag der zwölf Apostel (10,5-16)</a:t>
            </a:r>
          </a:p>
          <a:p>
            <a:pPr lvl="0"/>
            <a:endParaRPr lang="de-CH" sz="4400" dirty="0" smtClean="0"/>
          </a:p>
          <a:p>
            <a:r>
              <a:rPr lang="de-CH" sz="4400" dirty="0"/>
              <a:t>Der Preis der Jüngerschaft (10,17-39)</a:t>
            </a:r>
          </a:p>
          <a:p>
            <a:pPr lvl="0"/>
            <a:endParaRPr lang="de-CH" sz="4400" dirty="0" smtClean="0"/>
          </a:p>
          <a:p>
            <a:r>
              <a:rPr lang="de-CH" sz="4400" dirty="0"/>
              <a:t>Der Segen der Jüngerschaft (10,40-42</a:t>
            </a:r>
            <a:r>
              <a:rPr lang="de-CH" sz="4400" dirty="0" smtClean="0"/>
              <a:t>)</a:t>
            </a:r>
            <a:endParaRPr lang="de-CH" sz="4400" dirty="0"/>
          </a:p>
        </p:txBody>
      </p:sp>
    </p:spTree>
    <p:extLst>
      <p:ext uri="{BB962C8B-B14F-4D97-AF65-F5344CB8AC3E}">
        <p14:creationId xmlns:p14="http://schemas.microsoft.com/office/powerpoint/2010/main" val="19589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 calcmode="lin" valueType="num">
                                      <p:cBhvr>
                                        <p:cTn id="2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13802" y="921077"/>
            <a:ext cx="9489714" cy="5016758"/>
          </a:xfrm>
          <a:prstGeom prst="rect">
            <a:avLst/>
          </a:prstGeom>
          <a:noFill/>
        </p:spPr>
        <p:txBody>
          <a:bodyPr wrap="none" rtlCol="0">
            <a:spAutoFit/>
          </a:bodyPr>
          <a:lstStyle/>
          <a:p>
            <a:pPr lvl="0"/>
            <a:r>
              <a:rPr lang="de-DE" sz="3200" dirty="0"/>
              <a:t>„Hütet euch aber vor den Menschen! Denn sie werden </a:t>
            </a:r>
            <a:endParaRPr lang="de-DE" sz="3200" dirty="0" smtClean="0"/>
          </a:p>
          <a:p>
            <a:pPr lvl="0"/>
            <a:r>
              <a:rPr lang="de-DE" sz="3200" dirty="0" smtClean="0"/>
              <a:t>euch </a:t>
            </a:r>
            <a:r>
              <a:rPr lang="de-DE" sz="3200" dirty="0"/>
              <a:t>den Gerichten ausliefern, und in ihren Synagogen </a:t>
            </a:r>
            <a:endParaRPr lang="de-DE" sz="3200" dirty="0" smtClean="0"/>
          </a:p>
          <a:p>
            <a:pPr lvl="0"/>
            <a:r>
              <a:rPr lang="de-DE" sz="3200" dirty="0" smtClean="0"/>
              <a:t>werden </a:t>
            </a:r>
            <a:r>
              <a:rPr lang="de-DE" sz="3200" dirty="0"/>
              <a:t>sie euch geißeln; </a:t>
            </a:r>
            <a:r>
              <a:rPr lang="de-DE" sz="3200" dirty="0" smtClean="0"/>
              <a:t>auch </a:t>
            </a:r>
            <a:r>
              <a:rPr lang="de-DE" sz="3200" dirty="0"/>
              <a:t>vor Fürsten und Könige </a:t>
            </a:r>
            <a:endParaRPr lang="de-DE" sz="3200" dirty="0" smtClean="0"/>
          </a:p>
          <a:p>
            <a:pPr lvl="0"/>
            <a:r>
              <a:rPr lang="de-DE" sz="3200" dirty="0" smtClean="0"/>
              <a:t>wird </a:t>
            </a:r>
            <a:r>
              <a:rPr lang="de-DE" sz="3200" dirty="0"/>
              <a:t>man euch führen um meinetwillen, ihnen und den </a:t>
            </a:r>
            <a:endParaRPr lang="de-DE" sz="3200" dirty="0" smtClean="0"/>
          </a:p>
          <a:p>
            <a:pPr lvl="0"/>
            <a:r>
              <a:rPr lang="de-DE" sz="3200" dirty="0" smtClean="0"/>
              <a:t>Heiden </a:t>
            </a:r>
            <a:r>
              <a:rPr lang="de-DE" sz="3200" dirty="0"/>
              <a:t>zum Zeugnis. … Der Jünger ist nicht über dem </a:t>
            </a:r>
            <a:endParaRPr lang="de-DE" sz="3200" dirty="0" smtClean="0"/>
          </a:p>
          <a:p>
            <a:pPr lvl="0"/>
            <a:r>
              <a:rPr lang="de-DE" sz="3200" dirty="0" smtClean="0"/>
              <a:t>Meister</a:t>
            </a:r>
            <a:r>
              <a:rPr lang="de-DE" sz="3200" dirty="0"/>
              <a:t>, noch der Knecht über seinem Herrn; </a:t>
            </a:r>
            <a:r>
              <a:rPr lang="de-DE" sz="3200" dirty="0" smtClean="0"/>
              <a:t>es </a:t>
            </a:r>
            <a:r>
              <a:rPr lang="de-DE" sz="3200" dirty="0"/>
              <a:t>ist für </a:t>
            </a:r>
            <a:endParaRPr lang="de-DE" sz="3200" dirty="0" smtClean="0"/>
          </a:p>
          <a:p>
            <a:pPr lvl="0"/>
            <a:r>
              <a:rPr lang="de-DE" sz="3200" dirty="0" smtClean="0"/>
              <a:t>den </a:t>
            </a:r>
            <a:r>
              <a:rPr lang="de-DE" sz="3200" dirty="0"/>
              <a:t>Jünger genug, dass er sei wie sein Meister und der </a:t>
            </a:r>
            <a:endParaRPr lang="de-DE" sz="3200" dirty="0" smtClean="0"/>
          </a:p>
          <a:p>
            <a:pPr lvl="0"/>
            <a:r>
              <a:rPr lang="de-DE" sz="3200" dirty="0" smtClean="0"/>
              <a:t>Knecht </a:t>
            </a:r>
            <a:r>
              <a:rPr lang="de-DE" sz="3200" dirty="0"/>
              <a:t>wie sein Herr. Haben sie den Hausherrn </a:t>
            </a:r>
            <a:endParaRPr lang="de-DE" sz="3200" dirty="0" smtClean="0"/>
          </a:p>
          <a:p>
            <a:pPr lvl="0"/>
            <a:r>
              <a:rPr lang="de-DE" sz="3200" dirty="0" err="1" smtClean="0"/>
              <a:t>Beelzebul</a:t>
            </a:r>
            <a:r>
              <a:rPr lang="de-DE" sz="3200" dirty="0" smtClean="0"/>
              <a:t> </a:t>
            </a:r>
            <a:r>
              <a:rPr lang="de-DE" sz="3200" dirty="0"/>
              <a:t>genannt, wie viel mehr seine Hausgenossen</a:t>
            </a:r>
            <a:r>
              <a:rPr lang="de-DE" sz="3200" dirty="0" smtClean="0"/>
              <a:t>!“</a:t>
            </a:r>
          </a:p>
          <a:p>
            <a:pPr lvl="0"/>
            <a:r>
              <a:rPr lang="de-CH" sz="3200" b="1" dirty="0" smtClean="0"/>
              <a:t>							(</a:t>
            </a:r>
            <a:r>
              <a:rPr lang="de-CH" sz="3200" b="1" dirty="0"/>
              <a:t>10,17-39)</a:t>
            </a:r>
            <a:r>
              <a:rPr lang="de-DE" sz="3200" dirty="0" smtClean="0"/>
              <a:t> </a:t>
            </a:r>
            <a:endParaRPr lang="de-CH" sz="3200" dirty="0"/>
          </a:p>
        </p:txBody>
      </p:sp>
    </p:spTree>
    <p:extLst>
      <p:ext uri="{BB962C8B-B14F-4D97-AF65-F5344CB8AC3E}">
        <p14:creationId xmlns:p14="http://schemas.microsoft.com/office/powerpoint/2010/main" val="54154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85202" y="1454477"/>
            <a:ext cx="10365466" cy="3046988"/>
          </a:xfrm>
          <a:prstGeom prst="rect">
            <a:avLst/>
          </a:prstGeom>
          <a:noFill/>
        </p:spPr>
        <p:txBody>
          <a:bodyPr wrap="none" rtlCol="0">
            <a:spAutoFit/>
          </a:bodyPr>
          <a:lstStyle/>
          <a:p>
            <a:r>
              <a:rPr lang="de-DE" sz="3200" b="1" dirty="0"/>
              <a:t>Die zwölf </a:t>
            </a:r>
            <a:r>
              <a:rPr lang="de-DE" sz="3200" b="1" dirty="0" smtClean="0"/>
              <a:t>Apostel (Die Zwölf)</a:t>
            </a:r>
            <a:endParaRPr lang="de-CH" sz="3200" dirty="0"/>
          </a:p>
          <a:p>
            <a:r>
              <a:rPr lang="de-DE" sz="3200" b="1" dirty="0"/>
              <a:t> </a:t>
            </a:r>
            <a:endParaRPr lang="de-CH" sz="3200" dirty="0"/>
          </a:p>
          <a:p>
            <a:r>
              <a:rPr lang="de-DE" sz="3200" dirty="0"/>
              <a:t>„Und sie haben ihn (Drache, alte Schlange, Teufel, Satan) </a:t>
            </a:r>
            <a:endParaRPr lang="de-DE" sz="3200" dirty="0" smtClean="0"/>
          </a:p>
          <a:p>
            <a:r>
              <a:rPr lang="de-DE" sz="3200" dirty="0" smtClean="0"/>
              <a:t>überwunden </a:t>
            </a:r>
            <a:r>
              <a:rPr lang="de-DE" sz="3200" dirty="0"/>
              <a:t>um des Blutes des Lammes und um des Wortes </a:t>
            </a:r>
            <a:endParaRPr lang="de-DE" sz="3200" dirty="0" smtClean="0"/>
          </a:p>
          <a:p>
            <a:r>
              <a:rPr lang="de-DE" sz="3200" dirty="0" smtClean="0"/>
              <a:t>ihres </a:t>
            </a:r>
            <a:r>
              <a:rPr lang="de-DE" sz="3200" dirty="0"/>
              <a:t>Zeugnisses willen und haben ihr Leben nicht geliebt </a:t>
            </a:r>
            <a:endParaRPr lang="de-DE" sz="3200" dirty="0" smtClean="0"/>
          </a:p>
          <a:p>
            <a:r>
              <a:rPr lang="de-DE" sz="3200" dirty="0" smtClean="0"/>
              <a:t>bis </a:t>
            </a:r>
            <a:r>
              <a:rPr lang="de-DE" sz="3200" dirty="0"/>
              <a:t>in den Tod!“</a:t>
            </a:r>
            <a:r>
              <a:rPr lang="de-DE" sz="3200" b="1" dirty="0"/>
              <a:t> (Off 12,11 )</a:t>
            </a:r>
            <a:endParaRPr lang="de-CH" sz="3200" dirty="0"/>
          </a:p>
        </p:txBody>
      </p:sp>
    </p:spTree>
    <p:extLst>
      <p:ext uri="{BB962C8B-B14F-4D97-AF65-F5344CB8AC3E}">
        <p14:creationId xmlns:p14="http://schemas.microsoft.com/office/powerpoint/2010/main" val="509638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4216933478"/>
              </p:ext>
            </p:extLst>
          </p:nvPr>
        </p:nvGraphicFramePr>
        <p:xfrm>
          <a:off x="419100" y="314325"/>
          <a:ext cx="11468099" cy="1254983"/>
        </p:xfrm>
        <a:graphic>
          <a:graphicData uri="http://schemas.openxmlformats.org/drawingml/2006/table">
            <a:tbl>
              <a:tblPr firstRow="1" firstCol="1" bandRow="1">
                <a:tableStyleId>{5C22544A-7EE6-4342-B048-85BDC9FD1C3A}</a:tableStyleId>
              </a:tblPr>
              <a:tblGrid>
                <a:gridCol w="1843537"/>
                <a:gridCol w="4799138"/>
                <a:gridCol w="4825424"/>
              </a:tblGrid>
              <a:tr h="568405">
                <a:tc gridSpan="3">
                  <a:txBody>
                    <a:bodyPr/>
                    <a:lstStyle/>
                    <a:p>
                      <a:pPr algn="ctr">
                        <a:spcAft>
                          <a:spcPts val="0"/>
                        </a:spcAft>
                      </a:pPr>
                      <a:r>
                        <a:rPr lang="de-CH" sz="2800" dirty="0">
                          <a:effectLst/>
                        </a:rPr>
                        <a:t>Gruppe 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hMerge="1">
                  <a:txBody>
                    <a:bodyPr/>
                    <a:lstStyle/>
                    <a:p>
                      <a:endParaRPr lang="de-CH"/>
                    </a:p>
                  </a:txBody>
                  <a:tcPr/>
                </a:tc>
                <a:tc hMerge="1">
                  <a:txBody>
                    <a:bodyPr/>
                    <a:lstStyle/>
                    <a:p>
                      <a:endParaRPr lang="de-CH"/>
                    </a:p>
                  </a:txBody>
                  <a:tcPr/>
                </a:tc>
              </a:tr>
              <a:tr h="68657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854633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8716104" cy="1077218"/>
          </a:xfrm>
          <a:prstGeom prst="rect">
            <a:avLst/>
          </a:prstGeom>
          <a:noFill/>
        </p:spPr>
        <p:txBody>
          <a:bodyPr wrap="none" rtlCol="0">
            <a:spAutoFit/>
          </a:bodyPr>
          <a:lstStyle/>
          <a:p>
            <a:r>
              <a:rPr lang="de-CH" sz="3200" dirty="0"/>
              <a:t>„Dies ist das Buch der Abstammung Jesu Christi, </a:t>
            </a:r>
            <a:endParaRPr lang="de-CH" sz="3200" dirty="0" smtClean="0"/>
          </a:p>
          <a:p>
            <a:r>
              <a:rPr lang="de-CH" sz="3200" dirty="0" smtClean="0"/>
              <a:t>des </a:t>
            </a:r>
            <a:r>
              <a:rPr lang="de-CH" sz="3200" dirty="0"/>
              <a:t>Sohnes Davids, des Sohnes Abrahams.“ </a:t>
            </a:r>
            <a:r>
              <a:rPr lang="de-CH" sz="3200" b="1" dirty="0"/>
              <a:t>(Mt1,1)</a:t>
            </a:r>
            <a:endParaRPr lang="de-CH" sz="3200" dirty="0"/>
          </a:p>
        </p:txBody>
      </p:sp>
    </p:spTree>
    <p:extLst>
      <p:ext uri="{BB962C8B-B14F-4D97-AF65-F5344CB8AC3E}">
        <p14:creationId xmlns:p14="http://schemas.microsoft.com/office/powerpoint/2010/main" val="1695570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593058183"/>
              </p:ext>
            </p:extLst>
          </p:nvPr>
        </p:nvGraphicFramePr>
        <p:xfrm>
          <a:off x="419100" y="314325"/>
          <a:ext cx="11468099" cy="2562521"/>
        </p:xfrm>
        <a:graphic>
          <a:graphicData uri="http://schemas.openxmlformats.org/drawingml/2006/table">
            <a:tbl>
              <a:tblPr firstRow="1" firstCol="1" bandRow="1">
                <a:tableStyleId>{5C22544A-7EE6-4342-B048-85BDC9FD1C3A}</a:tableStyleId>
              </a:tblPr>
              <a:tblGrid>
                <a:gridCol w="1843537"/>
                <a:gridCol w="4799138"/>
                <a:gridCol w="4825424"/>
              </a:tblGrid>
              <a:tr h="568405">
                <a:tc gridSpan="3">
                  <a:txBody>
                    <a:bodyPr/>
                    <a:lstStyle/>
                    <a:p>
                      <a:pPr algn="ctr">
                        <a:spcAft>
                          <a:spcPts val="0"/>
                        </a:spcAft>
                      </a:pPr>
                      <a:r>
                        <a:rPr lang="de-CH" sz="2800" dirty="0">
                          <a:effectLst/>
                        </a:rPr>
                        <a:t>Gruppe 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hMerge="1">
                  <a:txBody>
                    <a:bodyPr/>
                    <a:lstStyle/>
                    <a:p>
                      <a:endParaRPr lang="de-CH"/>
                    </a:p>
                  </a:txBody>
                  <a:tcPr/>
                </a:tc>
                <a:tc hMerge="1">
                  <a:txBody>
                    <a:bodyPr/>
                    <a:lstStyle/>
                    <a:p>
                      <a:endParaRPr lang="de-CH"/>
                    </a:p>
                  </a:txBody>
                  <a:tcPr/>
                </a:tc>
              </a:tr>
              <a:tr h="68657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r>
              <a:tr h="1307538">
                <a:tc>
                  <a:txBody>
                    <a:bodyPr/>
                    <a:lstStyle/>
                    <a:p>
                      <a:pPr>
                        <a:spcAft>
                          <a:spcPts val="0"/>
                        </a:spcAft>
                      </a:pPr>
                      <a:r>
                        <a:rPr lang="de-CH" sz="2800" b="0" dirty="0">
                          <a:effectLst/>
                        </a:rPr>
                        <a:t>Petrus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effectLst/>
                        </a:rPr>
                        <a:t>Wird immer als erster genannt. Apostel mit Auftrag für die Juden.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a:txBody>
                    <a:bodyPr/>
                    <a:lstStyle/>
                    <a:p>
                      <a:pPr>
                        <a:spcAft>
                          <a:spcPts val="0"/>
                        </a:spcAft>
                      </a:pPr>
                      <a:r>
                        <a:rPr lang="de-DE" sz="2800" dirty="0">
                          <a:effectLst/>
                        </a:rPr>
                        <a:t>Wurde mit Kopf nach unten gekreuzigt. 65 – 67 n.Chr. unter Kaiser Nero.</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r>
            </a:tbl>
          </a:graphicData>
        </a:graphic>
      </p:graphicFrame>
    </p:spTree>
    <p:extLst>
      <p:ext uri="{BB962C8B-B14F-4D97-AF65-F5344CB8AC3E}">
        <p14:creationId xmlns:p14="http://schemas.microsoft.com/office/powerpoint/2010/main" val="4387220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427823497"/>
              </p:ext>
            </p:extLst>
          </p:nvPr>
        </p:nvGraphicFramePr>
        <p:xfrm>
          <a:off x="419100" y="314325"/>
          <a:ext cx="11468099" cy="3456764"/>
        </p:xfrm>
        <a:graphic>
          <a:graphicData uri="http://schemas.openxmlformats.org/drawingml/2006/table">
            <a:tbl>
              <a:tblPr firstRow="1" firstCol="1" bandRow="1">
                <a:tableStyleId>{5C22544A-7EE6-4342-B048-85BDC9FD1C3A}</a:tableStyleId>
              </a:tblPr>
              <a:tblGrid>
                <a:gridCol w="1843537"/>
                <a:gridCol w="4799138"/>
                <a:gridCol w="4825424"/>
              </a:tblGrid>
              <a:tr h="568405">
                <a:tc gridSpan="3">
                  <a:txBody>
                    <a:bodyPr/>
                    <a:lstStyle/>
                    <a:p>
                      <a:pPr algn="ctr">
                        <a:spcAft>
                          <a:spcPts val="0"/>
                        </a:spcAft>
                      </a:pPr>
                      <a:r>
                        <a:rPr lang="de-CH" sz="2800" dirty="0">
                          <a:effectLst/>
                        </a:rPr>
                        <a:t>Gruppe 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hMerge="1">
                  <a:txBody>
                    <a:bodyPr/>
                    <a:lstStyle/>
                    <a:p>
                      <a:endParaRPr lang="de-CH"/>
                    </a:p>
                  </a:txBody>
                  <a:tcPr/>
                </a:tc>
                <a:tc hMerge="1">
                  <a:txBody>
                    <a:bodyPr/>
                    <a:lstStyle/>
                    <a:p>
                      <a:endParaRPr lang="de-CH"/>
                    </a:p>
                  </a:txBody>
                  <a:tcPr/>
                </a:tc>
              </a:tr>
              <a:tr h="68657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r>
              <a:tr h="2201781">
                <a:tc>
                  <a:txBody>
                    <a:bodyPr/>
                    <a:lstStyle/>
                    <a:p>
                      <a:pPr>
                        <a:spcAft>
                          <a:spcPts val="0"/>
                        </a:spcAft>
                      </a:pPr>
                      <a:r>
                        <a:rPr lang="de-DE" sz="2800" b="0" dirty="0">
                          <a:effectLst/>
                        </a:rPr>
                        <a:t>Andreas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a:effectLst/>
                        </a:rPr>
                        <a:t>Bruder des Petrus. Wurde als erster als Jünger berufen.</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a:txBody>
                    <a:bodyPr/>
                    <a:lstStyle/>
                    <a:p>
                      <a:pPr>
                        <a:spcAft>
                          <a:spcPts val="0"/>
                        </a:spcAft>
                      </a:pPr>
                      <a:r>
                        <a:rPr lang="de-DE" sz="2800" dirty="0">
                          <a:effectLst/>
                        </a:rPr>
                        <a:t>Gekreuzigt an einem Kreuz mit </a:t>
                      </a:r>
                      <a:endParaRPr lang="de-CH" sz="2800" dirty="0">
                        <a:effectLst/>
                      </a:endParaRPr>
                    </a:p>
                    <a:p>
                      <a:pPr>
                        <a:spcAft>
                          <a:spcPts val="0"/>
                        </a:spcAft>
                      </a:pPr>
                      <a:r>
                        <a:rPr lang="de-DE" sz="2800" dirty="0">
                          <a:effectLst/>
                        </a:rPr>
                        <a:t>schrägen Balken, dem sogenannten „Andreaskreuz“ in Patras (Griechenland). 60 n.Chr.</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r>
            </a:tbl>
          </a:graphicData>
        </a:graphic>
      </p:graphicFrame>
    </p:spTree>
    <p:extLst>
      <p:ext uri="{BB962C8B-B14F-4D97-AF65-F5344CB8AC3E}">
        <p14:creationId xmlns:p14="http://schemas.microsoft.com/office/powerpoint/2010/main" val="42342580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471725408"/>
              </p:ext>
            </p:extLst>
          </p:nvPr>
        </p:nvGraphicFramePr>
        <p:xfrm>
          <a:off x="419100" y="314325"/>
          <a:ext cx="11468099" cy="4171178"/>
        </p:xfrm>
        <a:graphic>
          <a:graphicData uri="http://schemas.openxmlformats.org/drawingml/2006/table">
            <a:tbl>
              <a:tblPr firstRow="1" firstCol="1" bandRow="1">
                <a:tableStyleId>{5C22544A-7EE6-4342-B048-85BDC9FD1C3A}</a:tableStyleId>
              </a:tblPr>
              <a:tblGrid>
                <a:gridCol w="1843537"/>
                <a:gridCol w="4799138"/>
                <a:gridCol w="4825424"/>
              </a:tblGrid>
              <a:tr h="568405">
                <a:tc gridSpan="3">
                  <a:txBody>
                    <a:bodyPr/>
                    <a:lstStyle/>
                    <a:p>
                      <a:pPr algn="ctr">
                        <a:spcAft>
                          <a:spcPts val="0"/>
                        </a:spcAft>
                      </a:pPr>
                      <a:r>
                        <a:rPr lang="de-CH" sz="2800" dirty="0">
                          <a:effectLst/>
                        </a:rPr>
                        <a:t>Gruppe 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hMerge="1">
                  <a:txBody>
                    <a:bodyPr/>
                    <a:lstStyle/>
                    <a:p>
                      <a:endParaRPr lang="de-CH"/>
                    </a:p>
                  </a:txBody>
                  <a:tcPr/>
                </a:tc>
                <a:tc hMerge="1">
                  <a:txBody>
                    <a:bodyPr/>
                    <a:lstStyle/>
                    <a:p>
                      <a:endParaRPr lang="de-CH"/>
                    </a:p>
                  </a:txBody>
                  <a:tcPr/>
                </a:tc>
              </a:tr>
              <a:tr h="68657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r>
              <a:tr h="2916195">
                <a:tc>
                  <a:txBody>
                    <a:bodyPr/>
                    <a:lstStyle/>
                    <a:p>
                      <a:pPr>
                        <a:spcAft>
                          <a:spcPts val="0"/>
                        </a:spcAft>
                      </a:pPr>
                      <a:r>
                        <a:rPr lang="de-DE" sz="2800" b="0" dirty="0">
                          <a:effectLst/>
                        </a:rPr>
                        <a:t>Jakobus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effectLst/>
                        </a:rPr>
                        <a:t>Wird in den Evangelien nirgendwo als Einzelperson genannt. Einzig in der Apg ist von ihm alleine die Rede – dort wird sein Märtyrertod geschildert.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a:txBody>
                    <a:bodyPr/>
                    <a:lstStyle/>
                    <a:p>
                      <a:pPr>
                        <a:spcAft>
                          <a:spcPts val="0"/>
                        </a:spcAft>
                      </a:pPr>
                      <a:r>
                        <a:rPr lang="de-DE" sz="2800" dirty="0">
                          <a:effectLst/>
                        </a:rPr>
                        <a:t>Erster Märtyrer der Zwölf. Enthauptet durch Herodes Agrippa I. 44 n.Chr.</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r>
            </a:tbl>
          </a:graphicData>
        </a:graphic>
      </p:graphicFrame>
    </p:spTree>
    <p:extLst>
      <p:ext uri="{BB962C8B-B14F-4D97-AF65-F5344CB8AC3E}">
        <p14:creationId xmlns:p14="http://schemas.microsoft.com/office/powerpoint/2010/main" val="20838667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631121633"/>
              </p:ext>
            </p:extLst>
          </p:nvPr>
        </p:nvGraphicFramePr>
        <p:xfrm>
          <a:off x="419100" y="314325"/>
          <a:ext cx="11468099" cy="4208248"/>
        </p:xfrm>
        <a:graphic>
          <a:graphicData uri="http://schemas.openxmlformats.org/drawingml/2006/table">
            <a:tbl>
              <a:tblPr firstRow="1" firstCol="1" bandRow="1">
                <a:tableStyleId>{5C22544A-7EE6-4342-B048-85BDC9FD1C3A}</a:tableStyleId>
              </a:tblPr>
              <a:tblGrid>
                <a:gridCol w="1843537"/>
                <a:gridCol w="4799138"/>
                <a:gridCol w="4825424"/>
              </a:tblGrid>
              <a:tr h="568405">
                <a:tc gridSpan="3">
                  <a:txBody>
                    <a:bodyPr/>
                    <a:lstStyle/>
                    <a:p>
                      <a:pPr algn="ctr">
                        <a:spcAft>
                          <a:spcPts val="0"/>
                        </a:spcAft>
                      </a:pPr>
                      <a:r>
                        <a:rPr lang="de-CH" sz="2800" dirty="0">
                          <a:effectLst/>
                        </a:rPr>
                        <a:t>Gruppe 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hMerge="1">
                  <a:txBody>
                    <a:bodyPr/>
                    <a:lstStyle/>
                    <a:p>
                      <a:endParaRPr lang="de-CH"/>
                    </a:p>
                  </a:txBody>
                  <a:tcPr/>
                </a:tc>
                <a:tc hMerge="1">
                  <a:txBody>
                    <a:bodyPr/>
                    <a:lstStyle/>
                    <a:p>
                      <a:endParaRPr lang="de-CH"/>
                    </a:p>
                  </a:txBody>
                  <a:tcPr/>
                </a:tc>
              </a:tr>
              <a:tr h="68657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r>
              <a:tr h="2953265">
                <a:tc>
                  <a:txBody>
                    <a:bodyPr/>
                    <a:lstStyle/>
                    <a:p>
                      <a:pPr>
                        <a:spcAft>
                          <a:spcPts val="0"/>
                        </a:spcAft>
                      </a:pPr>
                      <a:r>
                        <a:rPr lang="de-CH" sz="2800" b="0" dirty="0">
                          <a:effectLst/>
                        </a:rPr>
                        <a:t>Johannes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solidFill>
                      <a:schemeClr val="accent5">
                        <a:lumMod val="75000"/>
                      </a:schemeClr>
                    </a:solidFill>
                  </a:tcPr>
                </a:tc>
                <a:tc>
                  <a:txBody>
                    <a:bodyPr/>
                    <a:lstStyle/>
                    <a:p>
                      <a:pPr>
                        <a:spcAft>
                          <a:spcPts val="0"/>
                        </a:spcAft>
                      </a:pPr>
                      <a:r>
                        <a:rPr lang="de-CH" sz="2800" dirty="0">
                          <a:effectLst/>
                        </a:rPr>
                        <a:t>Apostel der Liebe. Er hat alle anderen überlebt (auch Paulus) und nahm darum eine einzigartige apostolische Stellung ein, die fast bis zum Ende des </a:t>
                      </a:r>
                      <a:r>
                        <a:rPr lang="de-CH" sz="2800" dirty="0" smtClean="0">
                          <a:effectLst/>
                        </a:rPr>
                        <a:t>1</a:t>
                      </a:r>
                      <a:r>
                        <a:rPr lang="de-CH" sz="2800" dirty="0">
                          <a:effectLst/>
                        </a:rPr>
                        <a:t>. Jh. andauerte.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c>
                  <a:txBody>
                    <a:bodyPr/>
                    <a:lstStyle/>
                    <a:p>
                      <a:pPr>
                        <a:spcAft>
                          <a:spcPts val="0"/>
                        </a:spcAft>
                      </a:pPr>
                      <a:r>
                        <a:rPr lang="de-CH" sz="2800" dirty="0">
                          <a:effectLst/>
                        </a:rPr>
                        <a:t>Starb als einziger der Zwölf einen natürlichen Tod.</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152" marR="65152" marT="0" marB="0" anchor="ctr"/>
                </a:tc>
              </a:tr>
            </a:tbl>
          </a:graphicData>
        </a:graphic>
      </p:graphicFrame>
    </p:spTree>
    <p:extLst>
      <p:ext uri="{BB962C8B-B14F-4D97-AF65-F5344CB8AC3E}">
        <p14:creationId xmlns:p14="http://schemas.microsoft.com/office/powerpoint/2010/main" val="8619392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794256376"/>
              </p:ext>
            </p:extLst>
          </p:nvPr>
        </p:nvGraphicFramePr>
        <p:xfrm>
          <a:off x="284206" y="141860"/>
          <a:ext cx="11664778" cy="1108477"/>
        </p:xfrm>
        <a:graphic>
          <a:graphicData uri="http://schemas.openxmlformats.org/drawingml/2006/table">
            <a:tbl>
              <a:tblPr firstRow="1" firstCol="1" bandRow="1">
                <a:tableStyleId>{5C22544A-7EE6-4342-B048-85BDC9FD1C3A}</a:tableStyleId>
              </a:tblPr>
              <a:tblGrid>
                <a:gridCol w="2248929"/>
                <a:gridCol w="4507667"/>
                <a:gridCol w="4908182"/>
              </a:tblGrid>
              <a:tr h="553243">
                <a:tc gridSpan="3">
                  <a:txBody>
                    <a:bodyPr/>
                    <a:lstStyle/>
                    <a:p>
                      <a:pPr algn="ctr">
                        <a:spcAft>
                          <a:spcPts val="0"/>
                        </a:spcAft>
                      </a:pPr>
                      <a:r>
                        <a:rPr lang="de-CH" sz="2800" dirty="0">
                          <a:effectLst/>
                        </a:rPr>
                        <a:t>Gruppe 2</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hMerge="1">
                  <a:txBody>
                    <a:bodyPr/>
                    <a:lstStyle/>
                    <a:p>
                      <a:endParaRPr lang="de-CH"/>
                    </a:p>
                  </a:txBody>
                  <a:tcPr/>
                </a:tc>
                <a:tc hMerge="1">
                  <a:txBody>
                    <a:bodyPr/>
                    <a:lstStyle/>
                    <a:p>
                      <a:endParaRPr lang="de-CH"/>
                    </a:p>
                  </a:txBody>
                  <a:tcPr/>
                </a:tc>
              </a:tr>
              <a:tr h="555234">
                <a:tc>
                  <a:txBody>
                    <a:bodyPr/>
                    <a:lstStyle/>
                    <a:p>
                      <a:pPr>
                        <a:spcAft>
                          <a:spcPts val="0"/>
                        </a:spcAft>
                      </a:pPr>
                      <a:r>
                        <a:rPr lang="de-DE" sz="2800" b="0" dirty="0">
                          <a:effectLst/>
                        </a:rPr>
                        <a:t> </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18469850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031473513"/>
              </p:ext>
            </p:extLst>
          </p:nvPr>
        </p:nvGraphicFramePr>
        <p:xfrm>
          <a:off x="284206" y="141860"/>
          <a:ext cx="11664778" cy="3169751"/>
        </p:xfrm>
        <a:graphic>
          <a:graphicData uri="http://schemas.openxmlformats.org/drawingml/2006/table">
            <a:tbl>
              <a:tblPr firstRow="1" firstCol="1" bandRow="1">
                <a:tableStyleId>{5C22544A-7EE6-4342-B048-85BDC9FD1C3A}</a:tableStyleId>
              </a:tblPr>
              <a:tblGrid>
                <a:gridCol w="2248929"/>
                <a:gridCol w="4507667"/>
                <a:gridCol w="4908182"/>
              </a:tblGrid>
              <a:tr h="553243">
                <a:tc gridSpan="3">
                  <a:txBody>
                    <a:bodyPr/>
                    <a:lstStyle/>
                    <a:p>
                      <a:pPr algn="ctr">
                        <a:spcAft>
                          <a:spcPts val="0"/>
                        </a:spcAft>
                      </a:pPr>
                      <a:r>
                        <a:rPr lang="de-CH" sz="2800" dirty="0">
                          <a:effectLst/>
                        </a:rPr>
                        <a:t>Gruppe 2</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hMerge="1">
                  <a:txBody>
                    <a:bodyPr/>
                    <a:lstStyle/>
                    <a:p>
                      <a:endParaRPr lang="de-CH"/>
                    </a:p>
                  </a:txBody>
                  <a:tcPr/>
                </a:tc>
                <a:tc hMerge="1">
                  <a:txBody>
                    <a:bodyPr/>
                    <a:lstStyle/>
                    <a:p>
                      <a:endParaRPr lang="de-CH"/>
                    </a:p>
                  </a:txBody>
                  <a:tcPr/>
                </a:tc>
              </a:tr>
              <a:tr h="555234">
                <a:tc>
                  <a:txBody>
                    <a:bodyPr/>
                    <a:lstStyle/>
                    <a:p>
                      <a:pPr>
                        <a:spcAft>
                          <a:spcPts val="0"/>
                        </a:spcAft>
                      </a:pPr>
                      <a:r>
                        <a:rPr lang="de-DE" sz="2800" b="0" dirty="0">
                          <a:effectLst/>
                        </a:rPr>
                        <a:t> </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r>
              <a:tr h="2061274">
                <a:tc>
                  <a:txBody>
                    <a:bodyPr/>
                    <a:lstStyle/>
                    <a:p>
                      <a:pPr>
                        <a:spcAft>
                          <a:spcPts val="0"/>
                        </a:spcAft>
                      </a:pPr>
                      <a:r>
                        <a:rPr lang="de-DE" sz="2800" b="0" dirty="0">
                          <a:effectLst/>
                        </a:rPr>
                        <a:t>Philippus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effectLst/>
                        </a:rPr>
                        <a:t>Wird immer als fünfter genannt und somit vermutlich Leiter der 2. Gruppe.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a:txBody>
                    <a:bodyPr/>
                    <a:lstStyle/>
                    <a:p>
                      <a:pPr>
                        <a:spcAft>
                          <a:spcPts val="0"/>
                        </a:spcAft>
                      </a:pPr>
                      <a:r>
                        <a:rPr lang="de-DE" sz="2800" dirty="0">
                          <a:effectLst/>
                        </a:rPr>
                        <a:t>Gesteinigt in Hierapolis (52 n.Chr.).  Acht Jahre nach dem Märtyrertod des Jakobus.</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r>
            </a:tbl>
          </a:graphicData>
        </a:graphic>
      </p:graphicFrame>
    </p:spTree>
    <p:extLst>
      <p:ext uri="{BB962C8B-B14F-4D97-AF65-F5344CB8AC3E}">
        <p14:creationId xmlns:p14="http://schemas.microsoft.com/office/powerpoint/2010/main" val="5500652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031003425"/>
              </p:ext>
            </p:extLst>
          </p:nvPr>
        </p:nvGraphicFramePr>
        <p:xfrm>
          <a:off x="284206" y="141860"/>
          <a:ext cx="11664778" cy="3616898"/>
        </p:xfrm>
        <a:graphic>
          <a:graphicData uri="http://schemas.openxmlformats.org/drawingml/2006/table">
            <a:tbl>
              <a:tblPr firstRow="1" firstCol="1" bandRow="1">
                <a:tableStyleId>{5C22544A-7EE6-4342-B048-85BDC9FD1C3A}</a:tableStyleId>
              </a:tblPr>
              <a:tblGrid>
                <a:gridCol w="2248929"/>
                <a:gridCol w="4507667"/>
                <a:gridCol w="4908182"/>
              </a:tblGrid>
              <a:tr h="553243">
                <a:tc gridSpan="3">
                  <a:txBody>
                    <a:bodyPr/>
                    <a:lstStyle/>
                    <a:p>
                      <a:pPr algn="ctr">
                        <a:spcAft>
                          <a:spcPts val="0"/>
                        </a:spcAft>
                      </a:pPr>
                      <a:r>
                        <a:rPr lang="de-CH" sz="2800" dirty="0">
                          <a:effectLst/>
                        </a:rPr>
                        <a:t>Gruppe 2</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hMerge="1">
                  <a:txBody>
                    <a:bodyPr/>
                    <a:lstStyle/>
                    <a:p>
                      <a:endParaRPr lang="de-CH"/>
                    </a:p>
                  </a:txBody>
                  <a:tcPr/>
                </a:tc>
                <a:tc hMerge="1">
                  <a:txBody>
                    <a:bodyPr/>
                    <a:lstStyle/>
                    <a:p>
                      <a:endParaRPr lang="de-CH"/>
                    </a:p>
                  </a:txBody>
                  <a:tcPr/>
                </a:tc>
              </a:tr>
              <a:tr h="555234">
                <a:tc>
                  <a:txBody>
                    <a:bodyPr/>
                    <a:lstStyle/>
                    <a:p>
                      <a:pPr>
                        <a:spcAft>
                          <a:spcPts val="0"/>
                        </a:spcAft>
                      </a:pPr>
                      <a:r>
                        <a:rPr lang="de-DE" sz="2800" b="0" dirty="0">
                          <a:effectLst/>
                        </a:rPr>
                        <a:t> </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r>
              <a:tr h="2508421">
                <a:tc>
                  <a:txBody>
                    <a:bodyPr/>
                    <a:lstStyle/>
                    <a:p>
                      <a:pPr>
                        <a:spcAft>
                          <a:spcPts val="0"/>
                        </a:spcAft>
                      </a:pPr>
                      <a:r>
                        <a:rPr lang="de-DE" sz="2800" b="0" dirty="0">
                          <a:effectLst/>
                        </a:rPr>
                        <a:t>Bartholomäus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effectLst/>
                        </a:rPr>
                        <a:t>Im Johannesevangelium wird er stets Nathanael genannt. (Sohn des </a:t>
                      </a:r>
                      <a:r>
                        <a:rPr lang="de-DE" sz="2800" dirty="0" err="1">
                          <a:effectLst/>
                        </a:rPr>
                        <a:t>Talmai</a:t>
                      </a:r>
                      <a:r>
                        <a:rPr lang="de-DE" sz="2800" dirty="0">
                          <a:effectLst/>
                        </a:rPr>
                        <a:t> oder Nathanael Bar-</a:t>
                      </a:r>
                      <a:r>
                        <a:rPr lang="de-DE" sz="2800" dirty="0" err="1">
                          <a:effectLst/>
                        </a:rPr>
                        <a:t>Talmai</a:t>
                      </a:r>
                      <a:r>
                        <a:rPr lang="de-DE" sz="2800" dirty="0">
                          <a:effectLst/>
                        </a:rPr>
                        <a: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a:txBody>
                    <a:bodyPr/>
                    <a:lstStyle/>
                    <a:p>
                      <a:pPr>
                        <a:spcAft>
                          <a:spcPts val="0"/>
                        </a:spcAft>
                      </a:pPr>
                      <a:r>
                        <a:rPr lang="de-DE" sz="2800" dirty="0">
                          <a:effectLst/>
                        </a:rPr>
                        <a:t>Über seinen Tod gibt es keine verlässlichen Aufzeichnungen. Alle Berichte stimmen aber darin überein, dass er als Märtyrer starb.</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r>
            </a:tbl>
          </a:graphicData>
        </a:graphic>
      </p:graphicFrame>
    </p:spTree>
    <p:extLst>
      <p:ext uri="{BB962C8B-B14F-4D97-AF65-F5344CB8AC3E}">
        <p14:creationId xmlns:p14="http://schemas.microsoft.com/office/powerpoint/2010/main" val="415288703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4590954"/>
              </p:ext>
            </p:extLst>
          </p:nvPr>
        </p:nvGraphicFramePr>
        <p:xfrm>
          <a:off x="284206" y="141860"/>
          <a:ext cx="11664778" cy="3604542"/>
        </p:xfrm>
        <a:graphic>
          <a:graphicData uri="http://schemas.openxmlformats.org/drawingml/2006/table">
            <a:tbl>
              <a:tblPr firstRow="1" firstCol="1" bandRow="1">
                <a:tableStyleId>{5C22544A-7EE6-4342-B048-85BDC9FD1C3A}</a:tableStyleId>
              </a:tblPr>
              <a:tblGrid>
                <a:gridCol w="2248929"/>
                <a:gridCol w="4507667"/>
                <a:gridCol w="4908182"/>
              </a:tblGrid>
              <a:tr h="553243">
                <a:tc gridSpan="3">
                  <a:txBody>
                    <a:bodyPr/>
                    <a:lstStyle/>
                    <a:p>
                      <a:pPr algn="ctr">
                        <a:spcAft>
                          <a:spcPts val="0"/>
                        </a:spcAft>
                      </a:pPr>
                      <a:r>
                        <a:rPr lang="de-CH" sz="2800" dirty="0">
                          <a:effectLst/>
                        </a:rPr>
                        <a:t>Gruppe 2</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hMerge="1">
                  <a:txBody>
                    <a:bodyPr/>
                    <a:lstStyle/>
                    <a:p>
                      <a:endParaRPr lang="de-CH"/>
                    </a:p>
                  </a:txBody>
                  <a:tcPr/>
                </a:tc>
                <a:tc hMerge="1">
                  <a:txBody>
                    <a:bodyPr/>
                    <a:lstStyle/>
                    <a:p>
                      <a:endParaRPr lang="de-CH"/>
                    </a:p>
                  </a:txBody>
                  <a:tcPr/>
                </a:tc>
              </a:tr>
              <a:tr h="555234">
                <a:tc>
                  <a:txBody>
                    <a:bodyPr/>
                    <a:lstStyle/>
                    <a:p>
                      <a:pPr>
                        <a:spcAft>
                          <a:spcPts val="0"/>
                        </a:spcAft>
                      </a:pPr>
                      <a:r>
                        <a:rPr lang="de-DE" sz="2800" b="0" dirty="0">
                          <a:effectLst/>
                        </a:rPr>
                        <a:t> </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r>
              <a:tr h="2496065">
                <a:tc>
                  <a:txBody>
                    <a:bodyPr/>
                    <a:lstStyle/>
                    <a:p>
                      <a:pPr>
                        <a:spcAft>
                          <a:spcPts val="0"/>
                        </a:spcAft>
                      </a:pPr>
                      <a:r>
                        <a:rPr lang="de-DE" sz="2800" b="0" dirty="0">
                          <a:effectLst/>
                        </a:rPr>
                        <a:t>Thomas der Zwilling</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effectLst/>
                        </a:rPr>
                        <a:t>Johannes macht seine Neigung deutlich, nur die dunklen Seiten des Lebens zu sehen (Der Pessimist unter den Zwölf)</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a:txBody>
                    <a:bodyPr/>
                    <a:lstStyle/>
                    <a:p>
                      <a:pPr>
                        <a:spcAft>
                          <a:spcPts val="0"/>
                        </a:spcAft>
                      </a:pPr>
                      <a:r>
                        <a:rPr lang="de-DE" sz="2800" dirty="0">
                          <a:effectLst/>
                        </a:rPr>
                        <a:t>Thomas brachte das Evangelium bis nach Indien (Chennai). Wegen seines Glaubens wurde er mit einem Speer durchbohrt.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r>
            </a:tbl>
          </a:graphicData>
        </a:graphic>
      </p:graphicFrame>
    </p:spTree>
    <p:extLst>
      <p:ext uri="{BB962C8B-B14F-4D97-AF65-F5344CB8AC3E}">
        <p14:creationId xmlns:p14="http://schemas.microsoft.com/office/powerpoint/2010/main" val="145632386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043012214"/>
              </p:ext>
            </p:extLst>
          </p:nvPr>
        </p:nvGraphicFramePr>
        <p:xfrm>
          <a:off x="284206" y="141860"/>
          <a:ext cx="11664778" cy="4948957"/>
        </p:xfrm>
        <a:graphic>
          <a:graphicData uri="http://schemas.openxmlformats.org/drawingml/2006/table">
            <a:tbl>
              <a:tblPr firstRow="1" firstCol="1" bandRow="1">
                <a:tableStyleId>{5C22544A-7EE6-4342-B048-85BDC9FD1C3A}</a:tableStyleId>
              </a:tblPr>
              <a:tblGrid>
                <a:gridCol w="2248929"/>
                <a:gridCol w="4507667"/>
                <a:gridCol w="4908182"/>
              </a:tblGrid>
              <a:tr h="553243">
                <a:tc gridSpan="3">
                  <a:txBody>
                    <a:bodyPr/>
                    <a:lstStyle/>
                    <a:p>
                      <a:pPr algn="ctr">
                        <a:spcAft>
                          <a:spcPts val="0"/>
                        </a:spcAft>
                      </a:pPr>
                      <a:r>
                        <a:rPr lang="de-CH" sz="2800" dirty="0">
                          <a:effectLst/>
                        </a:rPr>
                        <a:t>Gruppe 2</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hMerge="1">
                  <a:txBody>
                    <a:bodyPr/>
                    <a:lstStyle/>
                    <a:p>
                      <a:endParaRPr lang="de-CH"/>
                    </a:p>
                  </a:txBody>
                  <a:tcPr/>
                </a:tc>
                <a:tc hMerge="1">
                  <a:txBody>
                    <a:bodyPr/>
                    <a:lstStyle/>
                    <a:p>
                      <a:endParaRPr lang="de-CH"/>
                    </a:p>
                  </a:txBody>
                  <a:tcPr/>
                </a:tc>
              </a:tr>
              <a:tr h="555234">
                <a:tc>
                  <a:txBody>
                    <a:bodyPr/>
                    <a:lstStyle/>
                    <a:p>
                      <a:pPr>
                        <a:spcAft>
                          <a:spcPts val="0"/>
                        </a:spcAft>
                      </a:pPr>
                      <a:r>
                        <a:rPr lang="de-DE" sz="2800" b="0" dirty="0">
                          <a:effectLst/>
                        </a:rPr>
                        <a:t> </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r>
              <a:tr h="2426910">
                <a:tc>
                  <a:txBody>
                    <a:bodyPr/>
                    <a:lstStyle/>
                    <a:p>
                      <a:pPr>
                        <a:spcAft>
                          <a:spcPts val="0"/>
                        </a:spcAft>
                      </a:pPr>
                      <a:r>
                        <a:rPr lang="de-CH" sz="2800" b="0" dirty="0">
                          <a:effectLst/>
                        </a:rPr>
                        <a:t>Matthäus der Zöllner</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solidFill>
                      <a:schemeClr val="accent5">
                        <a:lumMod val="75000"/>
                      </a:schemeClr>
                    </a:solidFill>
                  </a:tcPr>
                </a:tc>
                <a:tc>
                  <a:txBody>
                    <a:bodyPr/>
                    <a:lstStyle/>
                    <a:p>
                      <a:pPr>
                        <a:spcAft>
                          <a:spcPts val="0"/>
                        </a:spcAft>
                      </a:pPr>
                      <a:r>
                        <a:rPr lang="de-CH" sz="2800" dirty="0">
                          <a:effectLst/>
                        </a:rPr>
                        <a:t>Levi, Sohn des Alphäus </a:t>
                      </a:r>
                      <a:endParaRPr lang="de-CH" sz="2800" dirty="0" smtClean="0">
                        <a:effectLst/>
                      </a:endParaRPr>
                    </a:p>
                    <a:p>
                      <a:pPr>
                        <a:spcAft>
                          <a:spcPts val="0"/>
                        </a:spcAft>
                      </a:pPr>
                      <a:r>
                        <a:rPr lang="de-CH" sz="2800" dirty="0" smtClean="0">
                          <a:effectLst/>
                        </a:rPr>
                        <a:t>(</a:t>
                      </a:r>
                      <a:r>
                        <a:rPr lang="de-CH" sz="2800" dirty="0" err="1">
                          <a:effectLst/>
                        </a:rPr>
                        <a:t>Mk</a:t>
                      </a:r>
                      <a:r>
                        <a:rPr lang="de-CH" sz="2800" dirty="0">
                          <a:effectLst/>
                        </a:rPr>
                        <a:t> 2,14). Ein bescheidener und zurückhaltender Mann.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c>
                  <a:txBody>
                    <a:bodyPr/>
                    <a:lstStyle/>
                    <a:p>
                      <a:pPr>
                        <a:spcAft>
                          <a:spcPts val="0"/>
                        </a:spcAft>
                      </a:pPr>
                      <a:r>
                        <a:rPr lang="de-CH" sz="2800" dirty="0">
                          <a:effectLst/>
                        </a:rPr>
                        <a:t>Diente viele Jahre den Juden in Israel und im Ausland. Es existiert kein verlässlicher Bericht über seine Todesart, allerdings lassen die Aufzeichnungen darauf schliessen, dass er auf dem Scheiterhaufen verbrannt wurde.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07464" marR="107464" marT="0" marB="0" anchor="ctr"/>
                </a:tc>
              </a:tr>
            </a:tbl>
          </a:graphicData>
        </a:graphic>
      </p:graphicFrame>
    </p:spTree>
    <p:extLst>
      <p:ext uri="{BB962C8B-B14F-4D97-AF65-F5344CB8AC3E}">
        <p14:creationId xmlns:p14="http://schemas.microsoft.com/office/powerpoint/2010/main" val="28978879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23283468"/>
              </p:ext>
            </p:extLst>
          </p:nvPr>
        </p:nvGraphicFramePr>
        <p:xfrm>
          <a:off x="432487" y="345989"/>
          <a:ext cx="11366196" cy="1259636"/>
        </p:xfrm>
        <a:graphic>
          <a:graphicData uri="http://schemas.openxmlformats.org/drawingml/2006/table">
            <a:tbl>
              <a:tblPr firstRow="1" firstCol="1" bandRow="1">
                <a:tableStyleId>{5C22544A-7EE6-4342-B048-85BDC9FD1C3A}</a:tableStyleId>
              </a:tblPr>
              <a:tblGrid>
                <a:gridCol w="1827155"/>
                <a:gridCol w="4756493"/>
                <a:gridCol w="4782548"/>
              </a:tblGrid>
              <a:tr h="629818">
                <a:tc gridSpan="3">
                  <a:txBody>
                    <a:bodyPr/>
                    <a:lstStyle/>
                    <a:p>
                      <a:pPr algn="ctr">
                        <a:spcAft>
                          <a:spcPts val="0"/>
                        </a:spcAft>
                      </a:pPr>
                      <a:r>
                        <a:rPr lang="de-CH" sz="2800" dirty="0">
                          <a:effectLst/>
                        </a:rPr>
                        <a:t>Gruppe 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hMerge="1">
                  <a:txBody>
                    <a:bodyPr/>
                    <a:lstStyle/>
                    <a:p>
                      <a:endParaRPr lang="de-CH"/>
                    </a:p>
                  </a:txBody>
                  <a:tcPr/>
                </a:tc>
                <a:tc hMerge="1">
                  <a:txBody>
                    <a:bodyPr/>
                    <a:lstStyle/>
                    <a:p>
                      <a:endParaRPr lang="de-CH"/>
                    </a:p>
                  </a:txBody>
                  <a:tcPr/>
                </a:tc>
              </a:tr>
              <a:tr h="62981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1911096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520199431"/>
              </p:ext>
            </p:extLst>
          </p:nvPr>
        </p:nvGraphicFramePr>
        <p:xfrm>
          <a:off x="222340" y="968186"/>
          <a:ext cx="11369585" cy="860614"/>
        </p:xfrm>
        <a:graphic>
          <a:graphicData uri="http://schemas.openxmlformats.org/drawingml/2006/table">
            <a:tbl>
              <a:tblPr firstRow="1" firstCol="1" bandRow="1">
                <a:tableStyleId>{5C22544A-7EE6-4342-B048-85BDC9FD1C3A}</a:tableStyleId>
              </a:tblPr>
              <a:tblGrid>
                <a:gridCol w="11369585"/>
              </a:tblGrid>
              <a:tr h="860614">
                <a:tc>
                  <a:txBody>
                    <a:bodyPr/>
                    <a:lstStyle/>
                    <a:p>
                      <a:pPr algn="ctr">
                        <a:spcAft>
                          <a:spcPts val="0"/>
                        </a:spcAft>
                      </a:pPr>
                      <a:r>
                        <a:rPr lang="de-DE" sz="2800" dirty="0">
                          <a:effectLst/>
                        </a:rPr>
                        <a:t>Vier „skandalöse“ Biographien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bl>
          </a:graphicData>
        </a:graphic>
      </p:graphicFrame>
    </p:spTree>
    <p:extLst>
      <p:ext uri="{BB962C8B-B14F-4D97-AF65-F5344CB8AC3E}">
        <p14:creationId xmlns:p14="http://schemas.microsoft.com/office/powerpoint/2010/main" val="6687689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728155541"/>
              </p:ext>
            </p:extLst>
          </p:nvPr>
        </p:nvGraphicFramePr>
        <p:xfrm>
          <a:off x="432487" y="345989"/>
          <a:ext cx="11366196" cy="3744097"/>
        </p:xfrm>
        <a:graphic>
          <a:graphicData uri="http://schemas.openxmlformats.org/drawingml/2006/table">
            <a:tbl>
              <a:tblPr firstRow="1" firstCol="1" bandRow="1">
                <a:tableStyleId>{5C22544A-7EE6-4342-B048-85BDC9FD1C3A}</a:tableStyleId>
              </a:tblPr>
              <a:tblGrid>
                <a:gridCol w="1827155"/>
                <a:gridCol w="4756493"/>
                <a:gridCol w="4782548"/>
              </a:tblGrid>
              <a:tr h="629818">
                <a:tc gridSpan="3">
                  <a:txBody>
                    <a:bodyPr/>
                    <a:lstStyle/>
                    <a:p>
                      <a:pPr algn="ctr">
                        <a:spcAft>
                          <a:spcPts val="0"/>
                        </a:spcAft>
                      </a:pPr>
                      <a:r>
                        <a:rPr lang="de-CH" sz="2800" dirty="0">
                          <a:effectLst/>
                        </a:rPr>
                        <a:t>Gruppe 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hMerge="1">
                  <a:txBody>
                    <a:bodyPr/>
                    <a:lstStyle/>
                    <a:p>
                      <a:endParaRPr lang="de-CH"/>
                    </a:p>
                  </a:txBody>
                  <a:tcPr/>
                </a:tc>
                <a:tc hMerge="1">
                  <a:txBody>
                    <a:bodyPr/>
                    <a:lstStyle/>
                    <a:p>
                      <a:endParaRPr lang="de-CH"/>
                    </a:p>
                  </a:txBody>
                  <a:tcPr/>
                </a:tc>
              </a:tr>
              <a:tr h="62981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r>
              <a:tr h="2484461">
                <a:tc>
                  <a:txBody>
                    <a:bodyPr/>
                    <a:lstStyle/>
                    <a:p>
                      <a:pPr>
                        <a:spcAft>
                          <a:spcPts val="0"/>
                        </a:spcAft>
                      </a:pPr>
                      <a:r>
                        <a:rPr lang="de-DE" sz="2800" b="0" dirty="0">
                          <a:effectLst/>
                        </a:rPr>
                        <a:t>Jakobus</a:t>
                      </a:r>
                      <a:endParaRPr lang="de-CH" sz="2800" b="0" dirty="0">
                        <a:effectLst/>
                      </a:endParaRPr>
                    </a:p>
                    <a:p>
                      <a:pPr>
                        <a:spcAft>
                          <a:spcPts val="0"/>
                        </a:spcAft>
                      </a:pPr>
                      <a:r>
                        <a:rPr lang="de-DE" sz="2800" b="0" dirty="0">
                          <a:effectLst/>
                        </a:rPr>
                        <a:t>(Sohn des Alphäus)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a:effectLst/>
                        </a:rPr>
                        <a:t>Das einzige was uns die Bibel über diesen Mann mitteilt, ist sein Name. In Mk 15,40 wird von ihm als „Jakobus der Kleine“ gesprochen.</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a:txBody>
                    <a:bodyPr/>
                    <a:lstStyle/>
                    <a:p>
                      <a:pPr>
                        <a:spcAft>
                          <a:spcPts val="0"/>
                        </a:spcAft>
                      </a:pPr>
                      <a:r>
                        <a:rPr lang="de-DE" sz="2800" dirty="0">
                          <a:effectLst/>
                        </a:rPr>
                        <a:t>Nach Überlieferung geschlagen und gesteinigt in Jerusalem (62 n.Chr.)</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r>
            </a:tbl>
          </a:graphicData>
        </a:graphic>
      </p:graphicFrame>
    </p:spTree>
    <p:extLst>
      <p:ext uri="{BB962C8B-B14F-4D97-AF65-F5344CB8AC3E}">
        <p14:creationId xmlns:p14="http://schemas.microsoft.com/office/powerpoint/2010/main" val="244009706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490950721"/>
              </p:ext>
            </p:extLst>
          </p:nvPr>
        </p:nvGraphicFramePr>
        <p:xfrm>
          <a:off x="432487" y="345989"/>
          <a:ext cx="11366196" cy="4212901"/>
        </p:xfrm>
        <a:graphic>
          <a:graphicData uri="http://schemas.openxmlformats.org/drawingml/2006/table">
            <a:tbl>
              <a:tblPr firstRow="1" firstCol="1" bandRow="1">
                <a:tableStyleId>{5C22544A-7EE6-4342-B048-85BDC9FD1C3A}</a:tableStyleId>
              </a:tblPr>
              <a:tblGrid>
                <a:gridCol w="1827155"/>
                <a:gridCol w="4756493"/>
                <a:gridCol w="4782548"/>
              </a:tblGrid>
              <a:tr h="629818">
                <a:tc gridSpan="3">
                  <a:txBody>
                    <a:bodyPr/>
                    <a:lstStyle/>
                    <a:p>
                      <a:pPr algn="ctr">
                        <a:spcAft>
                          <a:spcPts val="0"/>
                        </a:spcAft>
                      </a:pPr>
                      <a:r>
                        <a:rPr lang="de-CH" sz="2800" dirty="0">
                          <a:effectLst/>
                        </a:rPr>
                        <a:t>Gruppe 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hMerge="1">
                  <a:txBody>
                    <a:bodyPr/>
                    <a:lstStyle/>
                    <a:p>
                      <a:endParaRPr lang="de-CH"/>
                    </a:p>
                  </a:txBody>
                  <a:tcPr/>
                </a:tc>
                <a:tc hMerge="1">
                  <a:txBody>
                    <a:bodyPr/>
                    <a:lstStyle/>
                    <a:p>
                      <a:endParaRPr lang="de-CH"/>
                    </a:p>
                  </a:txBody>
                  <a:tcPr/>
                </a:tc>
              </a:tr>
              <a:tr h="62981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r>
              <a:tr h="2953265">
                <a:tc>
                  <a:txBody>
                    <a:bodyPr/>
                    <a:lstStyle/>
                    <a:p>
                      <a:pPr>
                        <a:spcAft>
                          <a:spcPts val="0"/>
                        </a:spcAft>
                      </a:pPr>
                      <a:r>
                        <a:rPr lang="de-CH" sz="2800" b="0" dirty="0">
                          <a:effectLst/>
                        </a:rPr>
                        <a:t>Lebbäus</a:t>
                      </a:r>
                    </a:p>
                    <a:p>
                      <a:pPr>
                        <a:spcAft>
                          <a:spcPts val="0"/>
                        </a:spcAft>
                      </a:pPr>
                      <a:r>
                        <a:rPr lang="de-CH" sz="2800" b="0" dirty="0">
                          <a:effectLst/>
                        </a:rPr>
                        <a:t>(Beinamen Thaddäus)</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a:effectLst/>
                        </a:rPr>
                        <a:t>Der Mann mit den drei Namen. Judas – nicht der Iskariot. Judas, der Sohn des Jakobus (Apg. 1,13). (Lebbäus und Thaddäus waren vermutlich Spitznamen.</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a:txBody>
                    <a:bodyPr/>
                    <a:lstStyle/>
                    <a:p>
                      <a:pPr>
                        <a:spcAft>
                          <a:spcPts val="0"/>
                        </a:spcAft>
                      </a:pPr>
                      <a:r>
                        <a:rPr lang="de-DE" sz="2800" dirty="0">
                          <a:effectLst/>
                        </a:rPr>
                        <a:t>Wurde wegen seines Glaubens erschlagen.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r>
            </a:tbl>
          </a:graphicData>
        </a:graphic>
      </p:graphicFrame>
    </p:spTree>
    <p:extLst>
      <p:ext uri="{BB962C8B-B14F-4D97-AF65-F5344CB8AC3E}">
        <p14:creationId xmlns:p14="http://schemas.microsoft.com/office/powerpoint/2010/main" val="234882515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433940484"/>
              </p:ext>
            </p:extLst>
          </p:nvPr>
        </p:nvGraphicFramePr>
        <p:xfrm>
          <a:off x="432487" y="345989"/>
          <a:ext cx="11366196" cy="5226155"/>
        </p:xfrm>
        <a:graphic>
          <a:graphicData uri="http://schemas.openxmlformats.org/drawingml/2006/table">
            <a:tbl>
              <a:tblPr firstRow="1" firstCol="1" bandRow="1">
                <a:tableStyleId>{5C22544A-7EE6-4342-B048-85BDC9FD1C3A}</a:tableStyleId>
              </a:tblPr>
              <a:tblGrid>
                <a:gridCol w="1827155"/>
                <a:gridCol w="4756493"/>
                <a:gridCol w="4782548"/>
              </a:tblGrid>
              <a:tr h="629818">
                <a:tc gridSpan="3">
                  <a:txBody>
                    <a:bodyPr/>
                    <a:lstStyle/>
                    <a:p>
                      <a:pPr algn="ctr">
                        <a:spcAft>
                          <a:spcPts val="0"/>
                        </a:spcAft>
                      </a:pPr>
                      <a:r>
                        <a:rPr lang="de-CH" sz="2800" dirty="0">
                          <a:effectLst/>
                        </a:rPr>
                        <a:t>Gruppe 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hMerge="1">
                  <a:txBody>
                    <a:bodyPr/>
                    <a:lstStyle/>
                    <a:p>
                      <a:endParaRPr lang="de-CH"/>
                    </a:p>
                  </a:txBody>
                  <a:tcPr/>
                </a:tc>
                <a:tc hMerge="1">
                  <a:txBody>
                    <a:bodyPr/>
                    <a:lstStyle/>
                    <a:p>
                      <a:endParaRPr lang="de-CH"/>
                    </a:p>
                  </a:txBody>
                  <a:tcPr/>
                </a:tc>
              </a:tr>
              <a:tr h="62981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r>
              <a:tr h="3966519">
                <a:tc>
                  <a:txBody>
                    <a:bodyPr/>
                    <a:lstStyle/>
                    <a:p>
                      <a:pPr>
                        <a:spcAft>
                          <a:spcPts val="0"/>
                        </a:spcAft>
                      </a:pPr>
                      <a:r>
                        <a:rPr lang="de-DE" sz="2800" b="0" dirty="0">
                          <a:effectLst/>
                        </a:rPr>
                        <a:t>Simon der Kananiter</a:t>
                      </a:r>
                      <a:endParaRPr lang="de-CH" sz="2800" b="0" dirty="0">
                        <a:effectLst/>
                      </a:endParaRPr>
                    </a:p>
                    <a:p>
                      <a:pPr>
                        <a:spcAft>
                          <a:spcPts val="0"/>
                        </a:spcAft>
                      </a:pPr>
                      <a:r>
                        <a:rPr lang="de-DE" sz="2800" b="0" dirty="0">
                          <a:effectLst/>
                        </a:rPr>
                        <a:t>(Simon der Zelot)</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a:effectLst/>
                        </a:rPr>
                        <a:t>Simon der Eiferer. Anscheinend gehörte er früher der politischen Partei der Zeloten an.</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a:txBody>
                    <a:bodyPr/>
                    <a:lstStyle/>
                    <a:p>
                      <a:pPr>
                        <a:spcAft>
                          <a:spcPts val="0"/>
                        </a:spcAft>
                      </a:pPr>
                      <a:r>
                        <a:rPr lang="de-DE" sz="2800" dirty="0">
                          <a:effectLst/>
                        </a:rPr>
                        <a:t>Brachte das Evangelium in den Norden und auf die britischen Inseln. Keine verlässlichen Aufzeichnungen über seinen Tod. Aber alle Berichte stimmen darin überein, dass er starb, weil er das Evangelium predigte.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r>
            </a:tbl>
          </a:graphicData>
        </a:graphic>
      </p:graphicFrame>
    </p:spTree>
    <p:extLst>
      <p:ext uri="{BB962C8B-B14F-4D97-AF65-F5344CB8AC3E}">
        <p14:creationId xmlns:p14="http://schemas.microsoft.com/office/powerpoint/2010/main" val="332981743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152339820"/>
              </p:ext>
            </p:extLst>
          </p:nvPr>
        </p:nvGraphicFramePr>
        <p:xfrm>
          <a:off x="432487" y="345989"/>
          <a:ext cx="11366196" cy="3046011"/>
        </p:xfrm>
        <a:graphic>
          <a:graphicData uri="http://schemas.openxmlformats.org/drawingml/2006/table">
            <a:tbl>
              <a:tblPr firstRow="1" firstCol="1" bandRow="1">
                <a:tableStyleId>{5C22544A-7EE6-4342-B048-85BDC9FD1C3A}</a:tableStyleId>
              </a:tblPr>
              <a:tblGrid>
                <a:gridCol w="1827155"/>
                <a:gridCol w="4756493"/>
                <a:gridCol w="4782548"/>
              </a:tblGrid>
              <a:tr h="629818">
                <a:tc gridSpan="3">
                  <a:txBody>
                    <a:bodyPr/>
                    <a:lstStyle/>
                    <a:p>
                      <a:pPr algn="ctr">
                        <a:spcAft>
                          <a:spcPts val="0"/>
                        </a:spcAft>
                      </a:pPr>
                      <a:r>
                        <a:rPr lang="de-CH" sz="2800" dirty="0">
                          <a:effectLst/>
                        </a:rPr>
                        <a:t>Gruppe 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hMerge="1">
                  <a:txBody>
                    <a:bodyPr/>
                    <a:lstStyle/>
                    <a:p>
                      <a:endParaRPr lang="de-CH"/>
                    </a:p>
                  </a:txBody>
                  <a:tcPr/>
                </a:tc>
                <a:tc hMerge="1">
                  <a:txBody>
                    <a:bodyPr/>
                    <a:lstStyle/>
                    <a:p>
                      <a:endParaRPr lang="de-CH"/>
                    </a:p>
                  </a:txBody>
                  <a:tcPr/>
                </a:tc>
              </a:tr>
              <a:tr h="629818">
                <a:tc>
                  <a:txBody>
                    <a:bodyPr/>
                    <a:lstStyle/>
                    <a:p>
                      <a:pPr>
                        <a:spcAft>
                          <a:spcPts val="0"/>
                        </a:spcAft>
                      </a:pPr>
                      <a:r>
                        <a:rPr lang="de-DE" sz="2800" dirty="0">
                          <a:effectLst/>
                        </a:rPr>
                        <a:t>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bg1"/>
                    </a:solidFill>
                  </a:tcPr>
                </a:tc>
                <a:tc>
                  <a:txBody>
                    <a:bodyPr/>
                    <a:lstStyle/>
                    <a:p>
                      <a:pPr>
                        <a:spcAft>
                          <a:spcPts val="0"/>
                        </a:spcAft>
                      </a:pPr>
                      <a:r>
                        <a:rPr lang="de-DE" sz="2800" dirty="0">
                          <a:solidFill>
                            <a:schemeClr val="bg1"/>
                          </a:solidFill>
                          <a:effectLst/>
                        </a:rPr>
                        <a:t>Besonderheiten </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DE" sz="2800" dirty="0">
                          <a:solidFill>
                            <a:schemeClr val="bg1"/>
                          </a:solidFill>
                          <a:effectLst/>
                        </a:rPr>
                        <a:t>Ende</a:t>
                      </a:r>
                      <a:endParaRPr lang="de-CH" sz="2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r>
              <a:tr h="1786375">
                <a:tc>
                  <a:txBody>
                    <a:bodyPr/>
                    <a:lstStyle/>
                    <a:p>
                      <a:pPr>
                        <a:spcAft>
                          <a:spcPts val="0"/>
                        </a:spcAft>
                      </a:pPr>
                      <a:r>
                        <a:rPr lang="de-CH" sz="2800" b="0" dirty="0">
                          <a:effectLst/>
                        </a:rPr>
                        <a:t>Judas Iskariot</a:t>
                      </a:r>
                      <a:endParaRPr lang="de-CH" sz="2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solidFill>
                      <a:schemeClr val="accent5">
                        <a:lumMod val="75000"/>
                      </a:schemeClr>
                    </a:solidFill>
                  </a:tcPr>
                </a:tc>
                <a:tc>
                  <a:txBody>
                    <a:bodyPr/>
                    <a:lstStyle/>
                    <a:p>
                      <a:pPr>
                        <a:spcAft>
                          <a:spcPts val="0"/>
                        </a:spcAft>
                      </a:pPr>
                      <a:r>
                        <a:rPr lang="de-CH" sz="2800">
                          <a:effectLst/>
                        </a:rPr>
                        <a:t>Judas, der Verräter. Wird immer als letzter genannt. Der einzige Jünger, der nicht aus Galiläa stammte. </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c>
                  <a:txBody>
                    <a:bodyPr/>
                    <a:lstStyle/>
                    <a:p>
                      <a:pPr>
                        <a:spcAft>
                          <a:spcPts val="0"/>
                        </a:spcAft>
                      </a:pPr>
                      <a:r>
                        <a:rPr lang="de-CH" sz="2800" dirty="0">
                          <a:effectLst/>
                        </a:rPr>
                        <a:t>Selbstmord – hat sich erhängt.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2339" marR="122339" marT="0" marB="0" anchor="ctr"/>
                </a:tc>
              </a:tr>
            </a:tbl>
          </a:graphicData>
        </a:graphic>
      </p:graphicFrame>
    </p:spTree>
    <p:extLst>
      <p:ext uri="{BB962C8B-B14F-4D97-AF65-F5344CB8AC3E}">
        <p14:creationId xmlns:p14="http://schemas.microsoft.com/office/powerpoint/2010/main" val="32112352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3527225" y="5056144"/>
            <a:ext cx="4677434" cy="938719"/>
          </a:xfrm>
          <a:prstGeom prst="rect">
            <a:avLst/>
          </a:prstGeom>
          <a:noFill/>
        </p:spPr>
        <p:txBody>
          <a:bodyPr wrap="none" rtlCol="0">
            <a:spAutoFit/>
          </a:bodyPr>
          <a:lstStyle/>
          <a:p>
            <a:r>
              <a:rPr lang="de-CH" sz="5500" b="1" dirty="0" smtClean="0"/>
              <a:t>Matthäus Teil </a:t>
            </a:r>
            <a:r>
              <a:rPr lang="de-CH" sz="5500" b="1" dirty="0" smtClean="0"/>
              <a:t>3</a:t>
            </a:r>
            <a:endParaRPr lang="de-CH" sz="5500" b="1" dirty="0"/>
          </a:p>
        </p:txBody>
      </p:sp>
    </p:spTree>
    <p:extLst>
      <p:ext uri="{BB962C8B-B14F-4D97-AF65-F5344CB8AC3E}">
        <p14:creationId xmlns:p14="http://schemas.microsoft.com/office/powerpoint/2010/main" val="1783431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156767081"/>
              </p:ext>
            </p:extLst>
          </p:nvPr>
        </p:nvGraphicFramePr>
        <p:xfrm>
          <a:off x="222340" y="968186"/>
          <a:ext cx="11369585" cy="1805239"/>
        </p:xfrm>
        <a:graphic>
          <a:graphicData uri="http://schemas.openxmlformats.org/drawingml/2006/table">
            <a:tbl>
              <a:tblPr firstRow="1" firstCol="1" bandRow="1">
                <a:tableStyleId>{5C22544A-7EE6-4342-B048-85BDC9FD1C3A}</a:tableStyleId>
              </a:tblPr>
              <a:tblGrid>
                <a:gridCol w="2644685"/>
                <a:gridCol w="6514704"/>
                <a:gridCol w="2210196"/>
              </a:tblGrid>
              <a:tr h="860614">
                <a:tc gridSpan="3">
                  <a:txBody>
                    <a:bodyPr/>
                    <a:lstStyle/>
                    <a:p>
                      <a:pPr algn="ctr">
                        <a:spcAft>
                          <a:spcPts val="0"/>
                        </a:spcAft>
                      </a:pPr>
                      <a:r>
                        <a:rPr lang="de-DE" sz="2800" dirty="0">
                          <a:effectLst/>
                        </a:rPr>
                        <a:t>Vier „skandalöse“ Biographien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hMerge="1">
                  <a:txBody>
                    <a:bodyPr/>
                    <a:lstStyle/>
                    <a:p>
                      <a:endParaRPr lang="de-CH"/>
                    </a:p>
                  </a:txBody>
                  <a:tcPr/>
                </a:tc>
                <a:tc hMerge="1">
                  <a:txBody>
                    <a:bodyPr/>
                    <a:lstStyle/>
                    <a:p>
                      <a:endParaRPr lang="de-CH"/>
                    </a:p>
                  </a:txBody>
                  <a:tcPr/>
                </a:tc>
              </a:tr>
              <a:tr h="944625">
                <a:tc>
                  <a:txBody>
                    <a:bodyPr/>
                    <a:lstStyle/>
                    <a:p>
                      <a:pPr algn="ctr">
                        <a:spcAft>
                          <a:spcPts val="0"/>
                        </a:spcAft>
                      </a:pPr>
                      <a:r>
                        <a:rPr lang="de-CH" sz="2800" dirty="0">
                          <a:effectLst/>
                        </a:rPr>
                        <a:t>Tamar (1,3):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Hurerei mit ihrem Schwiegervater Juda</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Gen 38,6-30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bl>
          </a:graphicData>
        </a:graphic>
      </p:graphicFrame>
    </p:spTree>
    <p:extLst>
      <p:ext uri="{BB962C8B-B14F-4D97-AF65-F5344CB8AC3E}">
        <p14:creationId xmlns:p14="http://schemas.microsoft.com/office/powerpoint/2010/main" val="4130311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510373912"/>
              </p:ext>
            </p:extLst>
          </p:nvPr>
        </p:nvGraphicFramePr>
        <p:xfrm>
          <a:off x="222340" y="968186"/>
          <a:ext cx="11369585" cy="2591729"/>
        </p:xfrm>
        <a:graphic>
          <a:graphicData uri="http://schemas.openxmlformats.org/drawingml/2006/table">
            <a:tbl>
              <a:tblPr firstRow="1" firstCol="1" bandRow="1">
                <a:tableStyleId>{5C22544A-7EE6-4342-B048-85BDC9FD1C3A}</a:tableStyleId>
              </a:tblPr>
              <a:tblGrid>
                <a:gridCol w="2644685"/>
                <a:gridCol w="6514704"/>
                <a:gridCol w="2210196"/>
              </a:tblGrid>
              <a:tr h="860614">
                <a:tc gridSpan="3">
                  <a:txBody>
                    <a:bodyPr/>
                    <a:lstStyle/>
                    <a:p>
                      <a:pPr algn="ctr">
                        <a:spcAft>
                          <a:spcPts val="0"/>
                        </a:spcAft>
                      </a:pPr>
                      <a:r>
                        <a:rPr lang="de-DE" sz="2800" dirty="0">
                          <a:effectLst/>
                        </a:rPr>
                        <a:t>Vier „skandalöse“ Biographien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hMerge="1">
                  <a:txBody>
                    <a:bodyPr/>
                    <a:lstStyle/>
                    <a:p>
                      <a:endParaRPr lang="de-CH"/>
                    </a:p>
                  </a:txBody>
                  <a:tcPr/>
                </a:tc>
                <a:tc hMerge="1">
                  <a:txBody>
                    <a:bodyPr/>
                    <a:lstStyle/>
                    <a:p>
                      <a:endParaRPr lang="de-CH"/>
                    </a:p>
                  </a:txBody>
                  <a:tcPr/>
                </a:tc>
              </a:tr>
              <a:tr h="944625">
                <a:tc>
                  <a:txBody>
                    <a:bodyPr/>
                    <a:lstStyle/>
                    <a:p>
                      <a:pPr algn="ctr">
                        <a:spcAft>
                          <a:spcPts val="0"/>
                        </a:spcAft>
                      </a:pPr>
                      <a:r>
                        <a:rPr lang="de-CH" sz="2800" dirty="0">
                          <a:effectLst/>
                        </a:rPr>
                        <a:t>Tamar (1,3):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Hurerei mit ihrem Schwiegervater Juda</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Gen 38,6-30</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r h="786490">
                <a:tc>
                  <a:txBody>
                    <a:bodyPr/>
                    <a:lstStyle/>
                    <a:p>
                      <a:pPr algn="ctr">
                        <a:spcAft>
                          <a:spcPts val="0"/>
                        </a:spcAft>
                      </a:pPr>
                      <a:r>
                        <a:rPr lang="de-CH" sz="2800" dirty="0">
                          <a:effectLst/>
                        </a:rPr>
                        <a:t>Rahab (1,5)</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Prostituierte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Jos 2,1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bl>
          </a:graphicData>
        </a:graphic>
      </p:graphicFrame>
    </p:spTree>
    <p:extLst>
      <p:ext uri="{BB962C8B-B14F-4D97-AF65-F5344CB8AC3E}">
        <p14:creationId xmlns:p14="http://schemas.microsoft.com/office/powerpoint/2010/main" val="1209492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694553796"/>
              </p:ext>
            </p:extLst>
          </p:nvPr>
        </p:nvGraphicFramePr>
        <p:xfrm>
          <a:off x="222340" y="968186"/>
          <a:ext cx="11369585" cy="3572057"/>
        </p:xfrm>
        <a:graphic>
          <a:graphicData uri="http://schemas.openxmlformats.org/drawingml/2006/table">
            <a:tbl>
              <a:tblPr firstRow="1" firstCol="1" bandRow="1">
                <a:tableStyleId>{5C22544A-7EE6-4342-B048-85BDC9FD1C3A}</a:tableStyleId>
              </a:tblPr>
              <a:tblGrid>
                <a:gridCol w="2644685"/>
                <a:gridCol w="6514704"/>
                <a:gridCol w="2210196"/>
              </a:tblGrid>
              <a:tr h="860614">
                <a:tc gridSpan="3">
                  <a:txBody>
                    <a:bodyPr/>
                    <a:lstStyle/>
                    <a:p>
                      <a:pPr algn="ctr">
                        <a:spcAft>
                          <a:spcPts val="0"/>
                        </a:spcAft>
                      </a:pPr>
                      <a:r>
                        <a:rPr lang="de-DE" sz="2800" dirty="0">
                          <a:effectLst/>
                        </a:rPr>
                        <a:t>Vier „skandalöse“ Biographien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hMerge="1">
                  <a:txBody>
                    <a:bodyPr/>
                    <a:lstStyle/>
                    <a:p>
                      <a:endParaRPr lang="de-CH"/>
                    </a:p>
                  </a:txBody>
                  <a:tcPr/>
                </a:tc>
                <a:tc hMerge="1">
                  <a:txBody>
                    <a:bodyPr/>
                    <a:lstStyle/>
                    <a:p>
                      <a:endParaRPr lang="de-CH"/>
                    </a:p>
                  </a:txBody>
                  <a:tcPr/>
                </a:tc>
              </a:tr>
              <a:tr h="944625">
                <a:tc>
                  <a:txBody>
                    <a:bodyPr/>
                    <a:lstStyle/>
                    <a:p>
                      <a:pPr algn="ctr">
                        <a:spcAft>
                          <a:spcPts val="0"/>
                        </a:spcAft>
                      </a:pPr>
                      <a:r>
                        <a:rPr lang="de-CH" sz="2800" dirty="0">
                          <a:effectLst/>
                        </a:rPr>
                        <a:t>Tamar (1,3):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Hurerei mit ihrem Schwiegervater Juda</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Gen 38,6-30</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r h="786490">
                <a:tc>
                  <a:txBody>
                    <a:bodyPr/>
                    <a:lstStyle/>
                    <a:p>
                      <a:pPr algn="ctr">
                        <a:spcAft>
                          <a:spcPts val="0"/>
                        </a:spcAft>
                      </a:pPr>
                      <a:r>
                        <a:rPr lang="de-CH" sz="2800" dirty="0">
                          <a:effectLst/>
                        </a:rPr>
                        <a:t>Rahab (1,5)</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Prostituierte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Jos 2,1</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r h="980328">
                <a:tc>
                  <a:txBody>
                    <a:bodyPr/>
                    <a:lstStyle/>
                    <a:p>
                      <a:pPr algn="ctr">
                        <a:spcAft>
                          <a:spcPts val="0"/>
                        </a:spcAft>
                      </a:pPr>
                      <a:r>
                        <a:rPr lang="de-CH" sz="2800" dirty="0">
                          <a:effectLst/>
                        </a:rPr>
                        <a:t>Ruth (1,5)</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Moabiterin und stand unter einem Fluch</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Ruth 1,4</a:t>
                      </a:r>
                    </a:p>
                    <a:p>
                      <a:pPr algn="ctr">
                        <a:spcAft>
                          <a:spcPts val="0"/>
                        </a:spcAft>
                      </a:pPr>
                      <a:r>
                        <a:rPr lang="de-CH" sz="2800" dirty="0">
                          <a:effectLst/>
                        </a:rPr>
                        <a:t>Dt 23,3-5</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bl>
          </a:graphicData>
        </a:graphic>
      </p:graphicFrame>
    </p:spTree>
    <p:extLst>
      <p:ext uri="{BB962C8B-B14F-4D97-AF65-F5344CB8AC3E}">
        <p14:creationId xmlns:p14="http://schemas.microsoft.com/office/powerpoint/2010/main" val="240485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nvGraphicFramePr>
        <p:xfrm>
          <a:off x="222340" y="968186"/>
          <a:ext cx="11369585" cy="4723943"/>
        </p:xfrm>
        <a:graphic>
          <a:graphicData uri="http://schemas.openxmlformats.org/drawingml/2006/table">
            <a:tbl>
              <a:tblPr firstRow="1" firstCol="1" bandRow="1">
                <a:tableStyleId>{5C22544A-7EE6-4342-B048-85BDC9FD1C3A}</a:tableStyleId>
              </a:tblPr>
              <a:tblGrid>
                <a:gridCol w="2644685"/>
                <a:gridCol w="6514704"/>
                <a:gridCol w="2210196"/>
              </a:tblGrid>
              <a:tr h="860614">
                <a:tc gridSpan="3">
                  <a:txBody>
                    <a:bodyPr/>
                    <a:lstStyle/>
                    <a:p>
                      <a:pPr algn="ctr">
                        <a:spcAft>
                          <a:spcPts val="0"/>
                        </a:spcAft>
                      </a:pPr>
                      <a:r>
                        <a:rPr lang="de-DE" sz="2800" dirty="0">
                          <a:effectLst/>
                        </a:rPr>
                        <a:t>Vier „skandalöse“ Biographien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hMerge="1">
                  <a:txBody>
                    <a:bodyPr/>
                    <a:lstStyle/>
                    <a:p>
                      <a:endParaRPr lang="de-CH"/>
                    </a:p>
                  </a:txBody>
                  <a:tcPr/>
                </a:tc>
                <a:tc hMerge="1">
                  <a:txBody>
                    <a:bodyPr/>
                    <a:lstStyle/>
                    <a:p>
                      <a:endParaRPr lang="de-CH"/>
                    </a:p>
                  </a:txBody>
                  <a:tcPr/>
                </a:tc>
              </a:tr>
              <a:tr h="944625">
                <a:tc>
                  <a:txBody>
                    <a:bodyPr/>
                    <a:lstStyle/>
                    <a:p>
                      <a:pPr algn="ctr">
                        <a:spcAft>
                          <a:spcPts val="0"/>
                        </a:spcAft>
                      </a:pPr>
                      <a:r>
                        <a:rPr lang="de-CH" sz="2800" dirty="0">
                          <a:effectLst/>
                        </a:rPr>
                        <a:t>Tamar (1,3):</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Hurerei mit ihrem Schwiegervater Juda</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Gen 38,6-30</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r h="786490">
                <a:tc>
                  <a:txBody>
                    <a:bodyPr/>
                    <a:lstStyle/>
                    <a:p>
                      <a:pPr algn="ctr">
                        <a:spcAft>
                          <a:spcPts val="0"/>
                        </a:spcAft>
                      </a:pPr>
                      <a:r>
                        <a:rPr lang="de-CH" sz="2800" dirty="0">
                          <a:effectLst/>
                        </a:rPr>
                        <a:t>Rahab (1,5)</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Prostituierte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Jos 2,1</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r h="980328">
                <a:tc>
                  <a:txBody>
                    <a:bodyPr/>
                    <a:lstStyle/>
                    <a:p>
                      <a:pPr algn="ctr">
                        <a:spcAft>
                          <a:spcPts val="0"/>
                        </a:spcAft>
                      </a:pPr>
                      <a:r>
                        <a:rPr lang="de-CH" sz="2800" dirty="0">
                          <a:effectLst/>
                        </a:rPr>
                        <a:t>Ruth (1,5)</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Moabiterin und stand unter einem Fluch</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Ruth 1,4</a:t>
                      </a:r>
                    </a:p>
                    <a:p>
                      <a:pPr algn="ctr">
                        <a:spcAft>
                          <a:spcPts val="0"/>
                        </a:spcAft>
                      </a:pPr>
                      <a:r>
                        <a:rPr lang="de-CH" sz="2800">
                          <a:effectLst/>
                        </a:rPr>
                        <a:t>Dt 23,3-5</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r h="1151886">
                <a:tc>
                  <a:txBody>
                    <a:bodyPr/>
                    <a:lstStyle/>
                    <a:p>
                      <a:pPr algn="ctr">
                        <a:spcAft>
                          <a:spcPts val="0"/>
                        </a:spcAft>
                      </a:pPr>
                      <a:r>
                        <a:rPr lang="de-CH" sz="2800" dirty="0">
                          <a:effectLst/>
                        </a:rPr>
                        <a:t>Bathseba (1,6) </a:t>
                      </a:r>
                    </a:p>
                    <a:p>
                      <a:pPr algn="ctr">
                        <a:spcAft>
                          <a:spcPts val="0"/>
                        </a:spcAft>
                      </a:pPr>
                      <a:r>
                        <a:rPr lang="de-CH" sz="2800" dirty="0">
                          <a:effectLst/>
                        </a:rPr>
                        <a:t>(Frau des </a:t>
                      </a:r>
                      <a:r>
                        <a:rPr lang="de-CH" sz="2800" dirty="0" err="1">
                          <a:effectLst/>
                        </a:rPr>
                        <a:t>Uria</a:t>
                      </a:r>
                      <a:r>
                        <a:rPr lang="de-CH" sz="2800" dirty="0">
                          <a:effectLst/>
                        </a:rPr>
                        <a: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a:effectLst/>
                        </a:rPr>
                        <a:t>Ehebruch mit König David</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c>
                  <a:txBody>
                    <a:bodyPr/>
                    <a:lstStyle/>
                    <a:p>
                      <a:pPr algn="ctr">
                        <a:spcAft>
                          <a:spcPts val="0"/>
                        </a:spcAft>
                      </a:pPr>
                      <a:r>
                        <a:rPr lang="de-CH" sz="2800" dirty="0">
                          <a:effectLst/>
                        </a:rPr>
                        <a:t>2Sam 11</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0313" marR="120313" marT="0" marB="0" anchor="ctr"/>
                </a:tc>
              </a:tr>
            </a:tbl>
          </a:graphicData>
        </a:graphic>
      </p:graphicFrame>
    </p:spTree>
    <p:extLst>
      <p:ext uri="{BB962C8B-B14F-4D97-AF65-F5344CB8AC3E}">
        <p14:creationId xmlns:p14="http://schemas.microsoft.com/office/powerpoint/2010/main" val="2287972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1602</Words>
  <Application>Microsoft Office PowerPoint</Application>
  <PresentationFormat>Breitbild</PresentationFormat>
  <Paragraphs>361</Paragraphs>
  <Slides>54</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54</vt:i4>
      </vt:variant>
    </vt:vector>
  </HeadingPairs>
  <TitlesOfParts>
    <vt:vector size="61" baseType="lpstr">
      <vt:lpstr>Arial</vt:lpstr>
      <vt:lpstr>Calibri</vt:lpstr>
      <vt:lpstr>Calibri Light</vt:lpstr>
      <vt:lpstr>Times New Roman</vt:lpstr>
      <vt:lpstr>Trebuchet MS</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Reinhard</cp:lastModifiedBy>
  <cp:revision>151</cp:revision>
  <dcterms:created xsi:type="dcterms:W3CDTF">2018-05-19T05:14:58Z</dcterms:created>
  <dcterms:modified xsi:type="dcterms:W3CDTF">2018-11-24T14:22:21Z</dcterms:modified>
</cp:coreProperties>
</file>