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5" r:id="rId2"/>
    <p:sldId id="259" r:id="rId3"/>
    <p:sldId id="313" r:id="rId4"/>
    <p:sldId id="308" r:id="rId5"/>
    <p:sldId id="309" r:id="rId6"/>
    <p:sldId id="310" r:id="rId7"/>
    <p:sldId id="311" r:id="rId8"/>
    <p:sldId id="312" r:id="rId9"/>
    <p:sldId id="307" r:id="rId10"/>
    <p:sldId id="314" r:id="rId11"/>
    <p:sldId id="331" r:id="rId12"/>
    <p:sldId id="315" r:id="rId13"/>
    <p:sldId id="317" r:id="rId14"/>
    <p:sldId id="318" r:id="rId15"/>
    <p:sldId id="316" r:id="rId16"/>
    <p:sldId id="320" r:id="rId17"/>
    <p:sldId id="321" r:id="rId18"/>
    <p:sldId id="319" r:id="rId19"/>
    <p:sldId id="323" r:id="rId20"/>
    <p:sldId id="324" r:id="rId21"/>
    <p:sldId id="325" r:id="rId22"/>
    <p:sldId id="326" r:id="rId23"/>
    <p:sldId id="322" r:id="rId24"/>
    <p:sldId id="328" r:id="rId25"/>
    <p:sldId id="329" r:id="rId26"/>
    <p:sldId id="330" r:id="rId27"/>
    <p:sldId id="327" r:id="rId28"/>
    <p:sldId id="306" r:id="rId29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81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45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DF089-39DA-47E3-A74C-E64C6DBBD5AE}" type="datetimeFigureOut">
              <a:rPr lang="de-CH" smtClean="0"/>
              <a:t>06.01.2019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6541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DF089-39DA-47E3-A74C-E64C6DBBD5AE}" type="datetimeFigureOut">
              <a:rPr lang="de-CH" smtClean="0"/>
              <a:t>06.01.2019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2E9142-EC7B-4178-ABB6-310B1AAD4A55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51459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04623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Numeri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398044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5384807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 smtClean="0"/>
              <a:t>Erste Zählung:		603'550</a:t>
            </a:r>
          </a:p>
          <a:p>
            <a:endParaRPr lang="de-CH" sz="3600" dirty="0"/>
          </a:p>
          <a:p>
            <a:r>
              <a:rPr lang="de-CH" sz="3600" dirty="0" smtClean="0"/>
              <a:t>Zweite Zählung:	601'730</a:t>
            </a:r>
          </a:p>
          <a:p>
            <a:endParaRPr lang="de-CH" sz="3600" dirty="0"/>
          </a:p>
          <a:p>
            <a:r>
              <a:rPr lang="de-CH" sz="3600" dirty="0" smtClean="0"/>
              <a:t>Differenz:			- 1820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728620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970541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Obwohl die Endzahlen der Zählungen ähnlich sind, </a:t>
            </a:r>
            <a:endParaRPr lang="de-CH" sz="3600" dirty="0" smtClean="0"/>
          </a:p>
          <a:p>
            <a:r>
              <a:rPr lang="de-CH" sz="3600" dirty="0" smtClean="0"/>
              <a:t>die Menschen </a:t>
            </a:r>
            <a:r>
              <a:rPr lang="de-CH" sz="3600" dirty="0"/>
              <a:t>hinter den Zahlen waren bis auf </a:t>
            </a:r>
            <a:endParaRPr lang="de-CH" sz="3600" dirty="0" smtClean="0"/>
          </a:p>
          <a:p>
            <a:r>
              <a:rPr lang="de-CH" sz="3600" dirty="0" smtClean="0"/>
              <a:t>zwei </a:t>
            </a:r>
            <a:r>
              <a:rPr lang="de-CH" sz="3600" dirty="0"/>
              <a:t>alles andere </a:t>
            </a:r>
            <a:r>
              <a:rPr lang="de-CH" sz="3600" dirty="0" smtClean="0"/>
              <a:t>Menschen.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1766113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458945" y="649434"/>
            <a:ext cx="42578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600" dirty="0" smtClean="0"/>
              <a:t>Bedeutung für das NT</a:t>
            </a:r>
            <a:endParaRPr lang="de-CH" sz="3600" dirty="0"/>
          </a:p>
        </p:txBody>
      </p:sp>
      <p:sp>
        <p:nvSpPr>
          <p:cNvPr id="3" name="Textfeld 2"/>
          <p:cNvSpPr txBox="1"/>
          <p:nvPr/>
        </p:nvSpPr>
        <p:spPr>
          <a:xfrm>
            <a:off x="458945" y="1611459"/>
            <a:ext cx="943707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Wenn wir die Geschichte Israels nicht studieren, </a:t>
            </a:r>
            <a:endParaRPr lang="de-CH" sz="3600" dirty="0" smtClean="0"/>
          </a:p>
          <a:p>
            <a:r>
              <a:rPr lang="de-CH" sz="3600" dirty="0" smtClean="0"/>
              <a:t>sind </a:t>
            </a:r>
            <a:r>
              <a:rPr lang="de-CH" sz="3600" dirty="0"/>
              <a:t>wir dazu verurteilt, wegen den gleichen </a:t>
            </a:r>
            <a:endParaRPr lang="de-CH" sz="3600" dirty="0" smtClean="0"/>
          </a:p>
          <a:p>
            <a:r>
              <a:rPr lang="de-CH" sz="3600" dirty="0" smtClean="0"/>
              <a:t>Fehlern </a:t>
            </a:r>
            <a:r>
              <a:rPr lang="de-CH" sz="3600" dirty="0"/>
              <a:t>und Sünden unser Ziel nicht zu erreichen.</a:t>
            </a:r>
          </a:p>
        </p:txBody>
      </p:sp>
    </p:spTree>
    <p:extLst>
      <p:ext uri="{BB962C8B-B14F-4D97-AF65-F5344CB8AC3E}">
        <p14:creationId xmlns:p14="http://schemas.microsoft.com/office/powerpoint/2010/main" val="20213547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44670" y="420834"/>
            <a:ext cx="10531666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/>
              <a:t>"Ich will aber nicht, meine Brüder, dass ihr außer Acht lasst, </a:t>
            </a:r>
            <a:endParaRPr lang="de-DE" sz="3200" dirty="0" smtClean="0"/>
          </a:p>
          <a:p>
            <a:r>
              <a:rPr lang="de-DE" sz="3200" dirty="0" smtClean="0"/>
              <a:t>dass </a:t>
            </a:r>
            <a:r>
              <a:rPr lang="de-DE" sz="3200" dirty="0"/>
              <a:t>unsere Väter alle unter der Wolke gewesen und alle </a:t>
            </a:r>
            <a:endParaRPr lang="de-DE" sz="3200" dirty="0" smtClean="0"/>
          </a:p>
          <a:p>
            <a:r>
              <a:rPr lang="de-DE" sz="3200" dirty="0" smtClean="0"/>
              <a:t>durch </a:t>
            </a:r>
            <a:r>
              <a:rPr lang="de-DE" sz="3200" dirty="0"/>
              <a:t>das Meer hindurchgegangen sind. </a:t>
            </a:r>
            <a:r>
              <a:rPr lang="de-DE" sz="3200" dirty="0" smtClean="0"/>
              <a:t>Sie </a:t>
            </a:r>
            <a:r>
              <a:rPr lang="de-DE" sz="3200" dirty="0"/>
              <a:t>wurden auch </a:t>
            </a:r>
            <a:endParaRPr lang="de-DE" sz="3200" dirty="0" smtClean="0"/>
          </a:p>
          <a:p>
            <a:r>
              <a:rPr lang="de-DE" sz="3200" dirty="0" smtClean="0"/>
              <a:t>alle </a:t>
            </a:r>
            <a:r>
              <a:rPr lang="de-DE" sz="3200" dirty="0"/>
              <a:t>auf Mose getauft in der Wolke und im Meer, </a:t>
            </a:r>
            <a:r>
              <a:rPr lang="de-DE" sz="3200" dirty="0" smtClean="0"/>
              <a:t>und </a:t>
            </a:r>
            <a:r>
              <a:rPr lang="de-DE" sz="3200" dirty="0"/>
              <a:t>sie </a:t>
            </a:r>
            <a:endParaRPr lang="de-DE" sz="3200" dirty="0" smtClean="0"/>
          </a:p>
          <a:p>
            <a:r>
              <a:rPr lang="de-DE" sz="3200" dirty="0" smtClean="0"/>
              <a:t>haben </a:t>
            </a:r>
            <a:r>
              <a:rPr lang="de-DE" sz="3200" dirty="0"/>
              <a:t>alle dieselbe geistliche Speise gegessen und alle </a:t>
            </a:r>
            <a:endParaRPr lang="de-DE" sz="3200" dirty="0" smtClean="0"/>
          </a:p>
          <a:p>
            <a:r>
              <a:rPr lang="de-DE" sz="3200" dirty="0" smtClean="0"/>
              <a:t>denselben </a:t>
            </a:r>
            <a:r>
              <a:rPr lang="de-DE" sz="3200" dirty="0"/>
              <a:t>geistlichen Trank getrunken; </a:t>
            </a:r>
            <a:r>
              <a:rPr lang="de-DE" sz="3200" dirty="0" smtClean="0"/>
              <a:t>denn </a:t>
            </a:r>
            <a:r>
              <a:rPr lang="de-DE" sz="3200" dirty="0"/>
              <a:t>sie tranken </a:t>
            </a:r>
            <a:endParaRPr lang="de-DE" sz="3200" dirty="0" smtClean="0"/>
          </a:p>
          <a:p>
            <a:r>
              <a:rPr lang="de-DE" sz="3200" dirty="0" smtClean="0"/>
              <a:t>aus </a:t>
            </a:r>
            <a:r>
              <a:rPr lang="de-DE" sz="3200" dirty="0"/>
              <a:t>einem geistlichen Felsen, der ihnen folgte. Der Fels </a:t>
            </a:r>
            <a:endParaRPr lang="de-DE" sz="3200" dirty="0" smtClean="0"/>
          </a:p>
          <a:p>
            <a:r>
              <a:rPr lang="de-DE" sz="3200" dirty="0" smtClean="0"/>
              <a:t>aber </a:t>
            </a:r>
            <a:r>
              <a:rPr lang="de-DE" sz="3200" dirty="0"/>
              <a:t>war Christus. </a:t>
            </a:r>
            <a:r>
              <a:rPr lang="de-DE" sz="3200" dirty="0" smtClean="0"/>
              <a:t>Aber </a:t>
            </a:r>
            <a:r>
              <a:rPr lang="de-DE" sz="3200" dirty="0"/>
              <a:t>an der Mehrzahl von ihnen hatte </a:t>
            </a:r>
            <a:endParaRPr lang="de-DE" sz="3200" dirty="0" smtClean="0"/>
          </a:p>
          <a:p>
            <a:r>
              <a:rPr lang="de-DE" sz="3200" dirty="0" smtClean="0"/>
              <a:t>Gott </a:t>
            </a:r>
            <a:r>
              <a:rPr lang="de-DE" sz="3200" dirty="0"/>
              <a:t>kein Wohlgefallen; sie wurden nämlich in der Wüste </a:t>
            </a:r>
            <a:endParaRPr lang="de-DE" sz="3200" dirty="0" smtClean="0"/>
          </a:p>
          <a:p>
            <a:r>
              <a:rPr lang="de-DE" sz="3200" dirty="0" smtClean="0"/>
              <a:t>niedergestreckt</a:t>
            </a:r>
            <a:r>
              <a:rPr lang="de-DE" sz="3200" dirty="0"/>
              <a:t>. </a:t>
            </a:r>
            <a:r>
              <a:rPr lang="de-DE" sz="3200" dirty="0" smtClean="0"/>
              <a:t>Diese </a:t>
            </a:r>
            <a:r>
              <a:rPr lang="de-DE" sz="3200" dirty="0"/>
              <a:t>Dinge aber sind zum Vorbild </a:t>
            </a:r>
            <a:r>
              <a:rPr lang="de-DE" sz="3200" u="sng" dirty="0"/>
              <a:t>für uns </a:t>
            </a:r>
            <a:endParaRPr lang="de-DE" sz="3200" u="sng" dirty="0" smtClean="0"/>
          </a:p>
          <a:p>
            <a:r>
              <a:rPr lang="de-DE" sz="3200" dirty="0" smtClean="0"/>
              <a:t>geschehen</a:t>
            </a:r>
            <a:r>
              <a:rPr lang="de-DE" sz="3200" dirty="0"/>
              <a:t>, damit wir nicht nach dem Bösen begierig werden, </a:t>
            </a:r>
            <a:endParaRPr lang="de-DE" sz="3200" dirty="0" smtClean="0"/>
          </a:p>
          <a:p>
            <a:r>
              <a:rPr lang="de-DE" sz="3200" dirty="0" smtClean="0"/>
              <a:t>so </a:t>
            </a:r>
            <a:r>
              <a:rPr lang="de-DE" sz="3200" dirty="0"/>
              <a:t>wie jene begierig waren</a:t>
            </a:r>
            <a:r>
              <a:rPr lang="de-DE" sz="3200" dirty="0" smtClean="0"/>
              <a:t>. …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583494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44670" y="211284"/>
            <a:ext cx="10748327" cy="6494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3200" dirty="0" smtClean="0"/>
              <a:t>"Werdet </a:t>
            </a:r>
            <a:r>
              <a:rPr lang="de-DE" sz="3200" dirty="0"/>
              <a:t>auch nicht Götzendiener, so wie etliche von ihnen, </a:t>
            </a:r>
            <a:endParaRPr lang="de-DE" sz="3200" dirty="0" smtClean="0"/>
          </a:p>
          <a:p>
            <a:r>
              <a:rPr lang="de-DE" sz="3200" dirty="0" smtClean="0"/>
              <a:t>wie </a:t>
            </a:r>
            <a:r>
              <a:rPr lang="de-DE" sz="3200" dirty="0"/>
              <a:t>geschrieben steht: »Das Volk setzte sich nieder, </a:t>
            </a:r>
            <a:endParaRPr lang="de-DE" sz="3200" dirty="0" smtClean="0"/>
          </a:p>
          <a:p>
            <a:r>
              <a:rPr lang="de-DE" sz="3200" dirty="0" smtClean="0"/>
              <a:t>um </a:t>
            </a:r>
            <a:r>
              <a:rPr lang="de-DE" sz="3200" dirty="0"/>
              <a:t>zu essen und zu trinken, und stand auf, um sich </a:t>
            </a:r>
            <a:endParaRPr lang="de-DE" sz="3200" dirty="0" smtClean="0"/>
          </a:p>
          <a:p>
            <a:r>
              <a:rPr lang="de-DE" sz="3200" dirty="0" smtClean="0"/>
              <a:t>zu </a:t>
            </a:r>
            <a:r>
              <a:rPr lang="de-DE" sz="3200" dirty="0"/>
              <a:t>vergnügen«. </a:t>
            </a:r>
            <a:r>
              <a:rPr lang="de-DE" sz="3200" dirty="0" smtClean="0"/>
              <a:t>Lasst </a:t>
            </a:r>
            <a:r>
              <a:rPr lang="de-DE" sz="3200" dirty="0"/>
              <a:t>uns auch nicht Unzucht treiben, </a:t>
            </a:r>
            <a:endParaRPr lang="de-DE" sz="3200" dirty="0" smtClean="0"/>
          </a:p>
          <a:p>
            <a:r>
              <a:rPr lang="de-DE" sz="3200" dirty="0" smtClean="0"/>
              <a:t>so </a:t>
            </a:r>
            <a:r>
              <a:rPr lang="de-DE" sz="3200" dirty="0"/>
              <a:t>wie etliche von ihnen Unzucht trieben, und es fielen </a:t>
            </a:r>
            <a:endParaRPr lang="de-DE" sz="3200" dirty="0" smtClean="0"/>
          </a:p>
          <a:p>
            <a:r>
              <a:rPr lang="de-DE" sz="3200" dirty="0" smtClean="0"/>
              <a:t>an </a:t>
            </a:r>
            <a:r>
              <a:rPr lang="de-DE" sz="3200" u="sng" dirty="0"/>
              <a:t>einem Tag</a:t>
            </a:r>
            <a:r>
              <a:rPr lang="de-DE" sz="3200" dirty="0"/>
              <a:t> 23 000. </a:t>
            </a:r>
            <a:r>
              <a:rPr lang="de-DE" sz="3200" dirty="0" smtClean="0"/>
              <a:t>Lasst </a:t>
            </a:r>
            <a:r>
              <a:rPr lang="de-DE" sz="3200" dirty="0"/>
              <a:t>uns auch nicht Christus </a:t>
            </a:r>
            <a:endParaRPr lang="de-DE" sz="3200" dirty="0" smtClean="0"/>
          </a:p>
          <a:p>
            <a:r>
              <a:rPr lang="de-DE" sz="3200" dirty="0" smtClean="0"/>
              <a:t>versuchen</a:t>
            </a:r>
            <a:r>
              <a:rPr lang="de-DE" sz="3200" dirty="0"/>
              <a:t>, so wie auch etliche von ihnen ihn versuchten </a:t>
            </a:r>
            <a:endParaRPr lang="de-DE" sz="3200" dirty="0" smtClean="0"/>
          </a:p>
          <a:p>
            <a:r>
              <a:rPr lang="de-DE" sz="3200" dirty="0" smtClean="0"/>
              <a:t>und </a:t>
            </a:r>
            <a:r>
              <a:rPr lang="de-DE" sz="3200" dirty="0"/>
              <a:t>von den Schlangen umgebracht </a:t>
            </a:r>
            <a:r>
              <a:rPr lang="de-DE" sz="3200" dirty="0" smtClean="0"/>
              <a:t>wurden. Murrt </a:t>
            </a:r>
            <a:r>
              <a:rPr lang="de-DE" sz="3200" dirty="0"/>
              <a:t>auch nicht, </a:t>
            </a:r>
            <a:endParaRPr lang="de-DE" sz="3200" dirty="0" smtClean="0"/>
          </a:p>
          <a:p>
            <a:r>
              <a:rPr lang="de-DE" sz="3200" dirty="0" smtClean="0"/>
              <a:t>so </a:t>
            </a:r>
            <a:r>
              <a:rPr lang="de-DE" sz="3200" dirty="0"/>
              <a:t>wie auch etliche von ihnen murrten und durch den </a:t>
            </a:r>
            <a:endParaRPr lang="de-DE" sz="3200" dirty="0" smtClean="0"/>
          </a:p>
          <a:p>
            <a:r>
              <a:rPr lang="de-DE" sz="3200" dirty="0" smtClean="0"/>
              <a:t>Verderber </a:t>
            </a:r>
            <a:r>
              <a:rPr lang="de-DE" sz="3200" dirty="0"/>
              <a:t>umgebracht wurden. </a:t>
            </a:r>
            <a:r>
              <a:rPr lang="de-DE" sz="3200" dirty="0" smtClean="0"/>
              <a:t>Alle </a:t>
            </a:r>
            <a:r>
              <a:rPr lang="de-DE" sz="3200" dirty="0"/>
              <a:t>diese Dinge aber, </a:t>
            </a:r>
            <a:endParaRPr lang="de-DE" sz="3200" dirty="0" smtClean="0"/>
          </a:p>
          <a:p>
            <a:r>
              <a:rPr lang="de-DE" sz="3200" dirty="0" smtClean="0"/>
              <a:t>die </a:t>
            </a:r>
            <a:r>
              <a:rPr lang="de-DE" sz="3200" dirty="0"/>
              <a:t>jenen widerfuhren, sind Vorbilder, und sie wurden </a:t>
            </a:r>
            <a:endParaRPr lang="de-DE" sz="3200" dirty="0" smtClean="0"/>
          </a:p>
          <a:p>
            <a:r>
              <a:rPr lang="de-DE" sz="3200" dirty="0" smtClean="0"/>
              <a:t>zur </a:t>
            </a:r>
            <a:r>
              <a:rPr lang="de-DE" sz="3200" dirty="0"/>
              <a:t>Warnung für uns aufgeschrieben, auf die das Ende </a:t>
            </a:r>
            <a:endParaRPr lang="de-DE" sz="3200" dirty="0" smtClean="0"/>
          </a:p>
          <a:p>
            <a:r>
              <a:rPr lang="de-DE" sz="3200" dirty="0" smtClean="0"/>
              <a:t>der </a:t>
            </a:r>
            <a:r>
              <a:rPr lang="de-DE" sz="3200" dirty="0"/>
              <a:t>Weltzeiten gekommen ist." </a:t>
            </a:r>
            <a:r>
              <a:rPr lang="de-DE" sz="3200" b="1" dirty="0"/>
              <a:t>(1Kor 10,1-11)</a:t>
            </a:r>
            <a:endParaRPr lang="de-CH" sz="3200" dirty="0"/>
          </a:p>
        </p:txBody>
      </p:sp>
    </p:spTree>
    <p:extLst>
      <p:ext uri="{BB962C8B-B14F-4D97-AF65-F5344CB8AC3E}">
        <p14:creationId xmlns:p14="http://schemas.microsoft.com/office/powerpoint/2010/main" val="22900344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700042"/>
              </p:ext>
            </p:extLst>
          </p:nvPr>
        </p:nvGraphicFramePr>
        <p:xfrm>
          <a:off x="609600" y="457200"/>
          <a:ext cx="10912819" cy="238068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322"/>
                <a:gridCol w="7864497"/>
              </a:tblGrid>
              <a:tr h="499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Ort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Bedeutung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665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bg1"/>
                    </a:solidFill>
                  </a:tcPr>
                </a:tc>
              </a:tr>
              <a:tr h="1714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Ägypten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Welt (Ein Leben ohne Gott)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Leben unter der Herrschaft Satans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Gefangen in Sünde und Dämonie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4849" marR="11484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446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3161919"/>
              </p:ext>
            </p:extLst>
          </p:nvPr>
        </p:nvGraphicFramePr>
        <p:xfrm>
          <a:off x="609600" y="457200"/>
          <a:ext cx="10912819" cy="40933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322"/>
                <a:gridCol w="7864497"/>
              </a:tblGrid>
              <a:tr h="499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Ort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Bedeutung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665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bg1"/>
                    </a:solidFill>
                  </a:tcPr>
                </a:tc>
              </a:tr>
              <a:tr h="1714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Ägypten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Welt (Ein Leben ohne Gott)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Leben unter der Herrschaft Satans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Gefangen in Sünde und Dämonie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4849" marR="114849" marT="0" marB="0" anchor="ctr"/>
                </a:tc>
              </a:tr>
              <a:tr h="1712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Wüste Sinai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Welt (Ein Leben mit Gott)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Die Welt ist dem Gläubigen zur Wüste geworden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Ort der Prüfungen / Gefährlicher Ort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4849" marR="11484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543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609600" y="457200"/>
          <a:ext cx="10912819" cy="57816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8322"/>
                <a:gridCol w="7864497"/>
              </a:tblGrid>
              <a:tr h="4997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Ort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Bedeutung 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665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6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>
                    <a:solidFill>
                      <a:schemeClr val="bg1"/>
                    </a:solidFill>
                  </a:tcPr>
                </a:tc>
              </a:tr>
              <a:tr h="17143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Ägypten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Welt (Ein Leben ohne Gott)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Leben unter der Herrschaft Satans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Gefangen in Sünde und Dämonie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4849" marR="114849" marT="0" marB="0" anchor="ctr"/>
                </a:tc>
              </a:tr>
              <a:tr h="17126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Wüste Sinai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Welt (Ein Leben mit Gott)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Die Welt ist dem Gläubigen zur Wüste geworden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Ort der Prüfungen / Gefährlicher Ort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4849" marR="114849" marT="0" marB="0" anchor="ctr"/>
                </a:tc>
              </a:tr>
              <a:tr h="16883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Das Verheissene Land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4849" marR="114849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Bild auf die Ewigkeit: Eingehen in die Ruhe Gottes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Gesegnet mit Segen in den himmlischen Regionen in Christus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4849" marR="114849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304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801770"/>
              </p:ext>
            </p:extLst>
          </p:nvPr>
        </p:nvGraphicFramePr>
        <p:xfrm>
          <a:off x="434657" y="266700"/>
          <a:ext cx="11252518" cy="674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52518"/>
              </a:tblGrid>
              <a:tr h="6745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Vier Orte spielen eine wichtige Rolle:</a:t>
                      </a:r>
                      <a:endParaRPr lang="de-CH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664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8112401"/>
              </p:ext>
            </p:extLst>
          </p:nvPr>
        </p:nvGraphicFramePr>
        <p:xfrm>
          <a:off x="434657" y="266700"/>
          <a:ext cx="11252518" cy="24098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3211"/>
                <a:gridCol w="8109307"/>
              </a:tblGrid>
              <a:tr h="67452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Vier Orte spielen eine wichtige Rolle:</a:t>
                      </a:r>
                      <a:endParaRPr lang="de-CH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55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Ort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Handlung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</a:tr>
              <a:tr h="10511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Berg Sinai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Gesetzgebung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Anordnungen zum Betrieb der Stiftshütte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3108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553480" y="313038"/>
            <a:ext cx="2178802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000" b="1" dirty="0" smtClean="0"/>
              <a:t>Numeri</a:t>
            </a:r>
            <a:endParaRPr lang="de-CH" sz="5000" dirty="0">
              <a:latin typeface="Trebuchet MS" panose="020B0603020202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3480" y="1549904"/>
            <a:ext cx="4620752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de-CH" sz="3400" dirty="0" smtClean="0"/>
              <a:t>Kapitel: 36 | Verse:  1288</a:t>
            </a:r>
          </a:p>
        </p:txBody>
      </p:sp>
    </p:spTree>
    <p:extLst>
      <p:ext uri="{BB962C8B-B14F-4D97-AF65-F5344CB8AC3E}">
        <p14:creationId xmlns:p14="http://schemas.microsoft.com/office/powerpoint/2010/main" val="611185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0392715"/>
              </p:ext>
            </p:extLst>
          </p:nvPr>
        </p:nvGraphicFramePr>
        <p:xfrm>
          <a:off x="434657" y="266700"/>
          <a:ext cx="11252518" cy="345888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3211"/>
                <a:gridCol w="8109307"/>
              </a:tblGrid>
              <a:tr h="67452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Vier Orte spielen eine wichtige Rolle:</a:t>
                      </a:r>
                      <a:endParaRPr lang="de-CH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55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Ort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Handlung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</a:tr>
              <a:tr h="10511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Berg Sinai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Gesetzgebung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Anordnungen zum Betrieb der Stiftshütte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  <a:tr h="1049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Kadesch Barnea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Weigerung des Volkes, das verheissene Land einzunehmen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25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99843"/>
              </p:ext>
            </p:extLst>
          </p:nvPr>
        </p:nvGraphicFramePr>
        <p:xfrm>
          <a:off x="434657" y="266700"/>
          <a:ext cx="11252518" cy="534072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3211"/>
                <a:gridCol w="8109307"/>
              </a:tblGrid>
              <a:tr h="67452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Vier Orte spielen eine wichtige Rolle:</a:t>
                      </a:r>
                      <a:endParaRPr lang="de-CH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55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Ort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Handlung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</a:tr>
              <a:tr h="10511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Berg Sinai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Gesetzgebung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Anordnungen zum Betrieb der Stiftshütte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  <a:tr h="1049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Kadesch Barnea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Weigerung des Volkes, das verheissene Land einzunehmen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  <a:tr h="18818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Die Wüste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b="0" dirty="0">
                          <a:effectLst/>
                        </a:rPr>
                        <a:t>Zwischen Kadesch und der Ebene Moab</a:t>
                      </a:r>
                      <a:endParaRPr lang="de-CH" sz="2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Krisen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Siege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Die erste Generation stirbt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141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434657" y="266700"/>
          <a:ext cx="11252518" cy="62816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43211"/>
                <a:gridCol w="8109307"/>
              </a:tblGrid>
              <a:tr h="67452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Vier Orte spielen eine wichtige Rolle:</a:t>
                      </a:r>
                      <a:endParaRPr lang="de-CH" sz="2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CH"/>
                    </a:p>
                  </a:txBody>
                  <a:tcPr/>
                </a:tc>
              </a:tr>
              <a:tr h="5560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Ort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b="1" dirty="0">
                          <a:solidFill>
                            <a:schemeClr val="bg1"/>
                          </a:solidFill>
                          <a:effectLst/>
                        </a:rPr>
                        <a:t>Handlung</a:t>
                      </a:r>
                      <a:endParaRPr lang="de-CH" sz="2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2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>
                    <a:solidFill>
                      <a:schemeClr val="bg1"/>
                    </a:solidFill>
                  </a:tcPr>
                </a:tc>
              </a:tr>
              <a:tr h="105117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Berg Sinai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Gesetzgebung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Anordnungen zum Betrieb der Stiftshütte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  <a:tr h="10490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Kadesch Barnea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Weigerung des Volkes, das verheissene Land einzunehmen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  <a:tr h="18818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Die Wüste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b="0" dirty="0">
                          <a:effectLst/>
                        </a:rPr>
                        <a:t>Zwischen Kadesch und der Ebene Moab</a:t>
                      </a:r>
                      <a:endParaRPr lang="de-CH" sz="2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Krisen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Siege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Die erste Generation stirbt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  <a:tr h="94092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Die Ebene Moab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8448" marR="118448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600" dirty="0">
                          <a:effectLst/>
                        </a:rPr>
                        <a:t>Vorbereitung auf die Landeinnahme </a:t>
                      </a:r>
                      <a:r>
                        <a:rPr lang="de-CH" sz="2600" dirty="0" smtClean="0">
                          <a:effectLst/>
                        </a:rPr>
                        <a:t>(neue </a:t>
                      </a:r>
                      <a:r>
                        <a:rPr lang="de-CH" sz="2600" dirty="0">
                          <a:effectLst/>
                        </a:rPr>
                        <a:t>Generation)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8448" marR="118448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23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8039171"/>
              </p:ext>
            </p:extLst>
          </p:nvPr>
        </p:nvGraphicFramePr>
        <p:xfrm>
          <a:off x="261200" y="159620"/>
          <a:ext cx="11654756" cy="1691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429"/>
                <a:gridCol w="2498309"/>
                <a:gridCol w="2761777"/>
                <a:gridCol w="1822940"/>
                <a:gridCol w="1972301"/>
              </a:tblGrid>
              <a:tr h="462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Chronologie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Kontext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Inhalt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Dauer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Jahre v.Chr.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</a:tr>
              <a:tr h="641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12 - 18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Ägypten nach Sinai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50 Tage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1606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(Frühling</a:t>
                      </a: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0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19 - 40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9 Monate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1606 - 1605 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844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6447259"/>
              </p:ext>
            </p:extLst>
          </p:nvPr>
        </p:nvGraphicFramePr>
        <p:xfrm>
          <a:off x="261200" y="159620"/>
          <a:ext cx="11654756" cy="227808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429"/>
                <a:gridCol w="2498309"/>
                <a:gridCol w="2761777"/>
                <a:gridCol w="1822940"/>
                <a:gridCol w="1972301"/>
              </a:tblGrid>
              <a:tr h="462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Chronologie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Kontext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Inhalt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Dauer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Jahre v.Chr.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</a:tr>
              <a:tr h="641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12 - 18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Ägypten nach Sinai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50 Tage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1606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(Frühling</a:t>
                      </a: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0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19 - 40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9 Monate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1606 - 1605 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7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Levitikus 1 - 27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30 Tage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3587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9480752"/>
              </p:ext>
            </p:extLst>
          </p:nvPr>
        </p:nvGraphicFramePr>
        <p:xfrm>
          <a:off x="261200" y="159620"/>
          <a:ext cx="11654756" cy="588699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429"/>
                <a:gridCol w="2498309"/>
                <a:gridCol w="2761777"/>
                <a:gridCol w="1822940"/>
                <a:gridCol w="1972301"/>
              </a:tblGrid>
              <a:tr h="462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Chronologie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Kontext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Inhalt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Dauer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Jahre v.Chr.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</a:tr>
              <a:tr h="641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12 - 18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Ägypten nach Sinai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50 Tage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1606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(Frühling</a:t>
                      </a: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0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19 - 40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9 Monate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1606 - 1605 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7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Levitikus 1 - 27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30 Tage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67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1,1 – 10,10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19 Tage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626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10,11 – 12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Sinai nach Kadesch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11 Tage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1605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Frühling)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35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13 - 19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Kadesch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?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51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20 - 21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Kadesch nach Moab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ca. 38 Jahre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1605 –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1567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915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22 – 36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Moab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3 </a:t>
                      </a:r>
                      <a:r>
                        <a:rPr lang="de-CH" sz="2200" dirty="0" smtClean="0">
                          <a:effectLst/>
                        </a:rPr>
                        <a:t>Mt </a:t>
                      </a:r>
                      <a:r>
                        <a:rPr lang="de-CH" sz="2200" dirty="0">
                          <a:effectLst/>
                        </a:rPr>
                        <a:t>10 Tage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1567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Herbst)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2188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/>
          <p:cNvGraphicFramePr>
            <a:graphicFrameLocks noGrp="1"/>
          </p:cNvGraphicFramePr>
          <p:nvPr/>
        </p:nvGraphicFramePr>
        <p:xfrm>
          <a:off x="261200" y="159620"/>
          <a:ext cx="11654756" cy="63850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99429"/>
                <a:gridCol w="2498309"/>
                <a:gridCol w="2761777"/>
                <a:gridCol w="1822940"/>
                <a:gridCol w="1972301"/>
              </a:tblGrid>
              <a:tr h="46251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Chronologie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Kontext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Inhalt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Dauer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600" dirty="0">
                          <a:effectLst/>
                        </a:rPr>
                        <a:t>Jahre v.Chr.</a:t>
                      </a:r>
                      <a:endParaRPr lang="de-CH" sz="2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800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400" dirty="0">
                          <a:effectLst/>
                        </a:rPr>
                        <a:t> </a:t>
                      </a:r>
                      <a:endParaRPr lang="de-CH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>
                    <a:solidFill>
                      <a:schemeClr val="bg1"/>
                    </a:solidFill>
                  </a:tcPr>
                </a:tc>
              </a:tr>
              <a:tr h="6415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12 - 18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Ägypten nach Sinai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50 Tage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1606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(Frühling</a:t>
                      </a: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5069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Exodus 19 - 40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9 Monate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1606 - 1605 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5870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Levitikus 1 - 27 	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30 Tage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671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1,1 – 10,10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Am Sinai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19 Tage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626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10,11 – 12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Sinai nach Kadesch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11 Tage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1605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Frühling)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3595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13 - 19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Kadesch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?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1605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Frühling)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7515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20 - 21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Kadesch nach Moab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Erzählung (Bewegung)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ca. 38 Jahre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1605 – </a:t>
                      </a:r>
                      <a:r>
                        <a:rPr lang="de-CH" sz="2200" b="0" dirty="0" smtClean="0">
                          <a:solidFill>
                            <a:schemeClr val="tx1"/>
                          </a:solidFill>
                          <a:effectLst/>
                        </a:rPr>
                        <a:t>1567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6915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b="0" dirty="0">
                          <a:solidFill>
                            <a:schemeClr val="tx1"/>
                          </a:solidFill>
                          <a:effectLst/>
                        </a:rPr>
                        <a:t>Numeri 22 – 36</a:t>
                      </a:r>
                      <a:endParaRPr lang="de-CH" sz="22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Moab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Gesetzgebung	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3 </a:t>
                      </a:r>
                      <a:r>
                        <a:rPr lang="de-CH" sz="2200" dirty="0" smtClean="0">
                          <a:effectLst/>
                        </a:rPr>
                        <a:t>Mt </a:t>
                      </a:r>
                      <a:r>
                        <a:rPr lang="de-CH" sz="2200" dirty="0">
                          <a:effectLst/>
                        </a:rPr>
                        <a:t>10 Tage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1567 </a:t>
                      </a:r>
                      <a:r>
                        <a:rPr lang="de-CH" sz="2200" dirty="0" smtClean="0">
                          <a:effectLst/>
                        </a:rPr>
                        <a:t>(</a:t>
                      </a:r>
                      <a:r>
                        <a:rPr lang="de-CH" sz="2200" dirty="0">
                          <a:effectLst/>
                        </a:rPr>
                        <a:t>Herbst)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4980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 smtClean="0">
                          <a:solidFill>
                            <a:schemeClr val="tx1"/>
                          </a:solidFill>
                          <a:effectLst/>
                        </a:rPr>
                        <a:t>Deuteronomium </a:t>
                      </a:r>
                      <a:r>
                        <a:rPr lang="de-CH" sz="2000" b="0" dirty="0">
                          <a:solidFill>
                            <a:schemeClr val="tx1"/>
                          </a:solidFill>
                          <a:effectLst/>
                        </a:rPr>
                        <a:t>1 - 34</a:t>
                      </a:r>
                      <a:endParaRPr lang="de-CH" sz="2000" b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Moab	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>
                          <a:effectLst/>
                        </a:rPr>
                        <a:t>Gesetzgebung	</a:t>
                      </a:r>
                      <a:endParaRPr lang="de-CH" sz="2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5 Monate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200" dirty="0">
                          <a:effectLst/>
                        </a:rPr>
                        <a:t>1567 – </a:t>
                      </a:r>
                      <a:r>
                        <a:rPr lang="de-CH" sz="2200" dirty="0" smtClean="0">
                          <a:effectLst/>
                        </a:rPr>
                        <a:t>1566</a:t>
                      </a:r>
                      <a:endParaRPr lang="de-CH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00192" marR="100192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436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>
          <a:xfrm>
            <a:off x="516095" y="1611459"/>
            <a:ext cx="10829696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3600" dirty="0"/>
              <a:t>Was ist deine Geschichte? </a:t>
            </a:r>
            <a:endParaRPr lang="de-CH" sz="3600" dirty="0" smtClean="0"/>
          </a:p>
          <a:p>
            <a:r>
              <a:rPr lang="de-CH" sz="3600" dirty="0" smtClean="0"/>
              <a:t>Gottes </a:t>
            </a:r>
            <a:r>
              <a:rPr lang="de-CH" sz="3600" dirty="0"/>
              <a:t>Wort können wir nicht ändern oder beeinflussen, </a:t>
            </a:r>
            <a:endParaRPr lang="de-CH" sz="3600" dirty="0" smtClean="0"/>
          </a:p>
          <a:p>
            <a:r>
              <a:rPr lang="de-CH" sz="3600" dirty="0" smtClean="0"/>
              <a:t>unsere </a:t>
            </a:r>
            <a:r>
              <a:rPr lang="de-CH" sz="3600" dirty="0"/>
              <a:t>Geschichte hingegen schon. </a:t>
            </a:r>
            <a:endParaRPr lang="de-CH" sz="3600" dirty="0" smtClean="0"/>
          </a:p>
          <a:p>
            <a:r>
              <a:rPr lang="de-CH" sz="3600" dirty="0" smtClean="0"/>
              <a:t>Du </a:t>
            </a:r>
            <a:r>
              <a:rPr lang="de-CH" sz="3600" dirty="0"/>
              <a:t>bist verantwortlich und rechenschaftspflichtig </a:t>
            </a:r>
            <a:endParaRPr lang="de-CH" sz="3600" dirty="0" smtClean="0"/>
          </a:p>
          <a:p>
            <a:r>
              <a:rPr lang="de-CH" sz="3600" dirty="0" smtClean="0"/>
              <a:t>betreffend </a:t>
            </a:r>
            <a:r>
              <a:rPr lang="de-CH" sz="3600" dirty="0"/>
              <a:t>deinem </a:t>
            </a:r>
            <a:r>
              <a:rPr lang="de-CH" sz="3600" dirty="0" smtClean="0"/>
              <a:t>"Erzählteil".</a:t>
            </a:r>
            <a:endParaRPr lang="de-CH" sz="3600" dirty="0"/>
          </a:p>
        </p:txBody>
      </p:sp>
    </p:spTree>
    <p:extLst>
      <p:ext uri="{BB962C8B-B14F-4D97-AF65-F5344CB8AC3E}">
        <p14:creationId xmlns:p14="http://schemas.microsoft.com/office/powerpoint/2010/main" val="378504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5591" y="-1034427"/>
            <a:ext cx="10527956" cy="6359405"/>
          </a:xfrm>
          <a:prstGeom prst="rect">
            <a:avLst/>
          </a:prstGeom>
        </p:spPr>
      </p:pic>
      <p:sp>
        <p:nvSpPr>
          <p:cNvPr id="2" name="Textfeld 1"/>
          <p:cNvSpPr txBox="1"/>
          <p:nvPr/>
        </p:nvSpPr>
        <p:spPr>
          <a:xfrm>
            <a:off x="4156376" y="4855618"/>
            <a:ext cx="4046236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CH" sz="5500" b="1" dirty="0" smtClean="0"/>
              <a:t>Numeri Teil 1</a:t>
            </a:r>
            <a:endParaRPr lang="de-CH" sz="5500" b="1" dirty="0"/>
          </a:p>
        </p:txBody>
      </p:sp>
    </p:spTree>
    <p:extLst>
      <p:ext uri="{BB962C8B-B14F-4D97-AF65-F5344CB8AC3E}">
        <p14:creationId xmlns:p14="http://schemas.microsoft.com/office/powerpoint/2010/main" val="1690554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/>
          <p:cNvGraphicFramePr>
            <a:graphicFrameLocks noChangeAspect="1"/>
          </p:cNvGraphicFramePr>
          <p:nvPr/>
        </p:nvGraphicFramePr>
        <p:xfrm>
          <a:off x="834755" y="617838"/>
          <a:ext cx="9589726" cy="56992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Image" r:id="rId3" imgW="38247619" imgH="23822222" progId="Photoshop.Image.55">
                  <p:embed/>
                </p:oleObj>
              </mc:Choice>
              <mc:Fallback>
                <p:oleObj name="Image" r:id="rId3" imgW="38247619" imgH="23822222" progId="Photoshop.Image.55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755" y="617838"/>
                        <a:ext cx="9589726" cy="56992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1941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0756718"/>
              </p:ext>
            </p:extLst>
          </p:nvPr>
        </p:nvGraphicFramePr>
        <p:xfrm>
          <a:off x="808318" y="367581"/>
          <a:ext cx="10329239" cy="133003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450"/>
                <a:gridCol w="8027789"/>
              </a:tblGrid>
              <a:tr h="316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Buch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Kurzbeschrieb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6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</a:tr>
              <a:tr h="907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Genesis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Anfang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Anfänge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Tod durch die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456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7599822"/>
              </p:ext>
            </p:extLst>
          </p:nvPr>
        </p:nvGraphicFramePr>
        <p:xfrm>
          <a:off x="808318" y="367581"/>
          <a:ext cx="10329239" cy="2729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450"/>
                <a:gridCol w="8027789"/>
              </a:tblGrid>
              <a:tr h="316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Buch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Kurzbeschrieb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6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</a:tr>
              <a:tr h="907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Genesis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Anfang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Anfänge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Tod durch die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1399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Exodus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Auszug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Erlösung (Auszug aus Ägypten | zuerst die Erlösung)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Erlösung durch das Blut des (Passah-) Lammes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des Gesetzes Kp 20 (Sinai | danach das Gesetz)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Erlöst zu Guten Werken, nicht umgekehrt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2088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6667731"/>
              </p:ext>
            </p:extLst>
          </p:nvPr>
        </p:nvGraphicFramePr>
        <p:xfrm>
          <a:off x="808318" y="367581"/>
          <a:ext cx="10329239" cy="36345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450"/>
                <a:gridCol w="8027789"/>
              </a:tblGrid>
              <a:tr h="316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Buch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Kurzbeschrieb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6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</a:tr>
              <a:tr h="907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Genesis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Anfang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Anfänge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Tod durch die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1399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Exodus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Auszug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Erlösung (Auszug aus Ägypten | zuerst die Erlösung)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Erlösung durch das Blut des (Passah-) Lammes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des Gesetzes Kp 20 (Sinai | danach das Gesetz)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Erlöst zu Guten Werken, nicht umgekehrt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905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Levitikus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Leviten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Anbetung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Gemeinschaft mit dem hl. Gott in der Anbetung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109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9344940"/>
              </p:ext>
            </p:extLst>
          </p:nvPr>
        </p:nvGraphicFramePr>
        <p:xfrm>
          <a:off x="808318" y="367581"/>
          <a:ext cx="10329239" cy="44089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450"/>
                <a:gridCol w="8027789"/>
              </a:tblGrid>
              <a:tr h="316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Buch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Kurzbeschrieb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6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</a:tr>
              <a:tr h="907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Genesis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Anfang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Anfänge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Tod durch die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1399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Exodus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Auszug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Erlösung (Auszug aus Ägypten | zuerst die Erlösung)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Erlösung durch das Blut des (Passah-) Lammes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des Gesetzes Kp 20 (Sinai | danach das Gesetz)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Erlöst zu Guten Werken, nicht umgekehrt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905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Levitikus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Leviten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Anbetung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Gemeinschaft mit dem hl. Gott in der Anbetung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774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Numeri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Zählungen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Prüfungen (Schwierigkeiten, Nöte des Lebens)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Treue Gottes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644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elle 2"/>
          <p:cNvGraphicFramePr>
            <a:graphicFrameLocks noGrp="1"/>
          </p:cNvGraphicFramePr>
          <p:nvPr/>
        </p:nvGraphicFramePr>
        <p:xfrm>
          <a:off x="808318" y="367581"/>
          <a:ext cx="10329239" cy="59010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01450"/>
                <a:gridCol w="8027789"/>
              </a:tblGrid>
              <a:tr h="3161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Buch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Kurzbeschrieb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066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700" dirty="0">
                          <a:effectLst/>
                        </a:rPr>
                        <a:t> 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>
                    <a:solidFill>
                      <a:schemeClr val="bg1"/>
                    </a:solidFill>
                  </a:tcPr>
                </a:tc>
              </a:tr>
              <a:tr h="90719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Genesis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Anfang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Anfänge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Tod durch die Sünde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139940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Exodus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Auszug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der Erlösung (Auszug aus Ägypten | zuerst die Erlösung)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Erlösung durch das Blut des (Passah-) Lammes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Buch des Gesetzes Kp 20 (Sinai | danach das Gesetz)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Erlöst zu Guten Werken, nicht umgekehrt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9051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Levitikus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Leviten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Anbetung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Gemeinschaft mit dem hl. Gott in der Anbetung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7743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Numeri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Zählungen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Prüfungen (Schwierigkeiten, Nöte des Lebens)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Buch der Treue Gottes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  <a:tr h="14920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dirty="0">
                          <a:effectLst/>
                        </a:rPr>
                        <a:t>Deuteronomium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CH" sz="2000" b="0" dirty="0">
                          <a:effectLst/>
                        </a:rPr>
                        <a:t>Wiederholung des Gesetzes</a:t>
                      </a:r>
                      <a:endParaRPr lang="de-CH" sz="20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11211" marR="111211" marT="0" marB="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Abschluss der Thora / Pentateuch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Mahnung zum Gehorsam Gott und seinem Wort gegenüber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Das Gesetz wird wiederholt für die neue Generation Kp 5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Wingdings" panose="05000000000000000000" pitchFamily="2" charset="2"/>
                        <a:buChar char=""/>
                      </a:pPr>
                      <a:r>
                        <a:rPr lang="de-CH" sz="2000" dirty="0">
                          <a:effectLst/>
                        </a:rPr>
                        <a:t>Abschiedsreden des Moses (für zukünftige Generationen)</a:t>
                      </a:r>
                      <a:endParaRPr lang="de-CH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111211" marR="111211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1571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070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1313</Words>
  <Application>Microsoft Office PowerPoint</Application>
  <PresentationFormat>Breitbild</PresentationFormat>
  <Paragraphs>372</Paragraphs>
  <Slides>28</Slides>
  <Notes>0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Trebuchet MS</vt:lpstr>
      <vt:lpstr>Wingdings</vt:lpstr>
      <vt:lpstr>Office Theme</vt:lpstr>
      <vt:lpstr>Image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Reinhard</dc:creator>
  <cp:lastModifiedBy>Reinhard</cp:lastModifiedBy>
  <cp:revision>70</cp:revision>
  <dcterms:created xsi:type="dcterms:W3CDTF">2018-05-19T05:14:58Z</dcterms:created>
  <dcterms:modified xsi:type="dcterms:W3CDTF">2019-01-06T07:00:08Z</dcterms:modified>
</cp:coreProperties>
</file>