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9" r:id="rId3"/>
    <p:sldId id="331" r:id="rId4"/>
    <p:sldId id="333" r:id="rId5"/>
    <p:sldId id="332" r:id="rId6"/>
    <p:sldId id="335" r:id="rId7"/>
    <p:sldId id="334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06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7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12.01.2019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12.01.2019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156376" y="4855618"/>
            <a:ext cx="404623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 smtClean="0"/>
              <a:t>Numeri Teil </a:t>
            </a:r>
            <a:r>
              <a:rPr lang="de-CH" sz="5500" b="1" dirty="0" smtClean="0"/>
              <a:t>2</a:t>
            </a:r>
            <a:endParaRPr lang="de-CH" sz="5500" b="1" dirty="0"/>
          </a:p>
        </p:txBody>
      </p:sp>
    </p:spTree>
    <p:extLst>
      <p:ext uri="{BB962C8B-B14F-4D97-AF65-F5344CB8AC3E}">
        <p14:creationId xmlns:p14="http://schemas.microsoft.com/office/powerpoint/2010/main" val="39804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38517" y="606442"/>
            <a:ext cx="97125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600" b="1" dirty="0"/>
              <a:t>Sabbat:</a:t>
            </a:r>
            <a:r>
              <a:rPr lang="de-CH" sz="3600" dirty="0"/>
              <a:t> </a:t>
            </a:r>
            <a:r>
              <a:rPr lang="de-CH" sz="3600" dirty="0" smtClean="0"/>
              <a:t>Unachtsamkeit </a:t>
            </a:r>
            <a:r>
              <a:rPr lang="de-CH" sz="3600" dirty="0"/>
              <a:t>am Sabbat wurde mit dem </a:t>
            </a:r>
            <a:endParaRPr lang="de-CH" sz="3600" dirty="0" smtClean="0"/>
          </a:p>
          <a:p>
            <a:pPr lvl="0"/>
            <a:r>
              <a:rPr lang="de-CH" sz="3600" dirty="0" smtClean="0"/>
              <a:t>Tod </a:t>
            </a:r>
            <a:r>
              <a:rPr lang="de-CH" sz="3600" dirty="0"/>
              <a:t>bestraft. </a:t>
            </a:r>
            <a:r>
              <a:rPr lang="de-CH" sz="3600" b="1" dirty="0"/>
              <a:t>(15,32-36</a:t>
            </a:r>
            <a:r>
              <a:rPr lang="de-CH" sz="3600" b="1" dirty="0" smtClean="0"/>
              <a:t>)</a:t>
            </a:r>
          </a:p>
          <a:p>
            <a:pPr lvl="0"/>
            <a:endParaRPr lang="de-CH" sz="3600" dirty="0"/>
          </a:p>
          <a:p>
            <a:pPr lvl="0"/>
            <a:r>
              <a:rPr lang="de-CH" sz="3600" b="1" dirty="0"/>
              <a:t>Gebet:</a:t>
            </a:r>
            <a:r>
              <a:rPr lang="de-CH" sz="3600" dirty="0"/>
              <a:t> Sie hatten Quasten an ihren Kleidern, </a:t>
            </a:r>
            <a:endParaRPr lang="de-CH" sz="3600" dirty="0" smtClean="0"/>
          </a:p>
          <a:p>
            <a:pPr lvl="0"/>
            <a:r>
              <a:rPr lang="de-CH" sz="3600" dirty="0" smtClean="0"/>
              <a:t>um </a:t>
            </a:r>
            <a:r>
              <a:rPr lang="de-CH" sz="3600" dirty="0"/>
              <a:t>sie daran zu erinnern. </a:t>
            </a:r>
            <a:r>
              <a:rPr lang="de-CH" sz="3600" b="1" dirty="0"/>
              <a:t>(15,38+39</a:t>
            </a:r>
            <a:r>
              <a:rPr lang="de-CH" sz="3600" b="1" dirty="0" smtClean="0"/>
              <a:t>)</a:t>
            </a:r>
          </a:p>
          <a:p>
            <a:pPr lvl="0"/>
            <a:endParaRPr lang="de-CH" sz="3600" dirty="0"/>
          </a:p>
          <a:p>
            <a:r>
              <a:rPr lang="de-DE" sz="3600" b="1" dirty="0"/>
              <a:t>Gelübde (Versprechen):</a:t>
            </a:r>
            <a:r>
              <a:rPr lang="de-DE" sz="3600" dirty="0"/>
              <a:t> Nasiräergelübte </a:t>
            </a:r>
            <a:r>
              <a:rPr lang="de-DE" sz="3600" b="1" dirty="0"/>
              <a:t>(Kp 6)</a:t>
            </a:r>
            <a:r>
              <a:rPr lang="de-DE" sz="3600" dirty="0"/>
              <a:t> 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0318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71842" y="1644667"/>
            <a:ext cx="4794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600" b="1" dirty="0" smtClean="0"/>
              <a:t>Reinheit und Sauberkeit</a:t>
            </a:r>
            <a:endParaRPr lang="de-CH" sz="3600" dirty="0"/>
          </a:p>
        </p:txBody>
      </p:sp>
      <p:sp>
        <p:nvSpPr>
          <p:cNvPr id="3" name="Textfeld 2"/>
          <p:cNvSpPr txBox="1"/>
          <p:nvPr/>
        </p:nvSpPr>
        <p:spPr>
          <a:xfrm>
            <a:off x="586117" y="3378217"/>
            <a:ext cx="10687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4400" dirty="0"/>
              <a:t>"Sauberkeit kommt gleich nach Gottesfurcht</a:t>
            </a:r>
            <a:r>
              <a:rPr lang="de-DE" sz="4400" dirty="0" smtClean="0"/>
              <a:t>."</a:t>
            </a:r>
            <a:endParaRPr lang="de-CH" sz="4400" dirty="0"/>
          </a:p>
        </p:txBody>
      </p:sp>
    </p:spTree>
    <p:extLst>
      <p:ext uri="{BB962C8B-B14F-4D97-AF65-F5344CB8AC3E}">
        <p14:creationId xmlns:p14="http://schemas.microsoft.com/office/powerpoint/2010/main" val="415273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71842" y="1644667"/>
            <a:ext cx="2959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600" b="1" dirty="0" smtClean="0"/>
              <a:t>Kostspieligkeit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73412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71842" y="1644667"/>
            <a:ext cx="94434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Für einen sündigen Menschen ist es teuer, in der </a:t>
            </a:r>
            <a:endParaRPr lang="de-CH" sz="3600" dirty="0" smtClean="0"/>
          </a:p>
          <a:p>
            <a:r>
              <a:rPr lang="de-CH" sz="3600" dirty="0" smtClean="0"/>
              <a:t>Nähe </a:t>
            </a:r>
            <a:r>
              <a:rPr lang="de-CH" sz="3600" dirty="0"/>
              <a:t>eines heiligen Gottes zu leben. Es mussten </a:t>
            </a:r>
            <a:endParaRPr lang="de-CH" sz="3600" dirty="0" smtClean="0"/>
          </a:p>
          <a:p>
            <a:r>
              <a:rPr lang="de-CH" sz="3600" dirty="0" smtClean="0"/>
              <a:t>täglich</a:t>
            </a:r>
            <a:r>
              <a:rPr lang="de-CH" sz="3600" dirty="0"/>
              <a:t>, wöchentlich und monatlich, Opfer für die </a:t>
            </a:r>
            <a:endParaRPr lang="de-CH" sz="3600" dirty="0" smtClean="0"/>
          </a:p>
          <a:p>
            <a:r>
              <a:rPr lang="de-CH" sz="3600" dirty="0" smtClean="0"/>
              <a:t>Menschen </a:t>
            </a:r>
            <a:r>
              <a:rPr lang="de-CH" sz="3600" dirty="0"/>
              <a:t>dargebracht werden. Jedes Opfer war </a:t>
            </a:r>
            <a:endParaRPr lang="de-CH" sz="3600" dirty="0" smtClean="0"/>
          </a:p>
          <a:p>
            <a:r>
              <a:rPr lang="de-CH" sz="3600" dirty="0" smtClean="0"/>
              <a:t>kostspielig </a:t>
            </a:r>
            <a:r>
              <a:rPr lang="de-CH" sz="3600" dirty="0"/>
              <a:t>- es durften nur die besten Tiere </a:t>
            </a:r>
            <a:endParaRPr lang="de-CH" sz="3600" dirty="0" smtClean="0"/>
          </a:p>
          <a:p>
            <a:r>
              <a:rPr lang="de-CH" sz="3600" dirty="0" smtClean="0"/>
              <a:t>geopfert </a:t>
            </a:r>
            <a:r>
              <a:rPr lang="de-CH" sz="3600" dirty="0"/>
              <a:t>werden.</a:t>
            </a:r>
          </a:p>
        </p:txBody>
      </p:sp>
    </p:spTree>
    <p:extLst>
      <p:ext uri="{BB962C8B-B14F-4D97-AF65-F5344CB8AC3E}">
        <p14:creationId xmlns:p14="http://schemas.microsoft.com/office/powerpoint/2010/main" val="22178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71842" y="1644667"/>
            <a:ext cx="1010475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Christus hat mit dem höchst möglichen Preis bezahlt</a:t>
            </a:r>
            <a:r>
              <a:rPr lang="de-CH" sz="3600" dirty="0" smtClean="0"/>
              <a:t>:</a:t>
            </a:r>
          </a:p>
          <a:p>
            <a:endParaRPr lang="de-CH" sz="2000" dirty="0" smtClean="0"/>
          </a:p>
          <a:p>
            <a:r>
              <a:rPr lang="de-CH" sz="5400" b="1" dirty="0" smtClean="0"/>
              <a:t>S E I N E M  L E B E N</a:t>
            </a:r>
            <a:endParaRPr lang="de-CH" sz="5400" dirty="0"/>
          </a:p>
        </p:txBody>
      </p:sp>
    </p:spTree>
    <p:extLst>
      <p:ext uri="{BB962C8B-B14F-4D97-AF65-F5344CB8AC3E}">
        <p14:creationId xmlns:p14="http://schemas.microsoft.com/office/powerpoint/2010/main" val="29319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71842" y="1644667"/>
            <a:ext cx="96351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Im Neuen Bund sollen wir aus Liebe und </a:t>
            </a:r>
            <a:endParaRPr lang="de-CH" sz="3600" dirty="0" smtClean="0"/>
          </a:p>
          <a:p>
            <a:r>
              <a:rPr lang="de-CH" sz="3600" dirty="0" smtClean="0"/>
              <a:t>Dankbarkeit </a:t>
            </a:r>
            <a:r>
              <a:rPr lang="de-CH" sz="3600" dirty="0"/>
              <a:t>(ohne Zwang) geben aber nicht </a:t>
            </a:r>
            <a:r>
              <a:rPr lang="de-CH" sz="3600" dirty="0" smtClean="0"/>
              <a:t>mehr </a:t>
            </a:r>
          </a:p>
          <a:p>
            <a:r>
              <a:rPr lang="de-CH" sz="3600" dirty="0" smtClean="0"/>
              <a:t>opfern</a:t>
            </a:r>
            <a:r>
              <a:rPr lang="de-CH" sz="3600" dirty="0"/>
              <a:t>! Im Alten Bund wurde geopfert (ein Muss</a:t>
            </a:r>
            <a:r>
              <a:rPr lang="de-CH" sz="3600" dirty="0" smtClean="0"/>
              <a:t>), </a:t>
            </a:r>
          </a:p>
          <a:p>
            <a:r>
              <a:rPr lang="de-CH" sz="3600" dirty="0" smtClean="0"/>
              <a:t>im </a:t>
            </a:r>
            <a:r>
              <a:rPr lang="de-CH" sz="3600" dirty="0"/>
              <a:t>Neuen Bund wird gegeben (bringen) </a:t>
            </a:r>
            <a:endParaRPr lang="de-CH" sz="3600" dirty="0" smtClean="0"/>
          </a:p>
          <a:p>
            <a:r>
              <a:rPr lang="de-CH" sz="3600" dirty="0" smtClean="0"/>
              <a:t>(freiwillig</a:t>
            </a:r>
            <a:r>
              <a:rPr lang="de-CH" sz="3600" dirty="0"/>
              <a:t> </a:t>
            </a:r>
            <a:r>
              <a:rPr lang="de-CH" sz="3600" dirty="0" smtClean="0"/>
              <a:t>und aus </a:t>
            </a:r>
            <a:r>
              <a:rPr lang="de-CH" sz="3600" dirty="0"/>
              <a:t>Dankbarkeit)!</a:t>
            </a:r>
          </a:p>
        </p:txBody>
      </p:sp>
    </p:spTree>
    <p:extLst>
      <p:ext uri="{BB962C8B-B14F-4D97-AF65-F5344CB8AC3E}">
        <p14:creationId xmlns:p14="http://schemas.microsoft.com/office/powerpoint/2010/main" val="237147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71842" y="1644667"/>
            <a:ext cx="90761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"</a:t>
            </a:r>
            <a:r>
              <a:rPr lang="de-DE" sz="3600" dirty="0"/>
              <a:t>Ich ermahne euch nun, ihr Brüder, angesichts </a:t>
            </a:r>
            <a:endParaRPr lang="de-DE" sz="3600" dirty="0" smtClean="0"/>
          </a:p>
          <a:p>
            <a:r>
              <a:rPr lang="de-DE" sz="3600" dirty="0" smtClean="0"/>
              <a:t>der </a:t>
            </a:r>
            <a:r>
              <a:rPr lang="de-DE" sz="3600" dirty="0"/>
              <a:t>Barmherzigkeit Gottes, dass ihr eure Leiber </a:t>
            </a:r>
            <a:endParaRPr lang="de-DE" sz="3600" dirty="0" smtClean="0"/>
          </a:p>
          <a:p>
            <a:r>
              <a:rPr lang="de-DE" sz="3600" u="sng" dirty="0" smtClean="0"/>
              <a:t>darbringt</a:t>
            </a:r>
            <a:r>
              <a:rPr lang="de-DE" sz="3600" dirty="0" smtClean="0"/>
              <a:t> </a:t>
            </a:r>
            <a:r>
              <a:rPr lang="de-DE" sz="3600" dirty="0"/>
              <a:t>als ein lebendiges, heiliges, Gott </a:t>
            </a:r>
            <a:endParaRPr lang="de-DE" sz="3600" dirty="0" smtClean="0"/>
          </a:p>
          <a:p>
            <a:r>
              <a:rPr lang="de-DE" sz="3600" dirty="0" smtClean="0"/>
              <a:t>wohlgefälliges </a:t>
            </a:r>
            <a:r>
              <a:rPr lang="de-DE" sz="3600" dirty="0"/>
              <a:t>Opfer: Das sei euer vernünftiger </a:t>
            </a:r>
            <a:endParaRPr lang="de-DE" sz="3600" dirty="0" smtClean="0"/>
          </a:p>
          <a:p>
            <a:r>
              <a:rPr lang="de-DE" sz="3600" dirty="0" smtClean="0"/>
              <a:t>Gottesdienst</a:t>
            </a:r>
            <a:r>
              <a:rPr lang="de-DE" sz="3600" dirty="0"/>
              <a:t>!</a:t>
            </a:r>
            <a:r>
              <a:rPr lang="de-CH" sz="3600" dirty="0"/>
              <a:t>" </a:t>
            </a:r>
            <a:r>
              <a:rPr lang="de-CH" sz="3600" b="1" dirty="0"/>
              <a:t>(Röm 12,1)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5884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71842" y="1644667"/>
            <a:ext cx="98118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"</a:t>
            </a:r>
            <a:r>
              <a:rPr lang="de-DE" sz="3600" dirty="0"/>
              <a:t>Durch ihn lasst uns nun Gott beständig ein Opfer </a:t>
            </a:r>
            <a:endParaRPr lang="de-DE" sz="3600" dirty="0" smtClean="0"/>
          </a:p>
          <a:p>
            <a:r>
              <a:rPr lang="de-DE" sz="3600" dirty="0" smtClean="0"/>
              <a:t>des </a:t>
            </a:r>
            <a:r>
              <a:rPr lang="de-DE" sz="3600" dirty="0"/>
              <a:t>Lobes darbringen, das ist die Frucht der </a:t>
            </a:r>
            <a:endParaRPr lang="de-DE" sz="3600" dirty="0" smtClean="0"/>
          </a:p>
          <a:p>
            <a:r>
              <a:rPr lang="de-DE" sz="3600" dirty="0" smtClean="0"/>
              <a:t>Lippen</a:t>
            </a:r>
            <a:r>
              <a:rPr lang="de-DE" sz="3600" dirty="0"/>
              <a:t>, </a:t>
            </a:r>
            <a:r>
              <a:rPr lang="de-DE" sz="3600" u="sng" dirty="0"/>
              <a:t>die seinen Namen bekennen</a:t>
            </a:r>
            <a:r>
              <a:rPr lang="de-DE" sz="3600" dirty="0"/>
              <a:t>!" </a:t>
            </a:r>
            <a:r>
              <a:rPr lang="de-DE" sz="3600" b="1" dirty="0"/>
              <a:t>(Hebr 13,15)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74018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71842" y="463567"/>
            <a:ext cx="1115882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"</a:t>
            </a:r>
            <a:r>
              <a:rPr lang="de-DE" sz="3600" dirty="0"/>
              <a:t>Das aber [bedenkt]: Wer kärglich sät, der wird auch </a:t>
            </a:r>
            <a:endParaRPr lang="de-DE" sz="3600" dirty="0" smtClean="0"/>
          </a:p>
          <a:p>
            <a:r>
              <a:rPr lang="de-DE" sz="3600" dirty="0" smtClean="0"/>
              <a:t>kärglich </a:t>
            </a:r>
            <a:r>
              <a:rPr lang="de-DE" sz="3600" dirty="0"/>
              <a:t>ernten; und wer im Segen sät, der wird </a:t>
            </a:r>
            <a:endParaRPr lang="de-DE" sz="3600" dirty="0" smtClean="0"/>
          </a:p>
          <a:p>
            <a:r>
              <a:rPr lang="de-DE" sz="3600" dirty="0" smtClean="0"/>
              <a:t>auch </a:t>
            </a:r>
            <a:r>
              <a:rPr lang="de-DE" sz="3600" dirty="0"/>
              <a:t>im Segen ernten. </a:t>
            </a:r>
            <a:r>
              <a:rPr lang="de-DE" sz="3600" dirty="0" smtClean="0"/>
              <a:t>Jeder</a:t>
            </a:r>
            <a:r>
              <a:rPr lang="de-DE" sz="3600" dirty="0"/>
              <a:t>, wie er es sich im </a:t>
            </a:r>
            <a:r>
              <a:rPr lang="de-DE" sz="3600" dirty="0" smtClean="0"/>
              <a:t>Herzen </a:t>
            </a:r>
          </a:p>
          <a:p>
            <a:r>
              <a:rPr lang="de-DE" sz="3600" dirty="0" smtClean="0"/>
              <a:t>vornimmt</a:t>
            </a:r>
            <a:r>
              <a:rPr lang="de-DE" sz="3600" dirty="0"/>
              <a:t>; nicht widerwillig oder gezwungen, </a:t>
            </a:r>
            <a:r>
              <a:rPr lang="de-DE" sz="3600" dirty="0" smtClean="0"/>
              <a:t>denn </a:t>
            </a:r>
            <a:r>
              <a:rPr lang="de-DE" sz="3600" dirty="0"/>
              <a:t>einen </a:t>
            </a:r>
            <a:endParaRPr lang="de-DE" sz="3600" dirty="0" smtClean="0"/>
          </a:p>
          <a:p>
            <a:r>
              <a:rPr lang="de-DE" sz="3600" dirty="0" smtClean="0"/>
              <a:t>fröhlichen </a:t>
            </a:r>
            <a:r>
              <a:rPr lang="de-DE" sz="3600" dirty="0"/>
              <a:t>Geber hat Gott lieb! </a:t>
            </a:r>
            <a:r>
              <a:rPr lang="de-DE" sz="3600" dirty="0" smtClean="0"/>
              <a:t>Gott </a:t>
            </a:r>
            <a:r>
              <a:rPr lang="de-DE" sz="3600" dirty="0"/>
              <a:t>aber </a:t>
            </a:r>
            <a:r>
              <a:rPr lang="de-DE" sz="3600" dirty="0" smtClean="0"/>
              <a:t>ist </a:t>
            </a:r>
            <a:r>
              <a:rPr lang="de-DE" sz="3600" dirty="0"/>
              <a:t>mächtig, </a:t>
            </a:r>
            <a:endParaRPr lang="de-DE" sz="3600" dirty="0" smtClean="0"/>
          </a:p>
          <a:p>
            <a:r>
              <a:rPr lang="de-DE" sz="3600" dirty="0" smtClean="0"/>
              <a:t>euch </a:t>
            </a:r>
            <a:r>
              <a:rPr lang="de-DE" sz="3600" dirty="0"/>
              <a:t>jede Gnade im Überfluss zu spenden, </a:t>
            </a:r>
            <a:r>
              <a:rPr lang="de-DE" sz="3600" dirty="0" smtClean="0"/>
              <a:t>sodass </a:t>
            </a:r>
            <a:r>
              <a:rPr lang="de-DE" sz="3600" dirty="0"/>
              <a:t>ihr </a:t>
            </a:r>
            <a:endParaRPr lang="de-DE" sz="3600" dirty="0" smtClean="0"/>
          </a:p>
          <a:p>
            <a:r>
              <a:rPr lang="de-DE" sz="3600" dirty="0" smtClean="0"/>
              <a:t>in </a:t>
            </a:r>
            <a:r>
              <a:rPr lang="de-DE" sz="3600" dirty="0"/>
              <a:t>allem allezeit alle Genüge habt und </a:t>
            </a:r>
            <a:r>
              <a:rPr lang="de-DE" sz="3600" dirty="0" smtClean="0"/>
              <a:t>überreich </a:t>
            </a:r>
            <a:r>
              <a:rPr lang="de-DE" sz="3600" dirty="0"/>
              <a:t>seid </a:t>
            </a:r>
            <a:endParaRPr lang="de-DE" sz="3600" dirty="0" smtClean="0"/>
          </a:p>
          <a:p>
            <a:r>
              <a:rPr lang="de-DE" sz="3600" dirty="0" smtClean="0"/>
              <a:t>zu </a:t>
            </a:r>
            <a:r>
              <a:rPr lang="de-DE" sz="3600" dirty="0"/>
              <a:t>jedem guten Werk, </a:t>
            </a:r>
            <a:r>
              <a:rPr lang="de-DE" sz="3600" dirty="0" smtClean="0"/>
              <a:t>wie </a:t>
            </a:r>
            <a:r>
              <a:rPr lang="de-DE" sz="3600" dirty="0"/>
              <a:t>geschrieben </a:t>
            </a:r>
            <a:r>
              <a:rPr lang="de-DE" sz="3600" dirty="0" smtClean="0"/>
              <a:t>steht</a:t>
            </a:r>
            <a:r>
              <a:rPr lang="de-DE" sz="3600" dirty="0"/>
              <a:t>: »Er hat </a:t>
            </a:r>
            <a:endParaRPr lang="de-DE" sz="3600" dirty="0" smtClean="0"/>
          </a:p>
          <a:p>
            <a:r>
              <a:rPr lang="de-DE" sz="3600" dirty="0" smtClean="0"/>
              <a:t>ausgestreut</a:t>
            </a:r>
            <a:r>
              <a:rPr lang="de-DE" sz="3600" dirty="0"/>
              <a:t>, er hat den Armen gegeben; </a:t>
            </a:r>
            <a:r>
              <a:rPr lang="de-DE" sz="3600" dirty="0" smtClean="0"/>
              <a:t>seine </a:t>
            </a:r>
          </a:p>
          <a:p>
            <a:r>
              <a:rPr lang="de-DE" sz="3600" dirty="0" smtClean="0"/>
              <a:t>Gerechtigkeit </a:t>
            </a:r>
            <a:r>
              <a:rPr lang="de-DE" sz="3600" dirty="0"/>
              <a:t>besteht in Ewigkeit« (Ps 112,9).</a:t>
            </a:r>
            <a:r>
              <a:rPr lang="de-CH" sz="3600" dirty="0"/>
              <a:t>" </a:t>
            </a:r>
            <a:r>
              <a:rPr lang="de-CH" sz="3600" b="1" dirty="0"/>
              <a:t>(2Kor 9,6-9)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15768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156376" y="4855618"/>
            <a:ext cx="404623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 smtClean="0"/>
              <a:t>Numeri Teil </a:t>
            </a:r>
            <a:r>
              <a:rPr lang="de-CH" sz="5500" b="1" dirty="0" smtClean="0"/>
              <a:t>2</a:t>
            </a:r>
            <a:endParaRPr lang="de-CH" sz="5500" b="1" dirty="0"/>
          </a:p>
        </p:txBody>
      </p:sp>
    </p:spTree>
    <p:extLst>
      <p:ext uri="{BB962C8B-B14F-4D97-AF65-F5344CB8AC3E}">
        <p14:creationId xmlns:p14="http://schemas.microsoft.com/office/powerpoint/2010/main" val="169055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3480" y="313038"/>
            <a:ext cx="21788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000" b="1" dirty="0" smtClean="0"/>
              <a:t>Numeri</a:t>
            </a:r>
            <a:endParaRPr lang="de-CH" sz="5000" dirty="0">
              <a:latin typeface="Trebuchet MS" panose="020B0603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3480" y="1549904"/>
            <a:ext cx="46207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400" dirty="0" smtClean="0"/>
              <a:t>Kapitel: 36 | Verse:  1288</a:t>
            </a:r>
          </a:p>
        </p:txBody>
      </p:sp>
    </p:spTree>
    <p:extLst>
      <p:ext uri="{BB962C8B-B14F-4D97-AF65-F5344CB8AC3E}">
        <p14:creationId xmlns:p14="http://schemas.microsoft.com/office/powerpoint/2010/main" val="6111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3575050" y="0"/>
            <a:ext cx="504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423202"/>
              </p:ext>
            </p:extLst>
          </p:nvPr>
        </p:nvGraphicFramePr>
        <p:xfrm>
          <a:off x="2949145" y="10351"/>
          <a:ext cx="6598507" cy="687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Image" r:id="rId3" imgW="31136400" imgH="32456880" progId="Photoshop.Image.55">
                  <p:embed/>
                </p:oleObj>
              </mc:Choice>
              <mc:Fallback>
                <p:oleObj name="Image" r:id="rId3" imgW="31136400" imgH="32456880" progId="Photoshop.Image.5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9145" y="10351"/>
                        <a:ext cx="6598507" cy="687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611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1611459"/>
            <a:ext cx="94818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Gott wohnte nun in der Stiftshütte, d.h. mitten </a:t>
            </a:r>
            <a:endParaRPr lang="de-DE" sz="3600" dirty="0" smtClean="0"/>
          </a:p>
          <a:p>
            <a:r>
              <a:rPr lang="de-DE" sz="3600" dirty="0" smtClean="0"/>
              <a:t>unter </a:t>
            </a:r>
            <a:r>
              <a:rPr lang="de-DE" sz="3600" dirty="0"/>
              <a:t>dem Volk Gottes. Wie kann das Volk Gottes </a:t>
            </a:r>
            <a:endParaRPr lang="de-DE" sz="3600" dirty="0" smtClean="0"/>
          </a:p>
          <a:p>
            <a:r>
              <a:rPr lang="de-DE" sz="3600" dirty="0" smtClean="0"/>
              <a:t>unter </a:t>
            </a:r>
            <a:r>
              <a:rPr lang="de-DE" sz="3600" dirty="0"/>
              <a:t>diesen neuen Umständen „überleben“?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6822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1611459"/>
            <a:ext cx="90827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„Ehrfurcht vor dem HERRN ist der Anfang jeder </a:t>
            </a:r>
            <a:endParaRPr lang="de-CH" sz="3600" dirty="0" smtClean="0"/>
          </a:p>
          <a:p>
            <a:r>
              <a:rPr lang="de-CH" sz="3600" dirty="0" smtClean="0"/>
              <a:t>Erkenntnis</a:t>
            </a:r>
            <a:r>
              <a:rPr lang="de-CH" sz="3600" dirty="0"/>
              <a:t>, nur törichte Menschen verachten </a:t>
            </a:r>
            <a:endParaRPr lang="de-CH" sz="3600" dirty="0" smtClean="0"/>
          </a:p>
          <a:p>
            <a:r>
              <a:rPr lang="de-CH" sz="3600" dirty="0" smtClean="0"/>
              <a:t>Weisheit </a:t>
            </a:r>
            <a:r>
              <a:rPr lang="de-CH" sz="3600" dirty="0"/>
              <a:t>und Erziehung.“ </a:t>
            </a:r>
            <a:r>
              <a:rPr lang="de-CH" sz="3600" b="1" dirty="0"/>
              <a:t>(Spr 1,7)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18678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38517" y="606442"/>
            <a:ext cx="913865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Gottes Wort ermutigt und ermahnt uns, </a:t>
            </a:r>
            <a:endParaRPr lang="de-CH" sz="3600" dirty="0" smtClean="0"/>
          </a:p>
          <a:p>
            <a:r>
              <a:rPr lang="de-CH" sz="3600" dirty="0" smtClean="0"/>
              <a:t>die </a:t>
            </a:r>
            <a:r>
              <a:rPr lang="de-CH" sz="3600" dirty="0"/>
              <a:t>Ehrfurcht vor Gott zu pflegen und zu lieben. </a:t>
            </a:r>
            <a:endParaRPr lang="de-CH" sz="3600" dirty="0" smtClean="0"/>
          </a:p>
          <a:p>
            <a:r>
              <a:rPr lang="de-CH" sz="3600" dirty="0" smtClean="0"/>
              <a:t>Diese </a:t>
            </a:r>
            <a:r>
              <a:rPr lang="de-CH" sz="3600" dirty="0"/>
              <a:t>„Sicherheits-Gesetze“ lassen sich unter </a:t>
            </a:r>
            <a:endParaRPr lang="de-CH" sz="3600" dirty="0" smtClean="0"/>
          </a:p>
          <a:p>
            <a:r>
              <a:rPr lang="de-CH" sz="3600" dirty="0" smtClean="0"/>
              <a:t>drei </a:t>
            </a:r>
            <a:r>
              <a:rPr lang="de-CH" sz="3600" dirty="0"/>
              <a:t>Überschriften zusammenfassen: </a:t>
            </a:r>
          </a:p>
          <a:p>
            <a:r>
              <a:rPr lang="de-CH" sz="3600" dirty="0"/>
              <a:t> </a:t>
            </a:r>
          </a:p>
          <a:p>
            <a:pPr lvl="0"/>
            <a:r>
              <a:rPr lang="de-CH" sz="3600" dirty="0" smtClean="0"/>
              <a:t>- Sorgfalt</a:t>
            </a:r>
            <a:endParaRPr lang="de-CH" sz="3600" dirty="0"/>
          </a:p>
          <a:p>
            <a:pPr lvl="0"/>
            <a:r>
              <a:rPr lang="de-CH" sz="3600" dirty="0" smtClean="0"/>
              <a:t>- Sauberkeit</a:t>
            </a:r>
            <a:endParaRPr lang="de-CH" sz="3600" dirty="0"/>
          </a:p>
          <a:p>
            <a:pPr lvl="0"/>
            <a:r>
              <a:rPr lang="de-CH" sz="3600" dirty="0" smtClean="0"/>
              <a:t>- Kostspieligkeit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34553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71842" y="1644667"/>
            <a:ext cx="1669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600" b="1" dirty="0" smtClean="0"/>
              <a:t>Sorgfalt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41448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636850"/>
              </p:ext>
            </p:extLst>
          </p:nvPr>
        </p:nvGraphicFramePr>
        <p:xfrm>
          <a:off x="777874" y="225425"/>
          <a:ext cx="10671175" cy="637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Image" r:id="rId3" imgW="37676190" imgH="24101587" progId="Photoshop.Image.55">
                  <p:embed/>
                </p:oleObj>
              </mc:Choice>
              <mc:Fallback>
                <p:oleObj name="Image" r:id="rId3" imgW="37676190" imgH="24101587" progId="Photoshop.Image.5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4" y="225425"/>
                        <a:ext cx="10671175" cy="6372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9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Breitbild</PresentationFormat>
  <Paragraphs>61</Paragraphs>
  <Slides>19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Trebuchet MS</vt:lpstr>
      <vt:lpstr>Office Theme</vt:lpstr>
      <vt:lpstr>Adobe Photoshop 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lastModifiedBy>Reinhard</cp:lastModifiedBy>
  <cp:revision>77</cp:revision>
  <dcterms:created xsi:type="dcterms:W3CDTF">2018-05-19T05:14:58Z</dcterms:created>
  <dcterms:modified xsi:type="dcterms:W3CDTF">2019-01-12T07:27:21Z</dcterms:modified>
</cp:coreProperties>
</file>