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1" r:id="rId2"/>
    <p:sldId id="304" r:id="rId3"/>
    <p:sldId id="305" r:id="rId4"/>
    <p:sldId id="306" r:id="rId5"/>
    <p:sldId id="307" r:id="rId6"/>
    <p:sldId id="308" r:id="rId7"/>
    <p:sldId id="309" r:id="rId8"/>
    <p:sldId id="311" r:id="rId9"/>
    <p:sldId id="312" r:id="rId10"/>
    <p:sldId id="358" r:id="rId11"/>
    <p:sldId id="314" r:id="rId12"/>
    <p:sldId id="316" r:id="rId13"/>
    <p:sldId id="317" r:id="rId14"/>
    <p:sldId id="357" r:id="rId15"/>
    <p:sldId id="318" r:id="rId16"/>
    <p:sldId id="320" r:id="rId17"/>
    <p:sldId id="321" r:id="rId18"/>
    <p:sldId id="322" r:id="rId19"/>
    <p:sldId id="323" r:id="rId20"/>
    <p:sldId id="324" r:id="rId21"/>
    <p:sldId id="325" r:id="rId22"/>
    <p:sldId id="319" r:id="rId23"/>
    <p:sldId id="327" r:id="rId24"/>
    <p:sldId id="328" r:id="rId25"/>
    <p:sldId id="329" r:id="rId26"/>
    <p:sldId id="330" r:id="rId27"/>
    <p:sldId id="331" r:id="rId28"/>
    <p:sldId id="333" r:id="rId29"/>
    <p:sldId id="360" r:id="rId30"/>
    <p:sldId id="332" r:id="rId31"/>
    <p:sldId id="334" r:id="rId32"/>
    <p:sldId id="335" r:id="rId33"/>
    <p:sldId id="336" r:id="rId34"/>
    <p:sldId id="337" r:id="rId35"/>
    <p:sldId id="338" r:id="rId36"/>
    <p:sldId id="339" r:id="rId37"/>
    <p:sldId id="340" r:id="rId38"/>
    <p:sldId id="341" r:id="rId39"/>
    <p:sldId id="342" r:id="rId40"/>
    <p:sldId id="344" r:id="rId41"/>
    <p:sldId id="359" r:id="rId42"/>
    <p:sldId id="345" r:id="rId43"/>
    <p:sldId id="346" r:id="rId44"/>
    <p:sldId id="347" r:id="rId45"/>
    <p:sldId id="349" r:id="rId46"/>
    <p:sldId id="350" r:id="rId47"/>
    <p:sldId id="352" r:id="rId48"/>
    <p:sldId id="353" r:id="rId49"/>
    <p:sldId id="354" r:id="rId50"/>
    <p:sldId id="355" r:id="rId51"/>
    <p:sldId id="356" r:id="rId52"/>
    <p:sldId id="303" r:id="rId5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66CCFF"/>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73" autoAdjust="0"/>
    <p:restoredTop sz="94660"/>
  </p:normalViewPr>
  <p:slideViewPr>
    <p:cSldViewPr snapToGrid="0">
      <p:cViewPr>
        <p:scale>
          <a:sx n="107" d="100"/>
          <a:sy n="107" d="100"/>
        </p:scale>
        <p:origin x="-96" y="-3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ABD7CE7-2DB1-4AF6-A0CF-700C2A751B25}"/>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CH"/>
          </a:p>
        </p:txBody>
      </p:sp>
      <p:sp>
        <p:nvSpPr>
          <p:cNvPr id="3" name="Untertitel 2">
            <a:extLst>
              <a:ext uri="{FF2B5EF4-FFF2-40B4-BE49-F238E27FC236}">
                <a16:creationId xmlns:a16="http://schemas.microsoft.com/office/drawing/2014/main" xmlns="" id="{91D32DCB-3ED5-406E-A743-AE4A913841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xmlns="" id="{BEF23B1A-96F3-4F0F-BFD2-4C84241104C1}"/>
              </a:ext>
            </a:extLst>
          </p:cNvPr>
          <p:cNvSpPr>
            <a:spLocks noGrp="1"/>
          </p:cNvSpPr>
          <p:nvPr>
            <p:ph type="dt" sz="half" idx="10"/>
          </p:nvPr>
        </p:nvSpPr>
        <p:spPr/>
        <p:txBody>
          <a:bodyPr/>
          <a:lstStyle/>
          <a:p>
            <a:fld id="{F933B1AF-C5F1-46A7-8E1D-2AF154C39C49}" type="datetimeFigureOut">
              <a:rPr lang="de-CH" smtClean="0"/>
              <a:t>01.03.2019</a:t>
            </a:fld>
            <a:endParaRPr lang="de-CH"/>
          </a:p>
        </p:txBody>
      </p:sp>
      <p:sp>
        <p:nvSpPr>
          <p:cNvPr id="5" name="Fußzeilenplatzhalter 4">
            <a:extLst>
              <a:ext uri="{FF2B5EF4-FFF2-40B4-BE49-F238E27FC236}">
                <a16:creationId xmlns:a16="http://schemas.microsoft.com/office/drawing/2014/main" xmlns="" id="{2E05BB20-5DCD-4760-9D5E-988C0503BB5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xmlns="" id="{27BB85F7-8805-41EF-A275-7C0285D50BE4}"/>
              </a:ext>
            </a:extLst>
          </p:cNvPr>
          <p:cNvSpPr>
            <a:spLocks noGrp="1"/>
          </p:cNvSpPr>
          <p:nvPr>
            <p:ph type="sldNum" sz="quarter" idx="12"/>
          </p:nvPr>
        </p:nvSpPr>
        <p:spPr/>
        <p:txBody>
          <a:bodyPr/>
          <a:lstStyle/>
          <a:p>
            <a:fld id="{DA4B4F7E-EA6C-4221-906A-7DBFB559F18F}" type="slidenum">
              <a:rPr lang="de-CH" smtClean="0"/>
              <a:t>‹Nr.›</a:t>
            </a:fld>
            <a:endParaRPr lang="de-CH"/>
          </a:p>
        </p:txBody>
      </p:sp>
    </p:spTree>
    <p:extLst>
      <p:ext uri="{BB962C8B-B14F-4D97-AF65-F5344CB8AC3E}">
        <p14:creationId xmlns:p14="http://schemas.microsoft.com/office/powerpoint/2010/main" val="260168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E6D30CB-1657-4FA1-903F-161524140F17}"/>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xmlns="" id="{51A94D06-4036-4BF4-ACEB-4528D840FE9A}"/>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xmlns="" id="{92E8DDB8-B72D-46C5-9063-3BDE6D2862AD}"/>
              </a:ext>
            </a:extLst>
          </p:cNvPr>
          <p:cNvSpPr>
            <a:spLocks noGrp="1"/>
          </p:cNvSpPr>
          <p:nvPr>
            <p:ph type="dt" sz="half" idx="10"/>
          </p:nvPr>
        </p:nvSpPr>
        <p:spPr/>
        <p:txBody>
          <a:bodyPr/>
          <a:lstStyle/>
          <a:p>
            <a:fld id="{F933B1AF-C5F1-46A7-8E1D-2AF154C39C49}" type="datetimeFigureOut">
              <a:rPr lang="de-CH" smtClean="0"/>
              <a:t>01.03.2019</a:t>
            </a:fld>
            <a:endParaRPr lang="de-CH"/>
          </a:p>
        </p:txBody>
      </p:sp>
      <p:sp>
        <p:nvSpPr>
          <p:cNvPr id="5" name="Fußzeilenplatzhalter 4">
            <a:extLst>
              <a:ext uri="{FF2B5EF4-FFF2-40B4-BE49-F238E27FC236}">
                <a16:creationId xmlns:a16="http://schemas.microsoft.com/office/drawing/2014/main" xmlns="" id="{F6542659-DAC6-4426-B04C-9806088DA22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xmlns="" id="{87F2D852-73B3-4FA5-9623-1E47AB4FB7E5}"/>
              </a:ext>
            </a:extLst>
          </p:cNvPr>
          <p:cNvSpPr>
            <a:spLocks noGrp="1"/>
          </p:cNvSpPr>
          <p:nvPr>
            <p:ph type="sldNum" sz="quarter" idx="12"/>
          </p:nvPr>
        </p:nvSpPr>
        <p:spPr/>
        <p:txBody>
          <a:bodyPr/>
          <a:lstStyle/>
          <a:p>
            <a:fld id="{DA4B4F7E-EA6C-4221-906A-7DBFB559F18F}" type="slidenum">
              <a:rPr lang="de-CH" smtClean="0"/>
              <a:t>‹Nr.›</a:t>
            </a:fld>
            <a:endParaRPr lang="de-CH"/>
          </a:p>
        </p:txBody>
      </p:sp>
    </p:spTree>
    <p:extLst>
      <p:ext uri="{BB962C8B-B14F-4D97-AF65-F5344CB8AC3E}">
        <p14:creationId xmlns:p14="http://schemas.microsoft.com/office/powerpoint/2010/main" val="3733694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xmlns="" id="{43E65004-336F-44A3-84A8-5BD8175DF612}"/>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xmlns="" id="{40EA1F4F-7F10-4E0A-93CD-3C363B727A43}"/>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xmlns="" id="{E9E2BEBF-AAC5-4D43-B70E-A04EEF2F7A7F}"/>
              </a:ext>
            </a:extLst>
          </p:cNvPr>
          <p:cNvSpPr>
            <a:spLocks noGrp="1"/>
          </p:cNvSpPr>
          <p:nvPr>
            <p:ph type="dt" sz="half" idx="10"/>
          </p:nvPr>
        </p:nvSpPr>
        <p:spPr/>
        <p:txBody>
          <a:bodyPr/>
          <a:lstStyle/>
          <a:p>
            <a:fld id="{F933B1AF-C5F1-46A7-8E1D-2AF154C39C49}" type="datetimeFigureOut">
              <a:rPr lang="de-CH" smtClean="0"/>
              <a:t>01.03.2019</a:t>
            </a:fld>
            <a:endParaRPr lang="de-CH"/>
          </a:p>
        </p:txBody>
      </p:sp>
      <p:sp>
        <p:nvSpPr>
          <p:cNvPr id="5" name="Fußzeilenplatzhalter 4">
            <a:extLst>
              <a:ext uri="{FF2B5EF4-FFF2-40B4-BE49-F238E27FC236}">
                <a16:creationId xmlns:a16="http://schemas.microsoft.com/office/drawing/2014/main" xmlns="" id="{48B2E89A-CF8F-4D6D-AF35-EB171072BA42}"/>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xmlns="" id="{4FAB6095-5F4C-42A4-80F1-F4051660D9F5}"/>
              </a:ext>
            </a:extLst>
          </p:cNvPr>
          <p:cNvSpPr>
            <a:spLocks noGrp="1"/>
          </p:cNvSpPr>
          <p:nvPr>
            <p:ph type="sldNum" sz="quarter" idx="12"/>
          </p:nvPr>
        </p:nvSpPr>
        <p:spPr/>
        <p:txBody>
          <a:bodyPr/>
          <a:lstStyle/>
          <a:p>
            <a:fld id="{DA4B4F7E-EA6C-4221-906A-7DBFB559F18F}" type="slidenum">
              <a:rPr lang="de-CH" smtClean="0"/>
              <a:t>‹Nr.›</a:t>
            </a:fld>
            <a:endParaRPr lang="de-CH"/>
          </a:p>
        </p:txBody>
      </p:sp>
    </p:spTree>
    <p:extLst>
      <p:ext uri="{BB962C8B-B14F-4D97-AF65-F5344CB8AC3E}">
        <p14:creationId xmlns:p14="http://schemas.microsoft.com/office/powerpoint/2010/main" val="1369504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6DEDF089-39DA-47E3-A74C-E64C6DBBD5AE}" type="datetimeFigureOut">
              <a:rPr lang="de-CH" smtClean="0"/>
              <a:t>01.03.2019</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7D2E9142-EC7B-4178-ABB6-310B1AAD4A55}" type="slidenum">
              <a:rPr lang="de-CH" smtClean="0"/>
              <a:t>‹Nr.›</a:t>
            </a:fld>
            <a:endParaRPr lang="de-CH"/>
          </a:p>
        </p:txBody>
      </p:sp>
    </p:spTree>
    <p:extLst>
      <p:ext uri="{BB962C8B-B14F-4D97-AF65-F5344CB8AC3E}">
        <p14:creationId xmlns:p14="http://schemas.microsoft.com/office/powerpoint/2010/main" val="209730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98CD364-4700-4021-8F2E-36B088308AA3}"/>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xmlns="" id="{31206AB2-998A-4A8A-BB3F-E86453B83336}"/>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xmlns="" id="{2D6E1858-1D4C-4ADD-B509-1F04E75243FE}"/>
              </a:ext>
            </a:extLst>
          </p:cNvPr>
          <p:cNvSpPr>
            <a:spLocks noGrp="1"/>
          </p:cNvSpPr>
          <p:nvPr>
            <p:ph type="dt" sz="half" idx="10"/>
          </p:nvPr>
        </p:nvSpPr>
        <p:spPr/>
        <p:txBody>
          <a:bodyPr/>
          <a:lstStyle/>
          <a:p>
            <a:fld id="{F933B1AF-C5F1-46A7-8E1D-2AF154C39C49}" type="datetimeFigureOut">
              <a:rPr lang="de-CH" smtClean="0"/>
              <a:t>01.03.2019</a:t>
            </a:fld>
            <a:endParaRPr lang="de-CH"/>
          </a:p>
        </p:txBody>
      </p:sp>
      <p:sp>
        <p:nvSpPr>
          <p:cNvPr id="5" name="Fußzeilenplatzhalter 4">
            <a:extLst>
              <a:ext uri="{FF2B5EF4-FFF2-40B4-BE49-F238E27FC236}">
                <a16:creationId xmlns:a16="http://schemas.microsoft.com/office/drawing/2014/main" xmlns="" id="{95C59EC5-C91E-46FC-8100-8D0AB9B55B1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xmlns="" id="{25601D86-82B7-4B9B-912E-5DEABD9852ED}"/>
              </a:ext>
            </a:extLst>
          </p:cNvPr>
          <p:cNvSpPr>
            <a:spLocks noGrp="1"/>
          </p:cNvSpPr>
          <p:nvPr>
            <p:ph type="sldNum" sz="quarter" idx="12"/>
          </p:nvPr>
        </p:nvSpPr>
        <p:spPr/>
        <p:txBody>
          <a:bodyPr/>
          <a:lstStyle/>
          <a:p>
            <a:fld id="{DA4B4F7E-EA6C-4221-906A-7DBFB559F18F}" type="slidenum">
              <a:rPr lang="de-CH" smtClean="0"/>
              <a:t>‹Nr.›</a:t>
            </a:fld>
            <a:endParaRPr lang="de-CH"/>
          </a:p>
        </p:txBody>
      </p:sp>
    </p:spTree>
    <p:extLst>
      <p:ext uri="{BB962C8B-B14F-4D97-AF65-F5344CB8AC3E}">
        <p14:creationId xmlns:p14="http://schemas.microsoft.com/office/powerpoint/2010/main" val="4171221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DDFF81D-87E6-41EC-A954-ACA41584E5E4}"/>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CH"/>
          </a:p>
        </p:txBody>
      </p:sp>
      <p:sp>
        <p:nvSpPr>
          <p:cNvPr id="3" name="Textplatzhalter 2">
            <a:extLst>
              <a:ext uri="{FF2B5EF4-FFF2-40B4-BE49-F238E27FC236}">
                <a16:creationId xmlns:a16="http://schemas.microsoft.com/office/drawing/2014/main" xmlns="" id="{982A3BA4-578F-4055-B266-4B992E82B1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xmlns="" id="{88409907-D7A5-4B12-B3C9-2AA2CE918A2D}"/>
              </a:ext>
            </a:extLst>
          </p:cNvPr>
          <p:cNvSpPr>
            <a:spLocks noGrp="1"/>
          </p:cNvSpPr>
          <p:nvPr>
            <p:ph type="dt" sz="half" idx="10"/>
          </p:nvPr>
        </p:nvSpPr>
        <p:spPr/>
        <p:txBody>
          <a:bodyPr/>
          <a:lstStyle/>
          <a:p>
            <a:fld id="{F933B1AF-C5F1-46A7-8E1D-2AF154C39C49}" type="datetimeFigureOut">
              <a:rPr lang="de-CH" smtClean="0"/>
              <a:t>01.03.2019</a:t>
            </a:fld>
            <a:endParaRPr lang="de-CH"/>
          </a:p>
        </p:txBody>
      </p:sp>
      <p:sp>
        <p:nvSpPr>
          <p:cNvPr id="5" name="Fußzeilenplatzhalter 4">
            <a:extLst>
              <a:ext uri="{FF2B5EF4-FFF2-40B4-BE49-F238E27FC236}">
                <a16:creationId xmlns:a16="http://schemas.microsoft.com/office/drawing/2014/main" xmlns="" id="{B1C82FC5-7446-4D67-9B17-F0C553B5CB7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xmlns="" id="{41F5F2E0-2353-473D-A61F-F4EF6B54E071}"/>
              </a:ext>
            </a:extLst>
          </p:cNvPr>
          <p:cNvSpPr>
            <a:spLocks noGrp="1"/>
          </p:cNvSpPr>
          <p:nvPr>
            <p:ph type="sldNum" sz="quarter" idx="12"/>
          </p:nvPr>
        </p:nvSpPr>
        <p:spPr/>
        <p:txBody>
          <a:bodyPr/>
          <a:lstStyle/>
          <a:p>
            <a:fld id="{DA4B4F7E-EA6C-4221-906A-7DBFB559F18F}" type="slidenum">
              <a:rPr lang="de-CH" smtClean="0"/>
              <a:t>‹Nr.›</a:t>
            </a:fld>
            <a:endParaRPr lang="de-CH"/>
          </a:p>
        </p:txBody>
      </p:sp>
    </p:spTree>
    <p:extLst>
      <p:ext uri="{BB962C8B-B14F-4D97-AF65-F5344CB8AC3E}">
        <p14:creationId xmlns:p14="http://schemas.microsoft.com/office/powerpoint/2010/main" val="2630088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CE4132A-EE5A-488A-9B3D-340F9899BB5D}"/>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xmlns="" id="{6965D868-C7E8-49B4-A02B-D4CCC5B6F655}"/>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xmlns="" id="{DE501BB0-9E49-46B0-9901-FC42B12B7767}"/>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xmlns="" id="{46FD0CDA-4EBC-4AF5-9AA0-9D5E46821411}"/>
              </a:ext>
            </a:extLst>
          </p:cNvPr>
          <p:cNvSpPr>
            <a:spLocks noGrp="1"/>
          </p:cNvSpPr>
          <p:nvPr>
            <p:ph type="dt" sz="half" idx="10"/>
          </p:nvPr>
        </p:nvSpPr>
        <p:spPr/>
        <p:txBody>
          <a:bodyPr/>
          <a:lstStyle/>
          <a:p>
            <a:fld id="{F933B1AF-C5F1-46A7-8E1D-2AF154C39C49}" type="datetimeFigureOut">
              <a:rPr lang="de-CH" smtClean="0"/>
              <a:t>01.03.2019</a:t>
            </a:fld>
            <a:endParaRPr lang="de-CH"/>
          </a:p>
        </p:txBody>
      </p:sp>
      <p:sp>
        <p:nvSpPr>
          <p:cNvPr id="6" name="Fußzeilenplatzhalter 5">
            <a:extLst>
              <a:ext uri="{FF2B5EF4-FFF2-40B4-BE49-F238E27FC236}">
                <a16:creationId xmlns:a16="http://schemas.microsoft.com/office/drawing/2014/main" xmlns="" id="{8811F98A-9D23-49CA-956E-38001D1AF024}"/>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xmlns="" id="{AEDF1F2D-2700-4CE5-874E-E7647953A703}"/>
              </a:ext>
            </a:extLst>
          </p:cNvPr>
          <p:cNvSpPr>
            <a:spLocks noGrp="1"/>
          </p:cNvSpPr>
          <p:nvPr>
            <p:ph type="sldNum" sz="quarter" idx="12"/>
          </p:nvPr>
        </p:nvSpPr>
        <p:spPr/>
        <p:txBody>
          <a:bodyPr/>
          <a:lstStyle/>
          <a:p>
            <a:fld id="{DA4B4F7E-EA6C-4221-906A-7DBFB559F18F}" type="slidenum">
              <a:rPr lang="de-CH" smtClean="0"/>
              <a:t>‹Nr.›</a:t>
            </a:fld>
            <a:endParaRPr lang="de-CH"/>
          </a:p>
        </p:txBody>
      </p:sp>
    </p:spTree>
    <p:extLst>
      <p:ext uri="{BB962C8B-B14F-4D97-AF65-F5344CB8AC3E}">
        <p14:creationId xmlns:p14="http://schemas.microsoft.com/office/powerpoint/2010/main" val="3421654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DF36BBD-C2D6-4AFA-A9A8-03B1E2C6CB19}"/>
              </a:ext>
            </a:extLst>
          </p:cNvPr>
          <p:cNvSpPr>
            <a:spLocks noGrp="1"/>
          </p:cNvSpPr>
          <p:nvPr>
            <p:ph type="title"/>
          </p:nvPr>
        </p:nvSpPr>
        <p:spPr>
          <a:xfrm>
            <a:off x="839788" y="365125"/>
            <a:ext cx="10515600" cy="1325563"/>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xmlns="" id="{E910BEDD-D6C3-40E8-954B-EC17C8D8A4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xmlns="" id="{70C77C37-93CC-45A8-8BAC-5855B8F7C46E}"/>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xmlns="" id="{8DEDC76C-9014-405D-AD19-5DC13A1DE4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xmlns="" id="{E48BB4DE-4C7B-4716-A81B-B57C41815951}"/>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xmlns="" id="{482359C6-AEA3-4B63-8993-CB4563C1AD24}"/>
              </a:ext>
            </a:extLst>
          </p:cNvPr>
          <p:cNvSpPr>
            <a:spLocks noGrp="1"/>
          </p:cNvSpPr>
          <p:nvPr>
            <p:ph type="dt" sz="half" idx="10"/>
          </p:nvPr>
        </p:nvSpPr>
        <p:spPr/>
        <p:txBody>
          <a:bodyPr/>
          <a:lstStyle/>
          <a:p>
            <a:fld id="{F933B1AF-C5F1-46A7-8E1D-2AF154C39C49}" type="datetimeFigureOut">
              <a:rPr lang="de-CH" smtClean="0"/>
              <a:t>01.03.2019</a:t>
            </a:fld>
            <a:endParaRPr lang="de-CH"/>
          </a:p>
        </p:txBody>
      </p:sp>
      <p:sp>
        <p:nvSpPr>
          <p:cNvPr id="8" name="Fußzeilenplatzhalter 7">
            <a:extLst>
              <a:ext uri="{FF2B5EF4-FFF2-40B4-BE49-F238E27FC236}">
                <a16:creationId xmlns:a16="http://schemas.microsoft.com/office/drawing/2014/main" xmlns="" id="{320B9363-56C1-41C6-9A23-DEA4A69272D3}"/>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xmlns="" id="{2C01CC76-0673-4BF6-A7CE-998944A28D9E}"/>
              </a:ext>
            </a:extLst>
          </p:cNvPr>
          <p:cNvSpPr>
            <a:spLocks noGrp="1"/>
          </p:cNvSpPr>
          <p:nvPr>
            <p:ph type="sldNum" sz="quarter" idx="12"/>
          </p:nvPr>
        </p:nvSpPr>
        <p:spPr/>
        <p:txBody>
          <a:bodyPr/>
          <a:lstStyle/>
          <a:p>
            <a:fld id="{DA4B4F7E-EA6C-4221-906A-7DBFB559F18F}" type="slidenum">
              <a:rPr lang="de-CH" smtClean="0"/>
              <a:t>‹Nr.›</a:t>
            </a:fld>
            <a:endParaRPr lang="de-CH"/>
          </a:p>
        </p:txBody>
      </p:sp>
    </p:spTree>
    <p:extLst>
      <p:ext uri="{BB962C8B-B14F-4D97-AF65-F5344CB8AC3E}">
        <p14:creationId xmlns:p14="http://schemas.microsoft.com/office/powerpoint/2010/main" val="1860243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8D4ED79-DC66-4940-8719-19CC1329C9C8}"/>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xmlns="" id="{9A08B6F9-0046-400B-B7DE-E02781BD3544}"/>
              </a:ext>
            </a:extLst>
          </p:cNvPr>
          <p:cNvSpPr>
            <a:spLocks noGrp="1"/>
          </p:cNvSpPr>
          <p:nvPr>
            <p:ph type="dt" sz="half" idx="10"/>
          </p:nvPr>
        </p:nvSpPr>
        <p:spPr/>
        <p:txBody>
          <a:bodyPr/>
          <a:lstStyle/>
          <a:p>
            <a:fld id="{F933B1AF-C5F1-46A7-8E1D-2AF154C39C49}" type="datetimeFigureOut">
              <a:rPr lang="de-CH" smtClean="0"/>
              <a:t>01.03.2019</a:t>
            </a:fld>
            <a:endParaRPr lang="de-CH"/>
          </a:p>
        </p:txBody>
      </p:sp>
      <p:sp>
        <p:nvSpPr>
          <p:cNvPr id="4" name="Fußzeilenplatzhalter 3">
            <a:extLst>
              <a:ext uri="{FF2B5EF4-FFF2-40B4-BE49-F238E27FC236}">
                <a16:creationId xmlns:a16="http://schemas.microsoft.com/office/drawing/2014/main" xmlns="" id="{6F19CFC8-DB1C-4D03-9B72-4747664E3732}"/>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xmlns="" id="{F1498AED-C42A-4C99-AC5C-48A9537F60C8}"/>
              </a:ext>
            </a:extLst>
          </p:cNvPr>
          <p:cNvSpPr>
            <a:spLocks noGrp="1"/>
          </p:cNvSpPr>
          <p:nvPr>
            <p:ph type="sldNum" sz="quarter" idx="12"/>
          </p:nvPr>
        </p:nvSpPr>
        <p:spPr/>
        <p:txBody>
          <a:bodyPr/>
          <a:lstStyle/>
          <a:p>
            <a:fld id="{DA4B4F7E-EA6C-4221-906A-7DBFB559F18F}" type="slidenum">
              <a:rPr lang="de-CH" smtClean="0"/>
              <a:t>‹Nr.›</a:t>
            </a:fld>
            <a:endParaRPr lang="de-CH"/>
          </a:p>
        </p:txBody>
      </p:sp>
    </p:spTree>
    <p:extLst>
      <p:ext uri="{BB962C8B-B14F-4D97-AF65-F5344CB8AC3E}">
        <p14:creationId xmlns:p14="http://schemas.microsoft.com/office/powerpoint/2010/main" val="714284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xmlns="" id="{4BF38C16-A59E-407F-A95C-C6905CB042E3}"/>
              </a:ext>
            </a:extLst>
          </p:cNvPr>
          <p:cNvSpPr>
            <a:spLocks noGrp="1"/>
          </p:cNvSpPr>
          <p:nvPr>
            <p:ph type="dt" sz="half" idx="10"/>
          </p:nvPr>
        </p:nvSpPr>
        <p:spPr/>
        <p:txBody>
          <a:bodyPr/>
          <a:lstStyle/>
          <a:p>
            <a:fld id="{F933B1AF-C5F1-46A7-8E1D-2AF154C39C49}" type="datetimeFigureOut">
              <a:rPr lang="de-CH" smtClean="0"/>
              <a:t>01.03.2019</a:t>
            </a:fld>
            <a:endParaRPr lang="de-CH"/>
          </a:p>
        </p:txBody>
      </p:sp>
      <p:sp>
        <p:nvSpPr>
          <p:cNvPr id="3" name="Fußzeilenplatzhalter 2">
            <a:extLst>
              <a:ext uri="{FF2B5EF4-FFF2-40B4-BE49-F238E27FC236}">
                <a16:creationId xmlns:a16="http://schemas.microsoft.com/office/drawing/2014/main" xmlns="" id="{8F9EE877-C1C5-4795-8461-AD707E5B4C61}"/>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xmlns="" id="{FCC84BEF-EBCD-4583-AB65-42AF29F8E87F}"/>
              </a:ext>
            </a:extLst>
          </p:cNvPr>
          <p:cNvSpPr>
            <a:spLocks noGrp="1"/>
          </p:cNvSpPr>
          <p:nvPr>
            <p:ph type="sldNum" sz="quarter" idx="12"/>
          </p:nvPr>
        </p:nvSpPr>
        <p:spPr/>
        <p:txBody>
          <a:bodyPr/>
          <a:lstStyle/>
          <a:p>
            <a:fld id="{DA4B4F7E-EA6C-4221-906A-7DBFB559F18F}" type="slidenum">
              <a:rPr lang="de-CH" smtClean="0"/>
              <a:t>‹Nr.›</a:t>
            </a:fld>
            <a:endParaRPr lang="de-CH"/>
          </a:p>
        </p:txBody>
      </p:sp>
    </p:spTree>
    <p:extLst>
      <p:ext uri="{BB962C8B-B14F-4D97-AF65-F5344CB8AC3E}">
        <p14:creationId xmlns:p14="http://schemas.microsoft.com/office/powerpoint/2010/main" val="465463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74F4727-1538-439D-84A0-A54F00A4C93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xmlns="" id="{5A7B8EF9-A9C2-424D-89BA-FC57AA77FA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xmlns="" id="{FABF0ACE-E9BE-492C-BD12-28E61284A1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xmlns="" id="{3E0D299D-222D-44B7-8E23-A1D3F7591BF0}"/>
              </a:ext>
            </a:extLst>
          </p:cNvPr>
          <p:cNvSpPr>
            <a:spLocks noGrp="1"/>
          </p:cNvSpPr>
          <p:nvPr>
            <p:ph type="dt" sz="half" idx="10"/>
          </p:nvPr>
        </p:nvSpPr>
        <p:spPr/>
        <p:txBody>
          <a:bodyPr/>
          <a:lstStyle/>
          <a:p>
            <a:fld id="{F933B1AF-C5F1-46A7-8E1D-2AF154C39C49}" type="datetimeFigureOut">
              <a:rPr lang="de-CH" smtClean="0"/>
              <a:t>01.03.2019</a:t>
            </a:fld>
            <a:endParaRPr lang="de-CH"/>
          </a:p>
        </p:txBody>
      </p:sp>
      <p:sp>
        <p:nvSpPr>
          <p:cNvPr id="6" name="Fußzeilenplatzhalter 5">
            <a:extLst>
              <a:ext uri="{FF2B5EF4-FFF2-40B4-BE49-F238E27FC236}">
                <a16:creationId xmlns:a16="http://schemas.microsoft.com/office/drawing/2014/main" xmlns="" id="{BDDF0475-7058-4858-B2E6-5AD06A6440B6}"/>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xmlns="" id="{EE66D134-F535-4DF3-9799-55CD813A0496}"/>
              </a:ext>
            </a:extLst>
          </p:cNvPr>
          <p:cNvSpPr>
            <a:spLocks noGrp="1"/>
          </p:cNvSpPr>
          <p:nvPr>
            <p:ph type="sldNum" sz="quarter" idx="12"/>
          </p:nvPr>
        </p:nvSpPr>
        <p:spPr/>
        <p:txBody>
          <a:bodyPr/>
          <a:lstStyle/>
          <a:p>
            <a:fld id="{DA4B4F7E-EA6C-4221-906A-7DBFB559F18F}" type="slidenum">
              <a:rPr lang="de-CH" smtClean="0"/>
              <a:t>‹Nr.›</a:t>
            </a:fld>
            <a:endParaRPr lang="de-CH"/>
          </a:p>
        </p:txBody>
      </p:sp>
    </p:spTree>
    <p:extLst>
      <p:ext uri="{BB962C8B-B14F-4D97-AF65-F5344CB8AC3E}">
        <p14:creationId xmlns:p14="http://schemas.microsoft.com/office/powerpoint/2010/main" val="4010699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7C2FDA9-B748-416B-BDDB-E384A727D56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xmlns="" id="{933A6277-9647-48CE-8F33-88191EF21B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xmlns="" id="{B00A29AF-4245-4E7B-B9BA-7E6BE9F1C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xmlns="" id="{37F2B3D4-0E4E-455D-BE8A-465AC680EB0E}"/>
              </a:ext>
            </a:extLst>
          </p:cNvPr>
          <p:cNvSpPr>
            <a:spLocks noGrp="1"/>
          </p:cNvSpPr>
          <p:nvPr>
            <p:ph type="dt" sz="half" idx="10"/>
          </p:nvPr>
        </p:nvSpPr>
        <p:spPr/>
        <p:txBody>
          <a:bodyPr/>
          <a:lstStyle/>
          <a:p>
            <a:fld id="{F933B1AF-C5F1-46A7-8E1D-2AF154C39C49}" type="datetimeFigureOut">
              <a:rPr lang="de-CH" smtClean="0"/>
              <a:t>01.03.2019</a:t>
            </a:fld>
            <a:endParaRPr lang="de-CH"/>
          </a:p>
        </p:txBody>
      </p:sp>
      <p:sp>
        <p:nvSpPr>
          <p:cNvPr id="6" name="Fußzeilenplatzhalter 5">
            <a:extLst>
              <a:ext uri="{FF2B5EF4-FFF2-40B4-BE49-F238E27FC236}">
                <a16:creationId xmlns:a16="http://schemas.microsoft.com/office/drawing/2014/main" xmlns="" id="{114A8470-CCF7-4C1E-A4D7-DC0ACDDFBFBF}"/>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xmlns="" id="{A43348C7-996C-44CB-B6DA-D3BEC3439BBE}"/>
              </a:ext>
            </a:extLst>
          </p:cNvPr>
          <p:cNvSpPr>
            <a:spLocks noGrp="1"/>
          </p:cNvSpPr>
          <p:nvPr>
            <p:ph type="sldNum" sz="quarter" idx="12"/>
          </p:nvPr>
        </p:nvSpPr>
        <p:spPr/>
        <p:txBody>
          <a:bodyPr/>
          <a:lstStyle/>
          <a:p>
            <a:fld id="{DA4B4F7E-EA6C-4221-906A-7DBFB559F18F}" type="slidenum">
              <a:rPr lang="de-CH" smtClean="0"/>
              <a:t>‹Nr.›</a:t>
            </a:fld>
            <a:endParaRPr lang="de-CH"/>
          </a:p>
        </p:txBody>
      </p:sp>
    </p:spTree>
    <p:extLst>
      <p:ext uri="{BB962C8B-B14F-4D97-AF65-F5344CB8AC3E}">
        <p14:creationId xmlns:p14="http://schemas.microsoft.com/office/powerpoint/2010/main" val="1191364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xmlns="" id="{B28A8FA9-7037-48E0-87CE-C291E6A32B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xmlns="" id="{D4393CE9-EE60-4605-86E1-70BF199507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xmlns="" id="{D278C31F-EA15-4F46-8119-611DD6A88E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33B1AF-C5F1-46A7-8E1D-2AF154C39C49}" type="datetimeFigureOut">
              <a:rPr lang="de-CH" smtClean="0"/>
              <a:t>01.03.2019</a:t>
            </a:fld>
            <a:endParaRPr lang="de-CH"/>
          </a:p>
        </p:txBody>
      </p:sp>
      <p:sp>
        <p:nvSpPr>
          <p:cNvPr id="5" name="Fußzeilenplatzhalter 4">
            <a:extLst>
              <a:ext uri="{FF2B5EF4-FFF2-40B4-BE49-F238E27FC236}">
                <a16:creationId xmlns:a16="http://schemas.microsoft.com/office/drawing/2014/main" xmlns="" id="{18D171EC-EC57-4628-BB60-D38675B872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xmlns="" id="{6BBB871B-06C3-4E4B-B98F-5C5099D854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4B4F7E-EA6C-4221-906A-7DBFB559F18F}" type="slidenum">
              <a:rPr lang="de-CH" smtClean="0"/>
              <a:t>‹Nr.›</a:t>
            </a:fld>
            <a:endParaRPr lang="de-CH"/>
          </a:p>
        </p:txBody>
      </p:sp>
    </p:spTree>
    <p:extLst>
      <p:ext uri="{BB962C8B-B14F-4D97-AF65-F5344CB8AC3E}">
        <p14:creationId xmlns:p14="http://schemas.microsoft.com/office/powerpoint/2010/main" val="8043264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5591" y="-1034427"/>
            <a:ext cx="10527956" cy="6359405"/>
          </a:xfrm>
          <a:prstGeom prst="rect">
            <a:avLst/>
          </a:prstGeom>
        </p:spPr>
      </p:pic>
      <p:sp>
        <p:nvSpPr>
          <p:cNvPr id="2" name="Textfeld 1"/>
          <p:cNvSpPr txBox="1"/>
          <p:nvPr/>
        </p:nvSpPr>
        <p:spPr>
          <a:xfrm>
            <a:off x="2412684" y="4855618"/>
            <a:ext cx="7366632" cy="938719"/>
          </a:xfrm>
          <a:prstGeom prst="rect">
            <a:avLst/>
          </a:prstGeom>
          <a:noFill/>
        </p:spPr>
        <p:txBody>
          <a:bodyPr wrap="none" rtlCol="0">
            <a:spAutoFit/>
          </a:bodyPr>
          <a:lstStyle/>
          <a:p>
            <a:r>
              <a:rPr lang="de-CH" sz="5500" b="1" dirty="0"/>
              <a:t>Der Weg nach Jerusalem</a:t>
            </a:r>
          </a:p>
        </p:txBody>
      </p:sp>
    </p:spTree>
    <p:extLst>
      <p:ext uri="{BB962C8B-B14F-4D97-AF65-F5344CB8AC3E}">
        <p14:creationId xmlns:p14="http://schemas.microsoft.com/office/powerpoint/2010/main" val="3788338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Jugend</a:t>
            </a:r>
          </a:p>
        </p:txBody>
      </p:sp>
      <p:sp>
        <p:nvSpPr>
          <p:cNvPr id="4" name="Inhaltsplatzhalter 3">
            <a:extLst>
              <a:ext uri="{FF2B5EF4-FFF2-40B4-BE49-F238E27FC236}">
                <a16:creationId xmlns:a16="http://schemas.microsoft.com/office/drawing/2014/main" xmlns="" id="{0A049DC5-72FF-455F-8366-FF1473A954FC}"/>
              </a:ext>
            </a:extLst>
          </p:cNvPr>
          <p:cNvSpPr txBox="1">
            <a:spLocks noGrp="1"/>
          </p:cNvSpPr>
          <p:nvPr>
            <p:ph idx="1"/>
          </p:nvPr>
        </p:nvSpPr>
        <p:spPr>
          <a:xfrm>
            <a:off x="651767" y="1523785"/>
            <a:ext cx="11007056" cy="30008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buNone/>
            </a:pPr>
            <a:r>
              <a:rPr lang="de-DE" sz="3000" dirty="0"/>
              <a:t>„</a:t>
            </a:r>
            <a:r>
              <a:rPr lang="de-CH" sz="3000" dirty="0"/>
              <a:t>Denn ihr sollt so gesinnt sein, wie es Christus Jesus auch war, der, als er in der Gestalt Gottes war, es nicht wie einen Raub festhielt, Gott gleich zu sein; sondern er entäußerte sich selbst, nahm die Gestalt eines Knechtes an und wurde wie die Menschen; und in seiner äußeren Erscheinung als ein Mensch erfunden, erniedrigte er sich selbst und wurde gehorsam bis zum Tod, ja bis zum Tod am Kreuz.</a:t>
            </a:r>
            <a:r>
              <a:rPr lang="de-DE" sz="3000" dirty="0"/>
              <a:t>“ Phil 2,5-8</a:t>
            </a:r>
          </a:p>
        </p:txBody>
      </p:sp>
    </p:spTree>
    <p:extLst>
      <p:ext uri="{BB962C8B-B14F-4D97-AF65-F5344CB8AC3E}">
        <p14:creationId xmlns:p14="http://schemas.microsoft.com/office/powerpoint/2010/main" val="14553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Jugend</a:t>
            </a:r>
          </a:p>
        </p:txBody>
      </p:sp>
      <p:sp>
        <p:nvSpPr>
          <p:cNvPr id="4" name="Inhaltsplatzhalter 3">
            <a:extLst>
              <a:ext uri="{FF2B5EF4-FFF2-40B4-BE49-F238E27FC236}">
                <a16:creationId xmlns:a16="http://schemas.microsoft.com/office/drawing/2014/main" xmlns="" id="{0A049DC5-72FF-455F-8366-FF1473A954FC}"/>
              </a:ext>
            </a:extLst>
          </p:cNvPr>
          <p:cNvSpPr txBox="1">
            <a:spLocks noGrp="1"/>
          </p:cNvSpPr>
          <p:nvPr>
            <p:ph idx="1"/>
          </p:nvPr>
        </p:nvSpPr>
        <p:spPr>
          <a:xfrm>
            <a:off x="625135" y="1506029"/>
            <a:ext cx="11007056" cy="1754326"/>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buNone/>
            </a:pPr>
            <a:r>
              <a:rPr lang="de-DE" sz="3000" dirty="0"/>
              <a:t>„</a:t>
            </a:r>
            <a:r>
              <a:rPr lang="de-CH" sz="3000" dirty="0"/>
              <a:t>Und seine Eltern reisten jährlich am Passahfest nach Jerusalem. Und als er zwölf Jahre alt war, gingen sie nach dem Brauch des Festes hinauf nach Jerusalem. Und als sie die Tage vollendet hatten und wieder heimkehrten, blieb der Knabe Jesus in Jerusalem;</a:t>
            </a:r>
            <a:r>
              <a:rPr lang="de-DE" sz="3000" dirty="0"/>
              <a:t>“ </a:t>
            </a:r>
            <a:r>
              <a:rPr lang="de-DE" sz="3000" dirty="0" err="1"/>
              <a:t>Lk</a:t>
            </a:r>
            <a:r>
              <a:rPr lang="de-DE" sz="3000" dirty="0"/>
              <a:t> 2,41-43</a:t>
            </a:r>
          </a:p>
        </p:txBody>
      </p:sp>
    </p:spTree>
    <p:extLst>
      <p:ext uri="{BB962C8B-B14F-4D97-AF65-F5344CB8AC3E}">
        <p14:creationId xmlns:p14="http://schemas.microsoft.com/office/powerpoint/2010/main" val="233671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Der öffentliche Dienst</a:t>
            </a:r>
          </a:p>
        </p:txBody>
      </p:sp>
      <p:sp>
        <p:nvSpPr>
          <p:cNvPr id="3" name="Textfeld 2"/>
          <p:cNvSpPr txBox="1"/>
          <p:nvPr/>
        </p:nvSpPr>
        <p:spPr>
          <a:xfrm>
            <a:off x="435003" y="1383076"/>
            <a:ext cx="11159233" cy="3785652"/>
          </a:xfrm>
          <a:prstGeom prst="rect">
            <a:avLst/>
          </a:prstGeom>
          <a:noFill/>
        </p:spPr>
        <p:txBody>
          <a:bodyPr wrap="square" rtlCol="0">
            <a:spAutoFit/>
          </a:bodyPr>
          <a:lstStyle/>
          <a:p>
            <a:r>
              <a:rPr lang="de-DE" sz="3000" dirty="0"/>
              <a:t>„</a:t>
            </a:r>
            <a:r>
              <a:rPr lang="de-CH" sz="3000" dirty="0"/>
              <a:t>Aber im fünfzehnten Jahr der Regierung des Kaisers Tiberius, als Pontius Pilatus Statthalter von Judäa war und Herodes Vierfürst von Galiläa, sein Bruder Philippus aber Vierfürst von </a:t>
            </a:r>
            <a:r>
              <a:rPr lang="de-CH" sz="3000" dirty="0" err="1"/>
              <a:t>Ituräa</a:t>
            </a:r>
            <a:r>
              <a:rPr lang="de-CH" sz="3000" dirty="0"/>
              <a:t> und dem Gebiet von </a:t>
            </a:r>
            <a:r>
              <a:rPr lang="de-CH" sz="3000" dirty="0" err="1"/>
              <a:t>Trachonitis</a:t>
            </a:r>
            <a:r>
              <a:rPr lang="de-CH" sz="3000" dirty="0"/>
              <a:t>, und </a:t>
            </a:r>
            <a:r>
              <a:rPr lang="de-CH" sz="3000" dirty="0" err="1"/>
              <a:t>Lysanias</a:t>
            </a:r>
            <a:r>
              <a:rPr lang="de-CH" sz="3000" dirty="0"/>
              <a:t> Vierfürst von Abilene, unter den </a:t>
            </a:r>
            <a:r>
              <a:rPr lang="de-CH" sz="3000" dirty="0" err="1"/>
              <a:t>Hohenpriestern</a:t>
            </a:r>
            <a:r>
              <a:rPr lang="de-CH" sz="3000" dirty="0"/>
              <a:t> Hannas und </a:t>
            </a:r>
            <a:r>
              <a:rPr lang="de-CH" sz="3000" dirty="0" err="1"/>
              <a:t>Kajaphas</a:t>
            </a:r>
            <a:r>
              <a:rPr lang="de-CH" sz="3000" dirty="0"/>
              <a:t>, da erging das Wort Gottes an Johannes, den Sohn des Zacharias, in der Wüste.</a:t>
            </a:r>
            <a:r>
              <a:rPr lang="de-DE" sz="3000" dirty="0"/>
              <a:t>“</a:t>
            </a:r>
          </a:p>
          <a:p>
            <a:r>
              <a:rPr lang="de-DE" sz="3000" dirty="0" err="1"/>
              <a:t>Lk</a:t>
            </a:r>
            <a:r>
              <a:rPr lang="de-DE" sz="3000" dirty="0"/>
              <a:t> 3,1-2</a:t>
            </a:r>
            <a:r>
              <a:rPr lang="de-CH" sz="3000" dirty="0"/>
              <a:t> </a:t>
            </a:r>
          </a:p>
          <a:p>
            <a:endParaRPr lang="de-CH" sz="3000" dirty="0"/>
          </a:p>
        </p:txBody>
      </p:sp>
    </p:spTree>
    <p:extLst>
      <p:ext uri="{BB962C8B-B14F-4D97-AF65-F5344CB8AC3E}">
        <p14:creationId xmlns:p14="http://schemas.microsoft.com/office/powerpoint/2010/main" val="208576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xmlns="" id="{113F3543-59C8-4802-9D3C-D29EECB800E3}"/>
              </a:ext>
            </a:extLst>
          </p:cNvPr>
          <p:cNvSpPr txBox="1"/>
          <p:nvPr/>
        </p:nvSpPr>
        <p:spPr>
          <a:xfrm>
            <a:off x="9830193" y="6253766"/>
            <a:ext cx="1919628" cy="584775"/>
          </a:xfrm>
          <a:prstGeom prst="rect">
            <a:avLst/>
          </a:prstGeom>
          <a:noFill/>
        </p:spPr>
        <p:txBody>
          <a:bodyPr wrap="none" rtlCol="0">
            <a:spAutoFit/>
          </a:bodyPr>
          <a:lstStyle/>
          <a:p>
            <a:r>
              <a:rPr lang="de-CH" sz="1600" dirty="0"/>
              <a:t>Der Grosse Atlas zur </a:t>
            </a:r>
          </a:p>
          <a:p>
            <a:r>
              <a:rPr lang="de-CH" sz="1600" dirty="0"/>
              <a:t>Welt der Bibel S. 130</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70338" y="12453"/>
            <a:ext cx="7353014" cy="6845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597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500" fill="hold"/>
                                        <p:tgtEl>
                                          <p:spTgt spid="3074"/>
                                        </p:tgtEl>
                                        <p:attrNameLst>
                                          <p:attrName>ppt_w</p:attrName>
                                        </p:attrNameLst>
                                      </p:cBhvr>
                                      <p:tavLst>
                                        <p:tav tm="0">
                                          <p:val>
                                            <p:fltVal val="0"/>
                                          </p:val>
                                        </p:tav>
                                        <p:tav tm="100000">
                                          <p:val>
                                            <p:strVal val="#ppt_w"/>
                                          </p:val>
                                        </p:tav>
                                      </p:tavLst>
                                    </p:anim>
                                    <p:anim calcmode="lin" valueType="num">
                                      <p:cBhvr>
                                        <p:cTn id="13" dur="500" fill="hold"/>
                                        <p:tgtEl>
                                          <p:spTgt spid="3074"/>
                                        </p:tgtEl>
                                        <p:attrNameLst>
                                          <p:attrName>ppt_h</p:attrName>
                                        </p:attrNameLst>
                                      </p:cBhvr>
                                      <p:tavLst>
                                        <p:tav tm="0">
                                          <p:val>
                                            <p:fltVal val="0"/>
                                          </p:val>
                                        </p:tav>
                                        <p:tav tm="100000">
                                          <p:val>
                                            <p:strVal val="#ppt_h"/>
                                          </p:val>
                                        </p:tav>
                                      </p:tavLst>
                                    </p:anim>
                                    <p:animEffect transition="in" filter="fade">
                                      <p:cBhvr>
                                        <p:cTn id="1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Der öffentliche Dienst</a:t>
            </a:r>
          </a:p>
        </p:txBody>
      </p:sp>
      <p:sp>
        <p:nvSpPr>
          <p:cNvPr id="3" name="Textfeld 2"/>
          <p:cNvSpPr txBox="1"/>
          <p:nvPr/>
        </p:nvSpPr>
        <p:spPr>
          <a:xfrm>
            <a:off x="3515556" y="3151562"/>
            <a:ext cx="7856739" cy="1938992"/>
          </a:xfrm>
          <a:prstGeom prst="rect">
            <a:avLst/>
          </a:prstGeom>
          <a:noFill/>
        </p:spPr>
        <p:txBody>
          <a:bodyPr wrap="square" rtlCol="0">
            <a:spAutoFit/>
          </a:bodyPr>
          <a:lstStyle/>
          <a:p>
            <a:pPr marL="342900" indent="-342900">
              <a:buFont typeface="+mj-lt"/>
              <a:buAutoNum type="arabicPeriod"/>
            </a:pPr>
            <a:r>
              <a:rPr lang="de-CH" sz="3000" dirty="0"/>
              <a:t>Passah   (</a:t>
            </a:r>
            <a:r>
              <a:rPr lang="de-CH" sz="3000" dirty="0" err="1"/>
              <a:t>Joh</a:t>
            </a:r>
            <a:r>
              <a:rPr lang="de-CH" sz="3000" dirty="0"/>
              <a:t> 2,13-22)</a:t>
            </a:r>
          </a:p>
          <a:p>
            <a:pPr marL="342900" indent="-342900">
              <a:buFont typeface="+mj-lt"/>
              <a:buAutoNum type="arabicPeriod"/>
            </a:pPr>
            <a:r>
              <a:rPr lang="de-CH" sz="3000" dirty="0"/>
              <a:t>Passah* (</a:t>
            </a:r>
            <a:r>
              <a:rPr lang="de-CH" sz="3000" dirty="0" err="1"/>
              <a:t>Joh</a:t>
            </a:r>
            <a:r>
              <a:rPr lang="de-CH" sz="3000" dirty="0"/>
              <a:t> 5,1 -&gt; nicht namentlich genannt)</a:t>
            </a:r>
          </a:p>
          <a:p>
            <a:pPr marL="342900" indent="-342900">
              <a:buFont typeface="+mj-lt"/>
              <a:buAutoNum type="arabicPeriod"/>
            </a:pPr>
            <a:r>
              <a:rPr lang="de-CH" sz="3000" dirty="0"/>
              <a:t>Passah   (</a:t>
            </a:r>
            <a:r>
              <a:rPr lang="de-CH" sz="3000" dirty="0" err="1"/>
              <a:t>Joh</a:t>
            </a:r>
            <a:r>
              <a:rPr lang="de-CH" sz="3000" dirty="0"/>
              <a:t> 6,4)</a:t>
            </a:r>
          </a:p>
          <a:p>
            <a:pPr marL="342900" indent="-342900">
              <a:buFont typeface="+mj-lt"/>
              <a:buAutoNum type="arabicPeriod"/>
            </a:pPr>
            <a:r>
              <a:rPr lang="de-CH" sz="3000" dirty="0"/>
              <a:t>Passah   (</a:t>
            </a:r>
            <a:r>
              <a:rPr lang="de-CH" sz="3000" dirty="0" err="1"/>
              <a:t>Joh</a:t>
            </a:r>
            <a:r>
              <a:rPr lang="de-CH" sz="3000" dirty="0"/>
              <a:t> 12,1)</a:t>
            </a:r>
          </a:p>
        </p:txBody>
      </p:sp>
      <p:sp>
        <p:nvSpPr>
          <p:cNvPr id="4" name="Rechteck 3"/>
          <p:cNvSpPr/>
          <p:nvPr/>
        </p:nvSpPr>
        <p:spPr>
          <a:xfrm>
            <a:off x="1379234" y="1797274"/>
            <a:ext cx="9653284" cy="553998"/>
          </a:xfrm>
          <a:prstGeom prst="rect">
            <a:avLst/>
          </a:prstGeom>
        </p:spPr>
        <p:txBody>
          <a:bodyPr wrap="none">
            <a:spAutoFit/>
          </a:bodyPr>
          <a:lstStyle/>
          <a:p>
            <a:r>
              <a:rPr lang="de-DE" sz="3000" dirty="0"/>
              <a:t>„</a:t>
            </a:r>
            <a:r>
              <a:rPr lang="de-CH" sz="3000" dirty="0"/>
              <a:t>Und Jesus war ungefähr 30 Jahre alt, als er begann;</a:t>
            </a:r>
            <a:r>
              <a:rPr lang="de-DE" sz="3000" dirty="0"/>
              <a:t>“ </a:t>
            </a:r>
            <a:r>
              <a:rPr lang="de-DE" sz="3000" dirty="0" err="1"/>
              <a:t>Lk</a:t>
            </a:r>
            <a:r>
              <a:rPr lang="de-DE" sz="3000" dirty="0"/>
              <a:t> 3,23</a:t>
            </a:r>
            <a:endParaRPr lang="de-CH" sz="3000" dirty="0"/>
          </a:p>
        </p:txBody>
      </p:sp>
      <p:sp>
        <p:nvSpPr>
          <p:cNvPr id="6" name="Rechteck 5">
            <a:extLst>
              <a:ext uri="{FF2B5EF4-FFF2-40B4-BE49-F238E27FC236}">
                <a16:creationId xmlns:a16="http://schemas.microsoft.com/office/drawing/2014/main" xmlns="" id="{467F0DDE-EF6D-4CB8-B5D4-A474DCE38C89}"/>
              </a:ext>
            </a:extLst>
          </p:cNvPr>
          <p:cNvSpPr/>
          <p:nvPr/>
        </p:nvSpPr>
        <p:spPr>
          <a:xfrm>
            <a:off x="3515556" y="5644622"/>
            <a:ext cx="3108736" cy="492443"/>
          </a:xfrm>
          <a:prstGeom prst="rect">
            <a:avLst/>
          </a:prstGeom>
        </p:spPr>
        <p:txBody>
          <a:bodyPr wrap="none">
            <a:spAutoFit/>
          </a:bodyPr>
          <a:lstStyle/>
          <a:p>
            <a:r>
              <a:rPr lang="de-CH" sz="2600" dirty="0"/>
              <a:t>*oder Laubhüttenfest</a:t>
            </a:r>
          </a:p>
        </p:txBody>
      </p:sp>
    </p:spTree>
    <p:extLst>
      <p:ext uri="{BB962C8B-B14F-4D97-AF65-F5344CB8AC3E}">
        <p14:creationId xmlns:p14="http://schemas.microsoft.com/office/powerpoint/2010/main" val="381602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Vorgeschichte</a:t>
            </a:r>
          </a:p>
        </p:txBody>
      </p:sp>
      <p:grpSp>
        <p:nvGrpSpPr>
          <p:cNvPr id="5" name="Gruppieren 4"/>
          <p:cNvGrpSpPr/>
          <p:nvPr/>
        </p:nvGrpSpPr>
        <p:grpSpPr>
          <a:xfrm>
            <a:off x="1322773" y="0"/>
            <a:ext cx="10869227" cy="6858000"/>
            <a:chOff x="1322773" y="0"/>
            <a:chExt cx="10869227" cy="685800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29763" y="0"/>
              <a:ext cx="336223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1322773" y="1136342"/>
              <a:ext cx="3454022" cy="553998"/>
            </a:xfrm>
            <a:prstGeom prst="rect">
              <a:avLst/>
            </a:prstGeom>
            <a:noFill/>
          </p:spPr>
          <p:txBody>
            <a:bodyPr wrap="none" rtlCol="0">
              <a:spAutoFit/>
            </a:bodyPr>
            <a:lstStyle/>
            <a:p>
              <a:pPr marL="457200" indent="-457200">
                <a:buFont typeface="Arial" panose="020B0604020202020204" pitchFamily="34" charset="0"/>
                <a:buChar char="•"/>
              </a:pPr>
              <a:r>
                <a:rPr lang="de-CH" sz="3000" dirty="0"/>
                <a:t>Jesus wird getauft</a:t>
              </a:r>
            </a:p>
          </p:txBody>
        </p:sp>
        <p:sp>
          <p:nvSpPr>
            <p:cNvPr id="4" name="Ellipse 3"/>
            <p:cNvSpPr/>
            <p:nvPr/>
          </p:nvSpPr>
          <p:spPr>
            <a:xfrm>
              <a:off x="11230252" y="2410178"/>
              <a:ext cx="177554" cy="18643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Textfeld 5">
              <a:extLst>
                <a:ext uri="{FF2B5EF4-FFF2-40B4-BE49-F238E27FC236}">
                  <a16:creationId xmlns:a16="http://schemas.microsoft.com/office/drawing/2014/main" xmlns="" id="{113F3543-59C8-4802-9D3C-D29EECB800E3}"/>
                </a:ext>
              </a:extLst>
            </p:cNvPr>
            <p:cNvSpPr txBox="1"/>
            <p:nvPr/>
          </p:nvSpPr>
          <p:spPr>
            <a:xfrm>
              <a:off x="6801243" y="6148991"/>
              <a:ext cx="1919628" cy="584775"/>
            </a:xfrm>
            <a:prstGeom prst="rect">
              <a:avLst/>
            </a:prstGeom>
            <a:noFill/>
          </p:spPr>
          <p:txBody>
            <a:bodyPr wrap="none" rtlCol="0">
              <a:spAutoFit/>
            </a:bodyPr>
            <a:lstStyle/>
            <a:p>
              <a:r>
                <a:rPr lang="de-CH" sz="1600" dirty="0"/>
                <a:t>Der Grosse Atlas zur </a:t>
              </a:r>
            </a:p>
            <a:p>
              <a:r>
                <a:rPr lang="de-CH" sz="1600" dirty="0"/>
                <a:t>Welt der Bibel S. 139</a:t>
              </a:r>
            </a:p>
          </p:txBody>
        </p:sp>
      </p:grpSp>
    </p:spTree>
    <p:extLst>
      <p:ext uri="{BB962C8B-B14F-4D97-AF65-F5344CB8AC3E}">
        <p14:creationId xmlns:p14="http://schemas.microsoft.com/office/powerpoint/2010/main" val="6612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Vorgeschichte</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29763" y="0"/>
            <a:ext cx="336223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1322773" y="1136342"/>
            <a:ext cx="5893986" cy="1015663"/>
          </a:xfrm>
          <a:prstGeom prst="rect">
            <a:avLst/>
          </a:prstGeom>
          <a:noFill/>
        </p:spPr>
        <p:txBody>
          <a:bodyPr wrap="none" rtlCol="0">
            <a:spAutoFit/>
          </a:bodyPr>
          <a:lstStyle/>
          <a:p>
            <a:pPr marL="457200" indent="-457200">
              <a:buFont typeface="Arial" panose="020B0604020202020204" pitchFamily="34" charset="0"/>
              <a:buChar char="•"/>
            </a:pPr>
            <a:r>
              <a:rPr lang="de-CH" sz="3000" dirty="0"/>
              <a:t>Jesus wird getauft</a:t>
            </a:r>
          </a:p>
          <a:p>
            <a:pPr marL="457200" indent="-457200">
              <a:buFont typeface="Arial" panose="020B0604020202020204" pitchFamily="34" charset="0"/>
              <a:buChar char="•"/>
            </a:pPr>
            <a:r>
              <a:rPr lang="de-CH" sz="3000" dirty="0"/>
              <a:t>Die Versuchung Jesu in der Wüste</a:t>
            </a:r>
          </a:p>
        </p:txBody>
      </p:sp>
      <p:sp>
        <p:nvSpPr>
          <p:cNvPr id="4" name="Ellipse 3"/>
          <p:cNvSpPr/>
          <p:nvPr/>
        </p:nvSpPr>
        <p:spPr>
          <a:xfrm>
            <a:off x="9303797" y="6285390"/>
            <a:ext cx="213066" cy="2173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77809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Vorgeschichte</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29763" y="0"/>
            <a:ext cx="336223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1322773" y="1136342"/>
            <a:ext cx="5893986" cy="1477328"/>
          </a:xfrm>
          <a:prstGeom prst="rect">
            <a:avLst/>
          </a:prstGeom>
          <a:noFill/>
        </p:spPr>
        <p:txBody>
          <a:bodyPr wrap="none" rtlCol="0">
            <a:spAutoFit/>
          </a:bodyPr>
          <a:lstStyle/>
          <a:p>
            <a:pPr marL="457200" indent="-457200">
              <a:buFont typeface="Arial" panose="020B0604020202020204" pitchFamily="34" charset="0"/>
              <a:buChar char="•"/>
            </a:pPr>
            <a:r>
              <a:rPr lang="de-CH" sz="3000" dirty="0"/>
              <a:t>Jesus wird getauft</a:t>
            </a:r>
          </a:p>
          <a:p>
            <a:pPr marL="457200" indent="-457200">
              <a:buFont typeface="Arial" panose="020B0604020202020204" pitchFamily="34" charset="0"/>
              <a:buChar char="•"/>
            </a:pPr>
            <a:r>
              <a:rPr lang="de-CH" sz="3000" dirty="0"/>
              <a:t>Die Versuchung Jesu in der Wüste</a:t>
            </a:r>
          </a:p>
          <a:p>
            <a:pPr marL="457200" indent="-457200">
              <a:buFont typeface="Arial" panose="020B0604020202020204" pitchFamily="34" charset="0"/>
              <a:buChar char="•"/>
            </a:pPr>
            <a:r>
              <a:rPr lang="de-CH" sz="3000" dirty="0"/>
              <a:t>Die ersten Jünger</a:t>
            </a:r>
          </a:p>
        </p:txBody>
      </p:sp>
      <p:sp>
        <p:nvSpPr>
          <p:cNvPr id="4" name="Ellipse 3"/>
          <p:cNvSpPr/>
          <p:nvPr/>
        </p:nvSpPr>
        <p:spPr>
          <a:xfrm>
            <a:off x="11230252" y="2410178"/>
            <a:ext cx="177554" cy="18643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Textfeld 4"/>
          <p:cNvSpPr txBox="1"/>
          <p:nvPr/>
        </p:nvSpPr>
        <p:spPr>
          <a:xfrm>
            <a:off x="543327" y="3195960"/>
            <a:ext cx="7956858" cy="1292662"/>
          </a:xfrm>
          <a:prstGeom prst="rect">
            <a:avLst/>
          </a:prstGeom>
          <a:noFill/>
        </p:spPr>
        <p:txBody>
          <a:bodyPr wrap="none" rtlCol="0">
            <a:spAutoFit/>
          </a:bodyPr>
          <a:lstStyle/>
          <a:p>
            <a:r>
              <a:rPr lang="de-DE" sz="3000" dirty="0"/>
              <a:t>„</a:t>
            </a:r>
            <a:r>
              <a:rPr lang="de-CH" sz="3000" dirty="0"/>
              <a:t>Am folgenden Tag stand  Johannes wiederum da </a:t>
            </a:r>
          </a:p>
          <a:p>
            <a:r>
              <a:rPr lang="de-CH" sz="3000" dirty="0"/>
              <a:t>und zwei seiner Jünger.</a:t>
            </a:r>
            <a:r>
              <a:rPr lang="de-DE" sz="3000" dirty="0"/>
              <a:t>“</a:t>
            </a:r>
            <a:r>
              <a:rPr lang="de-CH" sz="3000" dirty="0"/>
              <a:t> </a:t>
            </a:r>
            <a:r>
              <a:rPr lang="de-CH" sz="3000" dirty="0" err="1"/>
              <a:t>Joh</a:t>
            </a:r>
            <a:r>
              <a:rPr lang="de-CH" sz="3000" dirty="0"/>
              <a:t> 1,35</a:t>
            </a:r>
          </a:p>
          <a:p>
            <a:endParaRPr lang="de-CH" dirty="0"/>
          </a:p>
        </p:txBody>
      </p:sp>
    </p:spTree>
    <p:extLst>
      <p:ext uri="{BB962C8B-B14F-4D97-AF65-F5344CB8AC3E}">
        <p14:creationId xmlns:p14="http://schemas.microsoft.com/office/powerpoint/2010/main" val="50331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Vorgeschichte</a:t>
            </a:r>
          </a:p>
        </p:txBody>
      </p:sp>
      <p:sp>
        <p:nvSpPr>
          <p:cNvPr id="5" name="Textfeld 4"/>
          <p:cNvSpPr txBox="1"/>
          <p:nvPr/>
        </p:nvSpPr>
        <p:spPr>
          <a:xfrm>
            <a:off x="621437" y="1695634"/>
            <a:ext cx="10972800" cy="3600986"/>
          </a:xfrm>
          <a:prstGeom prst="rect">
            <a:avLst/>
          </a:prstGeom>
          <a:noFill/>
        </p:spPr>
        <p:txBody>
          <a:bodyPr wrap="square" rtlCol="0">
            <a:spAutoFit/>
          </a:bodyPr>
          <a:lstStyle/>
          <a:p>
            <a:r>
              <a:rPr lang="de-DE" sz="3000" dirty="0"/>
              <a:t>„</a:t>
            </a:r>
            <a:r>
              <a:rPr lang="de-CH" sz="3000" dirty="0"/>
              <a:t>Und indem er auf Jesus blickte, der vorüberging, sprach er: Siehe, das Lamm Gottes! Und die beiden Jünger hörten ihn reden und folgten Jesus nach. Als aber Jesus sich umwandte und sie nachfolgen sah, sprach er zu ihnen: Was sucht ihr? Sie sprachen zu ihm: Rabbi (das heißt übersetzt: »Lehrer«), wo wohnst du? Er spricht zu ihnen: Kommt und seht! Sie kamen und sahen, wo er wohnte, und blieben jenen Tag bei ihm. Es war aber um die zehnte Stunde. </a:t>
            </a:r>
          </a:p>
          <a:p>
            <a:endParaRPr lang="de-CH" dirty="0"/>
          </a:p>
        </p:txBody>
      </p:sp>
    </p:spTree>
    <p:extLst>
      <p:ext uri="{BB962C8B-B14F-4D97-AF65-F5344CB8AC3E}">
        <p14:creationId xmlns:p14="http://schemas.microsoft.com/office/powerpoint/2010/main" val="385531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Vorgeschichte</a:t>
            </a:r>
          </a:p>
        </p:txBody>
      </p:sp>
      <p:sp>
        <p:nvSpPr>
          <p:cNvPr id="5" name="Textfeld 4"/>
          <p:cNvSpPr txBox="1"/>
          <p:nvPr/>
        </p:nvSpPr>
        <p:spPr>
          <a:xfrm>
            <a:off x="621437" y="1695634"/>
            <a:ext cx="10972800" cy="3600986"/>
          </a:xfrm>
          <a:prstGeom prst="rect">
            <a:avLst/>
          </a:prstGeom>
          <a:noFill/>
        </p:spPr>
        <p:txBody>
          <a:bodyPr wrap="square" rtlCol="0">
            <a:spAutoFit/>
          </a:bodyPr>
          <a:lstStyle/>
          <a:p>
            <a:r>
              <a:rPr lang="de-DE" sz="3000" dirty="0"/>
              <a:t>„</a:t>
            </a:r>
            <a:r>
              <a:rPr lang="de-CH" sz="3000" dirty="0"/>
              <a:t>Andreas, der Bruder des Simon Petrus, war einer von den beiden, die es von Johannes gehört hatten und ihm nachgefolgt waren. Dieser findet zuerst seinen Bruder Simon und spricht zu ihm: Wir haben den Messias gefunden (das heißt übersetzt: den »Gesalbten«).  Und er führte ihn zu Jesus. Jesus aber sah ihn an und sprach: Du bist Simon, Jonas Sohn, du sollst </a:t>
            </a:r>
            <a:r>
              <a:rPr lang="de-CH" sz="3000" dirty="0" err="1"/>
              <a:t>Kephas</a:t>
            </a:r>
            <a:r>
              <a:rPr lang="de-CH" sz="3000" dirty="0"/>
              <a:t> heißen (das heißt übersetzt: »ein Stein«).</a:t>
            </a:r>
            <a:r>
              <a:rPr lang="de-DE" sz="3000" dirty="0"/>
              <a:t>“</a:t>
            </a:r>
            <a:r>
              <a:rPr lang="de-CH" sz="3000" dirty="0"/>
              <a:t> </a:t>
            </a:r>
          </a:p>
          <a:p>
            <a:endParaRPr lang="de-CH" dirty="0"/>
          </a:p>
        </p:txBody>
      </p:sp>
    </p:spTree>
    <p:extLst>
      <p:ext uri="{BB962C8B-B14F-4D97-AF65-F5344CB8AC3E}">
        <p14:creationId xmlns:p14="http://schemas.microsoft.com/office/powerpoint/2010/main" val="249603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Einführung</a:t>
            </a:r>
          </a:p>
        </p:txBody>
      </p:sp>
      <p:sp>
        <p:nvSpPr>
          <p:cNvPr id="4" name="Inhaltsplatzhalter 3">
            <a:extLst>
              <a:ext uri="{FF2B5EF4-FFF2-40B4-BE49-F238E27FC236}">
                <a16:creationId xmlns:a16="http://schemas.microsoft.com/office/drawing/2014/main" xmlns="" id="{0A049DC5-72FF-455F-8366-FF1473A954FC}"/>
              </a:ext>
            </a:extLst>
          </p:cNvPr>
          <p:cNvSpPr txBox="1">
            <a:spLocks noGrp="1"/>
          </p:cNvSpPr>
          <p:nvPr>
            <p:ph idx="1"/>
          </p:nvPr>
        </p:nvSpPr>
        <p:spPr>
          <a:xfrm>
            <a:off x="838199" y="1825625"/>
            <a:ext cx="11007056" cy="3770263"/>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r>
              <a:rPr lang="de-DE" sz="3000" dirty="0"/>
              <a:t>Was die Evangelien nicht sind</a:t>
            </a:r>
          </a:p>
          <a:p>
            <a:pPr indent="0">
              <a:buNone/>
            </a:pPr>
            <a:r>
              <a:rPr lang="de-DE" sz="3000" dirty="0"/>
              <a:t>	</a:t>
            </a:r>
          </a:p>
          <a:p>
            <a:pPr indent="0">
              <a:buNone/>
            </a:pPr>
            <a:r>
              <a:rPr lang="de-DE" sz="3000" dirty="0"/>
              <a:t>		„Die Evangelien sind sicherlich keine Autobiographien, </a:t>
            </a:r>
          </a:p>
          <a:p>
            <a:pPr indent="0">
              <a:buNone/>
            </a:pPr>
            <a:r>
              <a:rPr lang="de-DE" sz="3000" dirty="0"/>
              <a:t>		denn Jesus hat nie Bücher geschrieben, aber es ist auch </a:t>
            </a:r>
          </a:p>
          <a:p>
            <a:pPr indent="0">
              <a:buNone/>
            </a:pPr>
            <a:r>
              <a:rPr lang="de-DE" sz="3000" dirty="0"/>
              <a:t>		keine wirkliche Biographie, denn mehr als ein Drittel </a:t>
            </a:r>
          </a:p>
          <a:p>
            <a:pPr indent="0">
              <a:buNone/>
            </a:pPr>
            <a:r>
              <a:rPr lang="de-DE" sz="3000" dirty="0"/>
              <a:t>		eines jeden Evangeliums beschreiben den Tod Jesu.“</a:t>
            </a:r>
          </a:p>
          <a:p>
            <a:pPr indent="0">
              <a:buNone/>
            </a:pPr>
            <a:r>
              <a:rPr lang="de-DE" sz="3000" dirty="0"/>
              <a:t>		Reinhard Briggeler </a:t>
            </a:r>
            <a:endParaRPr lang="de-CH" sz="3000" dirty="0"/>
          </a:p>
        </p:txBody>
      </p:sp>
    </p:spTree>
    <p:extLst>
      <p:ext uri="{BB962C8B-B14F-4D97-AF65-F5344CB8AC3E}">
        <p14:creationId xmlns:p14="http://schemas.microsoft.com/office/powerpoint/2010/main" val="75704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p:cTn id="14"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4">
                                            <p:txEl>
                                              <p:pRg st="0" end="0"/>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4">
                                            <p:txEl>
                                              <p:pRg st="1" end="1"/>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 calcmode="lin" valueType="num">
                                      <p:cBhvr>
                                        <p:cTn id="24"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4">
                                            <p:txEl>
                                              <p:pRg st="2" end="2"/>
                                            </p:txEl>
                                          </p:spTgt>
                                        </p:tgtEl>
                                      </p:cBhvr>
                                    </p:animEffect>
                                  </p:childTnLst>
                                </p:cTn>
                              </p:par>
                              <p:par>
                                <p:cTn id="27" presetID="53" presetClass="entr" presetSubtype="16" fill="hold"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p:cTn id="29"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1" dur="500"/>
                                        <p:tgtEl>
                                          <p:spTgt spid="4">
                                            <p:txEl>
                                              <p:pRg st="3" end="3"/>
                                            </p:txEl>
                                          </p:spTgt>
                                        </p:tgtEl>
                                      </p:cBhvr>
                                    </p:animEffect>
                                  </p:childTnLst>
                                </p:cTn>
                              </p:par>
                              <p:par>
                                <p:cTn id="32" presetID="53" presetClass="entr" presetSubtype="16" fill="hold" nodeType="with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 calcmode="lin" valueType="num">
                                      <p:cBhvr>
                                        <p:cTn id="34"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6" dur="500"/>
                                        <p:tgtEl>
                                          <p:spTgt spid="4">
                                            <p:txEl>
                                              <p:pRg st="4" end="4"/>
                                            </p:txEl>
                                          </p:spTgt>
                                        </p:tgtEl>
                                      </p:cBhvr>
                                    </p:animEffect>
                                  </p:childTnLst>
                                </p:cTn>
                              </p:par>
                              <p:par>
                                <p:cTn id="37" presetID="53" presetClass="entr" presetSubtype="16" fill="hold" nodeType="with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anim calcmode="lin" valueType="num">
                                      <p:cBhvr>
                                        <p:cTn id="39"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40"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41" dur="500"/>
                                        <p:tgtEl>
                                          <p:spTgt spid="4">
                                            <p:txEl>
                                              <p:pRg st="5" end="5"/>
                                            </p:txEl>
                                          </p:spTgt>
                                        </p:tgtEl>
                                      </p:cBhvr>
                                    </p:animEffect>
                                  </p:childTnLst>
                                </p:cTn>
                              </p:par>
                              <p:par>
                                <p:cTn id="42" presetID="53" presetClass="entr" presetSubtype="16" fill="hold" nodeType="withEffect">
                                  <p:stCondLst>
                                    <p:cond delay="0"/>
                                  </p:stCondLst>
                                  <p:childTnLst>
                                    <p:set>
                                      <p:cBhvr>
                                        <p:cTn id="43" dur="1" fill="hold">
                                          <p:stCondLst>
                                            <p:cond delay="0"/>
                                          </p:stCondLst>
                                        </p:cTn>
                                        <p:tgtEl>
                                          <p:spTgt spid="4">
                                            <p:txEl>
                                              <p:pRg st="6" end="6"/>
                                            </p:txEl>
                                          </p:spTgt>
                                        </p:tgtEl>
                                        <p:attrNameLst>
                                          <p:attrName>style.visibility</p:attrName>
                                        </p:attrNameLst>
                                      </p:cBhvr>
                                      <p:to>
                                        <p:strVal val="visible"/>
                                      </p:to>
                                    </p:set>
                                    <p:anim calcmode="lin" valueType="num">
                                      <p:cBhvr>
                                        <p:cTn id="44"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45"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46"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Vorgeschichte</a:t>
            </a:r>
          </a:p>
        </p:txBody>
      </p:sp>
      <p:sp>
        <p:nvSpPr>
          <p:cNvPr id="5" name="Textfeld 4"/>
          <p:cNvSpPr txBox="1"/>
          <p:nvPr/>
        </p:nvSpPr>
        <p:spPr>
          <a:xfrm>
            <a:off x="621437" y="1695634"/>
            <a:ext cx="10972800" cy="2862322"/>
          </a:xfrm>
          <a:prstGeom prst="rect">
            <a:avLst/>
          </a:prstGeom>
          <a:noFill/>
        </p:spPr>
        <p:txBody>
          <a:bodyPr wrap="square" rtlCol="0">
            <a:spAutoFit/>
          </a:bodyPr>
          <a:lstStyle/>
          <a:p>
            <a:r>
              <a:rPr lang="de-DE" sz="3000" dirty="0"/>
              <a:t>„</a:t>
            </a:r>
            <a:r>
              <a:rPr lang="de-CH" sz="3000" dirty="0"/>
              <a:t>Am folgenden Tag wollte Jesus nach Galiläa reisen; da findet er Philippus und spricht zu ihm: Folge mir nach! Philippus aber war von </a:t>
            </a:r>
            <a:r>
              <a:rPr lang="de-CH" sz="3000" dirty="0" err="1"/>
              <a:t>Bethsaida</a:t>
            </a:r>
            <a:r>
              <a:rPr lang="de-CH" sz="3000" dirty="0"/>
              <a:t>, aus der Stadt des Andreas und Petrus. Philippus findet den Nathanael und spricht zu ihm: Wir haben den gefunden, von welchem Mose im Gesetz und die Propheten geschrieben haben, Jesus, den Sohn Josephs, von Nazareth.</a:t>
            </a:r>
            <a:r>
              <a:rPr lang="de-DE" sz="3000" dirty="0"/>
              <a:t>“</a:t>
            </a:r>
            <a:r>
              <a:rPr lang="de-CH" sz="3000" dirty="0"/>
              <a:t> </a:t>
            </a:r>
            <a:r>
              <a:rPr lang="de-CH" sz="3000" dirty="0" err="1"/>
              <a:t>Joh</a:t>
            </a:r>
            <a:r>
              <a:rPr lang="de-CH" sz="3000" dirty="0"/>
              <a:t> 1,36-45</a:t>
            </a:r>
          </a:p>
        </p:txBody>
      </p:sp>
    </p:spTree>
    <p:extLst>
      <p:ext uri="{BB962C8B-B14F-4D97-AF65-F5344CB8AC3E}">
        <p14:creationId xmlns:p14="http://schemas.microsoft.com/office/powerpoint/2010/main" val="271228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Vorgeschichte</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29763" y="0"/>
            <a:ext cx="336223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1225118" y="1136342"/>
            <a:ext cx="5893986" cy="1938992"/>
          </a:xfrm>
          <a:prstGeom prst="rect">
            <a:avLst/>
          </a:prstGeom>
          <a:noFill/>
        </p:spPr>
        <p:txBody>
          <a:bodyPr wrap="none" rtlCol="0">
            <a:spAutoFit/>
          </a:bodyPr>
          <a:lstStyle/>
          <a:p>
            <a:pPr marL="457200" indent="-457200">
              <a:buFont typeface="Arial" panose="020B0604020202020204" pitchFamily="34" charset="0"/>
              <a:buChar char="•"/>
            </a:pPr>
            <a:r>
              <a:rPr lang="de-CH" sz="3000" dirty="0"/>
              <a:t>Jesus wird getauft</a:t>
            </a:r>
          </a:p>
          <a:p>
            <a:pPr marL="457200" indent="-457200">
              <a:buFont typeface="Arial" panose="020B0604020202020204" pitchFamily="34" charset="0"/>
              <a:buChar char="•"/>
            </a:pPr>
            <a:r>
              <a:rPr lang="de-CH" sz="3000" dirty="0"/>
              <a:t>Die Versuchung Jesu in der Wüste</a:t>
            </a:r>
          </a:p>
          <a:p>
            <a:pPr marL="457200" indent="-457200">
              <a:buFont typeface="Arial" panose="020B0604020202020204" pitchFamily="34" charset="0"/>
              <a:buChar char="•"/>
            </a:pPr>
            <a:r>
              <a:rPr lang="de-CH" sz="3000" dirty="0"/>
              <a:t>Die ersten Jünger</a:t>
            </a:r>
          </a:p>
          <a:p>
            <a:pPr marL="457200" indent="-457200">
              <a:buFont typeface="Arial" panose="020B0604020202020204" pitchFamily="34" charset="0"/>
              <a:buChar char="•"/>
            </a:pPr>
            <a:r>
              <a:rPr lang="de-CH" sz="3000" dirty="0"/>
              <a:t>Erstes Wunder in Kana</a:t>
            </a:r>
          </a:p>
        </p:txBody>
      </p:sp>
      <p:sp>
        <p:nvSpPr>
          <p:cNvPr id="4" name="Ellipse 3"/>
          <p:cNvSpPr/>
          <p:nvPr/>
        </p:nvSpPr>
        <p:spPr>
          <a:xfrm>
            <a:off x="9809819" y="648287"/>
            <a:ext cx="230821" cy="2173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Textfeld 4"/>
          <p:cNvSpPr txBox="1"/>
          <p:nvPr/>
        </p:nvSpPr>
        <p:spPr>
          <a:xfrm>
            <a:off x="543327" y="3311368"/>
            <a:ext cx="7871450" cy="2677656"/>
          </a:xfrm>
          <a:prstGeom prst="rect">
            <a:avLst/>
          </a:prstGeom>
          <a:noFill/>
        </p:spPr>
        <p:txBody>
          <a:bodyPr wrap="none" rtlCol="0">
            <a:spAutoFit/>
          </a:bodyPr>
          <a:lstStyle/>
          <a:p>
            <a:r>
              <a:rPr lang="de-DE" sz="3000" dirty="0"/>
              <a:t>„</a:t>
            </a:r>
            <a:r>
              <a:rPr lang="de-CH" sz="3000" dirty="0"/>
              <a:t>Aber auch Jesus wurde samt seinen Jüngern zur </a:t>
            </a:r>
          </a:p>
          <a:p>
            <a:r>
              <a:rPr lang="de-CH" sz="3000" dirty="0"/>
              <a:t>Hochzeit eingeladen.</a:t>
            </a:r>
            <a:r>
              <a:rPr lang="de-DE" sz="3000" dirty="0"/>
              <a:t>“</a:t>
            </a:r>
            <a:r>
              <a:rPr lang="de-CH" sz="3000" dirty="0"/>
              <a:t> </a:t>
            </a:r>
            <a:r>
              <a:rPr lang="de-CH" sz="3000" dirty="0" err="1"/>
              <a:t>Joh</a:t>
            </a:r>
            <a:r>
              <a:rPr lang="de-CH" sz="3000" dirty="0"/>
              <a:t> 2,2</a:t>
            </a:r>
          </a:p>
          <a:p>
            <a:endParaRPr lang="de-CH" sz="3000" dirty="0"/>
          </a:p>
          <a:p>
            <a:r>
              <a:rPr lang="de-CH" sz="3000" dirty="0"/>
              <a:t>Andreas, Johannes, Petrus, (evtl. Jakobus),</a:t>
            </a:r>
          </a:p>
          <a:p>
            <a:r>
              <a:rPr lang="de-CH" sz="3000" dirty="0"/>
              <a:t>Philippus, Nathanael</a:t>
            </a:r>
          </a:p>
          <a:p>
            <a:endParaRPr lang="de-CH" dirty="0"/>
          </a:p>
        </p:txBody>
      </p:sp>
    </p:spTree>
    <p:extLst>
      <p:ext uri="{BB962C8B-B14F-4D97-AF65-F5344CB8AC3E}">
        <p14:creationId xmlns:p14="http://schemas.microsoft.com/office/powerpoint/2010/main" val="71099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 calcmode="lin" valueType="num">
                                      <p:cBhvr>
                                        <p:cTn id="1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4" dur="500"/>
                                        <p:tgtEl>
                                          <p:spTgt spid="3">
                                            <p:txEl>
                                              <p:pRg st="3" end="3"/>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 calcmode="lin" valueType="num">
                                      <p:cBhvr>
                                        <p:cTn id="22"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 calcmode="lin" valueType="num">
                                      <p:cBhvr>
                                        <p:cTn id="29"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1" dur="500"/>
                                        <p:tgtEl>
                                          <p:spTgt spid="5">
                                            <p:txEl>
                                              <p:pRg st="3" end="3"/>
                                            </p:txEl>
                                          </p:spTgt>
                                        </p:tgtEl>
                                      </p:cBhvr>
                                    </p:animEffect>
                                  </p:childTnLst>
                                </p:cTn>
                              </p:par>
                              <p:par>
                                <p:cTn id="32" presetID="53" presetClass="entr" presetSubtype="16" fill="hold" nodeType="with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 calcmode="lin" valueType="num">
                                      <p:cBhvr>
                                        <p:cTn id="34"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6"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Das erste Jahr</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29763" y="0"/>
            <a:ext cx="336223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443883" y="1136342"/>
            <a:ext cx="7230441" cy="553998"/>
          </a:xfrm>
          <a:prstGeom prst="rect">
            <a:avLst/>
          </a:prstGeom>
          <a:noFill/>
        </p:spPr>
        <p:txBody>
          <a:bodyPr wrap="none" rtlCol="0">
            <a:spAutoFit/>
          </a:bodyPr>
          <a:lstStyle/>
          <a:p>
            <a:pPr marL="457200" indent="-457200">
              <a:buFont typeface="Arial" panose="020B0604020202020204" pitchFamily="34" charset="0"/>
              <a:buChar char="•"/>
            </a:pPr>
            <a:r>
              <a:rPr lang="de-CH" sz="3000" dirty="0"/>
              <a:t>Das erste Passah: Jesus reinigt den Tempel</a:t>
            </a:r>
          </a:p>
        </p:txBody>
      </p:sp>
      <p:sp>
        <p:nvSpPr>
          <p:cNvPr id="6" name="Ellipse 5"/>
          <p:cNvSpPr/>
          <p:nvPr/>
        </p:nvSpPr>
        <p:spPr>
          <a:xfrm>
            <a:off x="9614503" y="6072543"/>
            <a:ext cx="230821" cy="2173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87241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Das erste Jahr</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29763" y="0"/>
            <a:ext cx="336223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443883" y="1136342"/>
            <a:ext cx="7230441" cy="1015663"/>
          </a:xfrm>
          <a:prstGeom prst="rect">
            <a:avLst/>
          </a:prstGeom>
          <a:noFill/>
        </p:spPr>
        <p:txBody>
          <a:bodyPr wrap="none" rtlCol="0">
            <a:spAutoFit/>
          </a:bodyPr>
          <a:lstStyle/>
          <a:p>
            <a:pPr marL="457200" indent="-457200">
              <a:buFont typeface="Arial" panose="020B0604020202020204" pitchFamily="34" charset="0"/>
              <a:buChar char="•"/>
            </a:pPr>
            <a:r>
              <a:rPr lang="de-CH" sz="3000" dirty="0"/>
              <a:t>Das erste Passah: Jesus reinigt den Tempel</a:t>
            </a:r>
          </a:p>
          <a:p>
            <a:pPr marL="457200" indent="-457200">
              <a:buFont typeface="Arial" panose="020B0604020202020204" pitchFamily="34" charset="0"/>
              <a:buChar char="•"/>
            </a:pPr>
            <a:r>
              <a:rPr lang="de-CH" sz="3000" dirty="0"/>
              <a:t>Gespräch mit einer Samariterin in </a:t>
            </a:r>
            <a:r>
              <a:rPr lang="de-CH" sz="3000" dirty="0" err="1"/>
              <a:t>Sychar</a:t>
            </a:r>
            <a:endParaRPr lang="de-CH" sz="3000" dirty="0"/>
          </a:p>
        </p:txBody>
      </p:sp>
      <p:sp>
        <p:nvSpPr>
          <p:cNvPr id="6" name="Ellipse 5"/>
          <p:cNvSpPr/>
          <p:nvPr/>
        </p:nvSpPr>
        <p:spPr>
          <a:xfrm>
            <a:off x="9960464" y="3802458"/>
            <a:ext cx="230821" cy="2173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50356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5">
                                            <p:txEl>
                                              <p:pRg st="1" end="1"/>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Das erste Jahr</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29762" y="0"/>
            <a:ext cx="336223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443883" y="1136342"/>
            <a:ext cx="7230441" cy="1477328"/>
          </a:xfrm>
          <a:prstGeom prst="rect">
            <a:avLst/>
          </a:prstGeom>
          <a:noFill/>
        </p:spPr>
        <p:txBody>
          <a:bodyPr wrap="none" rtlCol="0">
            <a:spAutoFit/>
          </a:bodyPr>
          <a:lstStyle/>
          <a:p>
            <a:pPr marL="457200" indent="-457200">
              <a:buFont typeface="Arial" panose="020B0604020202020204" pitchFamily="34" charset="0"/>
              <a:buChar char="•"/>
            </a:pPr>
            <a:r>
              <a:rPr lang="de-CH" sz="3000" dirty="0"/>
              <a:t>Das erste Passah: Jesus reinigt den Tempel</a:t>
            </a:r>
          </a:p>
          <a:p>
            <a:pPr marL="457200" indent="-457200">
              <a:buFont typeface="Arial" panose="020B0604020202020204" pitchFamily="34" charset="0"/>
              <a:buChar char="•"/>
            </a:pPr>
            <a:r>
              <a:rPr lang="de-CH" sz="3000" dirty="0"/>
              <a:t>Gespräch mit einer Samariterin in </a:t>
            </a:r>
            <a:r>
              <a:rPr lang="de-CH" sz="3000" dirty="0" err="1"/>
              <a:t>Sychar</a:t>
            </a:r>
            <a:endParaRPr lang="de-CH" sz="3000" dirty="0"/>
          </a:p>
          <a:p>
            <a:pPr marL="457200" indent="-457200">
              <a:buFont typeface="Arial" panose="020B0604020202020204" pitchFamily="34" charset="0"/>
              <a:buChar char="•"/>
            </a:pPr>
            <a:r>
              <a:rPr lang="de-CH" sz="3000" dirty="0"/>
              <a:t>Jesus predigt in Galiläa</a:t>
            </a:r>
          </a:p>
        </p:txBody>
      </p:sp>
      <p:sp>
        <p:nvSpPr>
          <p:cNvPr id="6" name="Ellipse 5"/>
          <p:cNvSpPr/>
          <p:nvPr/>
        </p:nvSpPr>
        <p:spPr>
          <a:xfrm>
            <a:off x="10288656" y="810251"/>
            <a:ext cx="230821" cy="2173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Rechteck 2"/>
          <p:cNvSpPr/>
          <p:nvPr/>
        </p:nvSpPr>
        <p:spPr>
          <a:xfrm>
            <a:off x="597762" y="3195064"/>
            <a:ext cx="8232001" cy="1015663"/>
          </a:xfrm>
          <a:prstGeom prst="rect">
            <a:avLst/>
          </a:prstGeom>
        </p:spPr>
        <p:txBody>
          <a:bodyPr wrap="square">
            <a:spAutoFit/>
          </a:bodyPr>
          <a:lstStyle/>
          <a:p>
            <a:r>
              <a:rPr lang="de-DE" sz="3000" dirty="0"/>
              <a:t>„</a:t>
            </a:r>
            <a:r>
              <a:rPr lang="de-CH" sz="3000" dirty="0"/>
              <a:t>Die Zeit ist erfüllt, und das Reich Gottes ist nahe. Tut Buße und glaubt an das Evangelium!</a:t>
            </a:r>
            <a:r>
              <a:rPr lang="de-DE" sz="3000" dirty="0"/>
              <a:t>“ </a:t>
            </a:r>
            <a:r>
              <a:rPr lang="de-DE" sz="3000" dirty="0" err="1"/>
              <a:t>Mk</a:t>
            </a:r>
            <a:r>
              <a:rPr lang="de-DE" sz="3000" dirty="0"/>
              <a:t> 1,15</a:t>
            </a:r>
            <a:r>
              <a:rPr lang="de-CH" sz="3000" dirty="0"/>
              <a:t> </a:t>
            </a:r>
          </a:p>
        </p:txBody>
      </p:sp>
    </p:spTree>
    <p:extLst>
      <p:ext uri="{BB962C8B-B14F-4D97-AF65-F5344CB8AC3E}">
        <p14:creationId xmlns:p14="http://schemas.microsoft.com/office/powerpoint/2010/main" val="130759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p:cTn id="7"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5">
                                            <p:txEl>
                                              <p:pRg st="2" end="2"/>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Das erste Jahr</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29762" y="0"/>
            <a:ext cx="336223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443883" y="1136342"/>
            <a:ext cx="7230441" cy="1938992"/>
          </a:xfrm>
          <a:prstGeom prst="rect">
            <a:avLst/>
          </a:prstGeom>
          <a:noFill/>
        </p:spPr>
        <p:txBody>
          <a:bodyPr wrap="none" rtlCol="0">
            <a:spAutoFit/>
          </a:bodyPr>
          <a:lstStyle/>
          <a:p>
            <a:pPr marL="457200" indent="-457200">
              <a:buFont typeface="Arial" panose="020B0604020202020204" pitchFamily="34" charset="0"/>
              <a:buChar char="•"/>
            </a:pPr>
            <a:r>
              <a:rPr lang="de-CH" sz="3000" dirty="0"/>
              <a:t>Das erste Passah: Jesus reinigt den Tempel</a:t>
            </a:r>
          </a:p>
          <a:p>
            <a:pPr marL="457200" indent="-457200">
              <a:buFont typeface="Arial" panose="020B0604020202020204" pitchFamily="34" charset="0"/>
              <a:buChar char="•"/>
            </a:pPr>
            <a:r>
              <a:rPr lang="de-CH" sz="3000" dirty="0"/>
              <a:t>Gespräch mit einer Samariterin in </a:t>
            </a:r>
            <a:r>
              <a:rPr lang="de-CH" sz="3000" dirty="0" err="1"/>
              <a:t>Sychar</a:t>
            </a:r>
            <a:endParaRPr lang="de-CH" sz="3000" dirty="0"/>
          </a:p>
          <a:p>
            <a:pPr marL="457200" indent="-457200">
              <a:buFont typeface="Arial" panose="020B0604020202020204" pitchFamily="34" charset="0"/>
              <a:buChar char="•"/>
            </a:pPr>
            <a:r>
              <a:rPr lang="de-CH" sz="3000" dirty="0"/>
              <a:t>Jesus predigt in Galiläa</a:t>
            </a:r>
          </a:p>
          <a:p>
            <a:pPr marL="457200" indent="-457200">
              <a:buFont typeface="Arial" panose="020B0604020202020204" pitchFamily="34" charset="0"/>
              <a:buChar char="•"/>
            </a:pPr>
            <a:r>
              <a:rPr lang="de-CH" sz="3000" dirty="0"/>
              <a:t>Jesus zieht nach Kapernaum um</a:t>
            </a:r>
          </a:p>
        </p:txBody>
      </p:sp>
      <p:sp>
        <p:nvSpPr>
          <p:cNvPr id="6" name="Ellipse 5"/>
          <p:cNvSpPr/>
          <p:nvPr/>
        </p:nvSpPr>
        <p:spPr>
          <a:xfrm>
            <a:off x="10039517" y="1263013"/>
            <a:ext cx="230821" cy="2173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Rechteck 2"/>
          <p:cNvSpPr/>
          <p:nvPr/>
        </p:nvSpPr>
        <p:spPr>
          <a:xfrm>
            <a:off x="597759" y="3255069"/>
            <a:ext cx="8232001" cy="1938992"/>
          </a:xfrm>
          <a:prstGeom prst="rect">
            <a:avLst/>
          </a:prstGeom>
        </p:spPr>
        <p:txBody>
          <a:bodyPr wrap="square">
            <a:spAutoFit/>
          </a:bodyPr>
          <a:lstStyle/>
          <a:p>
            <a:r>
              <a:rPr lang="de-DE" sz="3000" dirty="0"/>
              <a:t>„</a:t>
            </a:r>
            <a:r>
              <a:rPr lang="de-CH" sz="3000" dirty="0"/>
              <a:t>Und er kam nach Nazareth, wo er erzogen worden war, und ging nach seiner Gewohnheit am Sabbattag in die Synagoge und stand auf, um vorzulesen.</a:t>
            </a:r>
            <a:r>
              <a:rPr lang="de-DE" sz="3000" dirty="0"/>
              <a:t>“ </a:t>
            </a:r>
            <a:r>
              <a:rPr lang="de-DE" sz="3000" dirty="0" err="1"/>
              <a:t>Lk</a:t>
            </a:r>
            <a:r>
              <a:rPr lang="de-DE" sz="3000" dirty="0"/>
              <a:t> 4,16</a:t>
            </a:r>
            <a:r>
              <a:rPr lang="de-CH" sz="3000" dirty="0"/>
              <a:t> </a:t>
            </a:r>
          </a:p>
        </p:txBody>
      </p:sp>
    </p:spTree>
    <p:extLst>
      <p:ext uri="{BB962C8B-B14F-4D97-AF65-F5344CB8AC3E}">
        <p14:creationId xmlns:p14="http://schemas.microsoft.com/office/powerpoint/2010/main" val="281925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p:cTn id="7"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5">
                                            <p:txEl>
                                              <p:pRg st="3" end="3"/>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Das erste Jahr</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29762" y="0"/>
            <a:ext cx="336223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443883" y="1136342"/>
            <a:ext cx="7230441" cy="1938992"/>
          </a:xfrm>
          <a:prstGeom prst="rect">
            <a:avLst/>
          </a:prstGeom>
          <a:noFill/>
        </p:spPr>
        <p:txBody>
          <a:bodyPr wrap="none" rtlCol="0">
            <a:spAutoFit/>
          </a:bodyPr>
          <a:lstStyle/>
          <a:p>
            <a:pPr marL="457200" indent="-457200">
              <a:buFont typeface="Arial" panose="020B0604020202020204" pitchFamily="34" charset="0"/>
              <a:buChar char="•"/>
            </a:pPr>
            <a:r>
              <a:rPr lang="de-CH" sz="3000" dirty="0"/>
              <a:t>Das erste Passah: Jesus reinigt den Tempel</a:t>
            </a:r>
          </a:p>
          <a:p>
            <a:pPr marL="457200" indent="-457200">
              <a:buFont typeface="Arial" panose="020B0604020202020204" pitchFamily="34" charset="0"/>
              <a:buChar char="•"/>
            </a:pPr>
            <a:r>
              <a:rPr lang="de-CH" sz="3000" dirty="0"/>
              <a:t>Gespräch mit einer Samariterin in </a:t>
            </a:r>
            <a:r>
              <a:rPr lang="de-CH" sz="3000" dirty="0" err="1"/>
              <a:t>Sychar</a:t>
            </a:r>
            <a:endParaRPr lang="de-CH" sz="3000" dirty="0"/>
          </a:p>
          <a:p>
            <a:pPr marL="457200" indent="-457200">
              <a:buFont typeface="Arial" panose="020B0604020202020204" pitchFamily="34" charset="0"/>
              <a:buChar char="•"/>
            </a:pPr>
            <a:r>
              <a:rPr lang="de-CH" sz="3000" dirty="0"/>
              <a:t>Jesus predigt in Galiläa</a:t>
            </a:r>
          </a:p>
          <a:p>
            <a:pPr marL="457200" indent="-457200">
              <a:buFont typeface="Arial" panose="020B0604020202020204" pitchFamily="34" charset="0"/>
              <a:buChar char="•"/>
            </a:pPr>
            <a:r>
              <a:rPr lang="de-CH" sz="3000" dirty="0"/>
              <a:t>Jesus zieht nach Kapernaum um</a:t>
            </a:r>
          </a:p>
        </p:txBody>
      </p:sp>
      <p:sp>
        <p:nvSpPr>
          <p:cNvPr id="6" name="Ellipse 5"/>
          <p:cNvSpPr/>
          <p:nvPr/>
        </p:nvSpPr>
        <p:spPr>
          <a:xfrm>
            <a:off x="10039517" y="1263013"/>
            <a:ext cx="230821" cy="2173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Rechteck 2"/>
          <p:cNvSpPr/>
          <p:nvPr/>
        </p:nvSpPr>
        <p:spPr>
          <a:xfrm>
            <a:off x="597760" y="3263946"/>
            <a:ext cx="8079515" cy="2862322"/>
          </a:xfrm>
          <a:prstGeom prst="rect">
            <a:avLst/>
          </a:prstGeom>
        </p:spPr>
        <p:txBody>
          <a:bodyPr wrap="square">
            <a:spAutoFit/>
          </a:bodyPr>
          <a:lstStyle/>
          <a:p>
            <a:r>
              <a:rPr lang="de-DE" sz="3000" dirty="0"/>
              <a:t>„</a:t>
            </a:r>
            <a:r>
              <a:rPr lang="de-CH" sz="3000" dirty="0"/>
              <a:t>Da wurden alle in der Synagoge voll Zorn, als sie dies hörten. Und sie standen auf und stießen ihn zur Stadt hinaus und führten ihn an den Rand des Berges, auf dem ihre Stadt gebaut war, um ihn hinabzustürzen. Er aber ging mitten durch sie hindurch und zog weiter.</a:t>
            </a:r>
            <a:r>
              <a:rPr lang="de-DE" sz="3000" dirty="0"/>
              <a:t>“ </a:t>
            </a:r>
            <a:r>
              <a:rPr lang="de-DE" sz="3000" dirty="0" err="1"/>
              <a:t>Lk</a:t>
            </a:r>
            <a:r>
              <a:rPr lang="de-DE" sz="3000" dirty="0"/>
              <a:t> 4,28-30</a:t>
            </a:r>
            <a:r>
              <a:rPr lang="de-CH" sz="3000" dirty="0"/>
              <a:t> </a:t>
            </a:r>
          </a:p>
        </p:txBody>
      </p:sp>
    </p:spTree>
    <p:extLst>
      <p:ext uri="{BB962C8B-B14F-4D97-AF65-F5344CB8AC3E}">
        <p14:creationId xmlns:p14="http://schemas.microsoft.com/office/powerpoint/2010/main" val="82882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Das erste Jahr</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29762" y="0"/>
            <a:ext cx="336223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443883" y="1136341"/>
            <a:ext cx="4904484" cy="1015663"/>
          </a:xfrm>
          <a:prstGeom prst="rect">
            <a:avLst/>
          </a:prstGeom>
          <a:noFill/>
        </p:spPr>
        <p:txBody>
          <a:bodyPr wrap="none" rtlCol="0">
            <a:spAutoFit/>
          </a:bodyPr>
          <a:lstStyle/>
          <a:p>
            <a:pPr marL="457200" indent="-457200">
              <a:buFont typeface="Arial" panose="020B0604020202020204" pitchFamily="34" charset="0"/>
              <a:buChar char="•"/>
            </a:pPr>
            <a:r>
              <a:rPr lang="de-CH" sz="3000" dirty="0"/>
              <a:t>Die Berufung der Vier</a:t>
            </a:r>
          </a:p>
          <a:p>
            <a:pPr marL="457200" indent="-457200">
              <a:buFont typeface="Arial" panose="020B0604020202020204" pitchFamily="34" charset="0"/>
              <a:buChar char="•"/>
            </a:pPr>
            <a:r>
              <a:rPr lang="de-CH" sz="3000" dirty="0"/>
              <a:t>Die Berufung des Matthäus</a:t>
            </a:r>
          </a:p>
        </p:txBody>
      </p:sp>
      <p:sp>
        <p:nvSpPr>
          <p:cNvPr id="6" name="Ellipse 5"/>
          <p:cNvSpPr/>
          <p:nvPr/>
        </p:nvSpPr>
        <p:spPr>
          <a:xfrm>
            <a:off x="11051571" y="153304"/>
            <a:ext cx="230821" cy="2173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97995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p:cTn id="19"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Das erste Jahr</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29762" y="0"/>
            <a:ext cx="336223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443883" y="1136341"/>
            <a:ext cx="5845896" cy="1938992"/>
          </a:xfrm>
          <a:prstGeom prst="rect">
            <a:avLst/>
          </a:prstGeom>
          <a:noFill/>
        </p:spPr>
        <p:txBody>
          <a:bodyPr wrap="none" rtlCol="0">
            <a:spAutoFit/>
          </a:bodyPr>
          <a:lstStyle/>
          <a:p>
            <a:pPr marL="457200" indent="-457200">
              <a:buFont typeface="Arial" panose="020B0604020202020204" pitchFamily="34" charset="0"/>
              <a:buChar char="•"/>
            </a:pPr>
            <a:r>
              <a:rPr lang="de-CH" sz="3000" dirty="0"/>
              <a:t>Die Berufung der Vier</a:t>
            </a:r>
          </a:p>
          <a:p>
            <a:pPr marL="457200" indent="-457200">
              <a:buFont typeface="Arial" panose="020B0604020202020204" pitchFamily="34" charset="0"/>
              <a:buChar char="•"/>
            </a:pPr>
            <a:r>
              <a:rPr lang="de-CH" sz="3000" dirty="0"/>
              <a:t>Die Berufung des Matthäus</a:t>
            </a:r>
          </a:p>
          <a:p>
            <a:pPr marL="457200" indent="-457200">
              <a:buFont typeface="Arial" panose="020B0604020202020204" pitchFamily="34" charset="0"/>
              <a:buChar char="•"/>
            </a:pPr>
            <a:r>
              <a:rPr lang="de-CH" sz="3000" dirty="0"/>
              <a:t>Erste Konfrontation mit Pharisäer</a:t>
            </a:r>
          </a:p>
          <a:p>
            <a:pPr marL="457200" indent="-457200">
              <a:buFont typeface="Arial" panose="020B0604020202020204" pitchFamily="34" charset="0"/>
              <a:buChar char="•"/>
            </a:pPr>
            <a:endParaRPr lang="de-CH" sz="3000" dirty="0"/>
          </a:p>
        </p:txBody>
      </p:sp>
      <p:sp>
        <p:nvSpPr>
          <p:cNvPr id="6" name="Ellipse 5"/>
          <p:cNvSpPr/>
          <p:nvPr/>
        </p:nvSpPr>
        <p:spPr>
          <a:xfrm>
            <a:off x="11051571" y="153304"/>
            <a:ext cx="230821" cy="2173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6"/>
          <p:cNvSpPr/>
          <p:nvPr/>
        </p:nvSpPr>
        <p:spPr>
          <a:xfrm>
            <a:off x="443883" y="3070115"/>
            <a:ext cx="8306543" cy="2400657"/>
          </a:xfrm>
          <a:prstGeom prst="rect">
            <a:avLst/>
          </a:prstGeom>
        </p:spPr>
        <p:txBody>
          <a:bodyPr wrap="square">
            <a:spAutoFit/>
          </a:bodyPr>
          <a:lstStyle/>
          <a:p>
            <a:r>
              <a:rPr lang="de-DE" sz="3000" dirty="0"/>
              <a:t>„</a:t>
            </a:r>
            <a:r>
              <a:rPr lang="de-CH" sz="3000" dirty="0"/>
              <a:t>Und es begab sich, dass er am Sabbat durch die Kornfelder ging. Und seine Jünger fingen an, auf dem Weg die Ähren abzustreifen. Da sprachen die Pharisäer zu ihm: Sieh doch, warum tun sie am Sabbat, was nicht erlaubt ist?</a:t>
            </a:r>
            <a:r>
              <a:rPr lang="de-DE" sz="3000" dirty="0"/>
              <a:t>“ </a:t>
            </a:r>
            <a:r>
              <a:rPr lang="de-CH" sz="3000" dirty="0" err="1"/>
              <a:t>Mk</a:t>
            </a:r>
            <a:r>
              <a:rPr lang="de-CH" sz="3000" dirty="0"/>
              <a:t> 2,23-24</a:t>
            </a:r>
          </a:p>
        </p:txBody>
      </p:sp>
      <p:grpSp>
        <p:nvGrpSpPr>
          <p:cNvPr id="11" name="Gruppieren 10"/>
          <p:cNvGrpSpPr/>
          <p:nvPr/>
        </p:nvGrpSpPr>
        <p:grpSpPr>
          <a:xfrm>
            <a:off x="9685538" y="443883"/>
            <a:ext cx="2119143" cy="5652914"/>
            <a:chOff x="9685538" y="443883"/>
            <a:chExt cx="2119143" cy="5652914"/>
          </a:xfrm>
        </p:grpSpPr>
        <p:cxnSp>
          <p:nvCxnSpPr>
            <p:cNvPr id="4" name="Gerade Verbindung mit Pfeil 3"/>
            <p:cNvCxnSpPr/>
            <p:nvPr/>
          </p:nvCxnSpPr>
          <p:spPr>
            <a:xfrm flipV="1">
              <a:off x="9685538" y="443883"/>
              <a:ext cx="1399836" cy="565291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feld 7"/>
            <p:cNvSpPr txBox="1"/>
            <p:nvPr/>
          </p:nvSpPr>
          <p:spPr>
            <a:xfrm>
              <a:off x="10536385" y="2956747"/>
              <a:ext cx="1268296" cy="553998"/>
            </a:xfrm>
            <a:prstGeom prst="rect">
              <a:avLst/>
            </a:prstGeom>
            <a:noFill/>
          </p:spPr>
          <p:txBody>
            <a:bodyPr wrap="none" rtlCol="0">
              <a:spAutoFit/>
            </a:bodyPr>
            <a:lstStyle/>
            <a:p>
              <a:r>
                <a:rPr lang="de-CH" sz="3000" b="1" dirty="0">
                  <a:solidFill>
                    <a:srgbClr val="FF0000"/>
                  </a:solidFill>
                </a:rPr>
                <a:t>130km</a:t>
              </a:r>
            </a:p>
          </p:txBody>
        </p:sp>
      </p:grpSp>
    </p:spTree>
    <p:extLst>
      <p:ext uri="{BB962C8B-B14F-4D97-AF65-F5344CB8AC3E}">
        <p14:creationId xmlns:p14="http://schemas.microsoft.com/office/powerpoint/2010/main" val="356765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p:cTn id="7"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5">
                                            <p:txEl>
                                              <p:pRg st="2" end="2"/>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Das erste Jahr</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29762" y="0"/>
            <a:ext cx="336223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443883" y="1136341"/>
            <a:ext cx="5845896" cy="1938992"/>
          </a:xfrm>
          <a:prstGeom prst="rect">
            <a:avLst/>
          </a:prstGeom>
          <a:noFill/>
        </p:spPr>
        <p:txBody>
          <a:bodyPr wrap="none" rtlCol="0">
            <a:spAutoFit/>
          </a:bodyPr>
          <a:lstStyle/>
          <a:p>
            <a:pPr marL="457200" indent="-457200">
              <a:buFont typeface="Arial" panose="020B0604020202020204" pitchFamily="34" charset="0"/>
              <a:buChar char="•"/>
            </a:pPr>
            <a:r>
              <a:rPr lang="de-CH" sz="3000" dirty="0"/>
              <a:t>Die Berufung der Vier</a:t>
            </a:r>
          </a:p>
          <a:p>
            <a:pPr marL="457200" indent="-457200">
              <a:buFont typeface="Arial" panose="020B0604020202020204" pitchFamily="34" charset="0"/>
              <a:buChar char="•"/>
            </a:pPr>
            <a:r>
              <a:rPr lang="de-CH" sz="3000" dirty="0"/>
              <a:t>Die Berufung des Matthäus</a:t>
            </a:r>
          </a:p>
          <a:p>
            <a:pPr marL="457200" indent="-457200">
              <a:buFont typeface="Arial" panose="020B0604020202020204" pitchFamily="34" charset="0"/>
              <a:buChar char="•"/>
            </a:pPr>
            <a:r>
              <a:rPr lang="de-CH" sz="3000" dirty="0"/>
              <a:t>Erste Konfrontation mit Pharisäer</a:t>
            </a:r>
          </a:p>
          <a:p>
            <a:pPr marL="457200" indent="-457200">
              <a:buFont typeface="Arial" panose="020B0604020202020204" pitchFamily="34" charset="0"/>
              <a:buChar char="•"/>
            </a:pPr>
            <a:endParaRPr lang="de-CH" sz="3000" dirty="0"/>
          </a:p>
        </p:txBody>
      </p:sp>
      <p:sp>
        <p:nvSpPr>
          <p:cNvPr id="6" name="Ellipse 5"/>
          <p:cNvSpPr/>
          <p:nvPr/>
        </p:nvSpPr>
        <p:spPr>
          <a:xfrm>
            <a:off x="11051571" y="153304"/>
            <a:ext cx="230821" cy="2173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6"/>
          <p:cNvSpPr/>
          <p:nvPr/>
        </p:nvSpPr>
        <p:spPr>
          <a:xfrm>
            <a:off x="443883" y="3070115"/>
            <a:ext cx="8306543" cy="1477328"/>
          </a:xfrm>
          <a:prstGeom prst="rect">
            <a:avLst/>
          </a:prstGeom>
        </p:spPr>
        <p:txBody>
          <a:bodyPr wrap="square">
            <a:spAutoFit/>
          </a:bodyPr>
          <a:lstStyle/>
          <a:p>
            <a:r>
              <a:rPr lang="de-DE" sz="3000" dirty="0"/>
              <a:t>„Da gingen die Pharisäer hinaus und hielten sogleich mit den </a:t>
            </a:r>
            <a:r>
              <a:rPr lang="de-DE" sz="3000" dirty="0" err="1"/>
              <a:t>Herodianern</a:t>
            </a:r>
            <a:r>
              <a:rPr lang="de-DE" sz="3000" dirty="0"/>
              <a:t> Rat gegen ihn, wie sie ihn umbringen könnten.“ </a:t>
            </a:r>
            <a:r>
              <a:rPr lang="de-CH" sz="3000" dirty="0"/>
              <a:t>Mk 3,6</a:t>
            </a:r>
          </a:p>
        </p:txBody>
      </p:sp>
      <p:grpSp>
        <p:nvGrpSpPr>
          <p:cNvPr id="11" name="Gruppieren 10"/>
          <p:cNvGrpSpPr/>
          <p:nvPr/>
        </p:nvGrpSpPr>
        <p:grpSpPr>
          <a:xfrm>
            <a:off x="9685538" y="443883"/>
            <a:ext cx="2119143" cy="5652914"/>
            <a:chOff x="9685538" y="443883"/>
            <a:chExt cx="2119143" cy="5652914"/>
          </a:xfrm>
        </p:grpSpPr>
        <p:cxnSp>
          <p:nvCxnSpPr>
            <p:cNvPr id="4" name="Gerade Verbindung mit Pfeil 3"/>
            <p:cNvCxnSpPr/>
            <p:nvPr/>
          </p:nvCxnSpPr>
          <p:spPr>
            <a:xfrm flipV="1">
              <a:off x="9685538" y="443883"/>
              <a:ext cx="1399836" cy="565291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feld 7"/>
            <p:cNvSpPr txBox="1"/>
            <p:nvPr/>
          </p:nvSpPr>
          <p:spPr>
            <a:xfrm>
              <a:off x="10536385" y="2956747"/>
              <a:ext cx="1268296" cy="553998"/>
            </a:xfrm>
            <a:prstGeom prst="rect">
              <a:avLst/>
            </a:prstGeom>
            <a:noFill/>
          </p:spPr>
          <p:txBody>
            <a:bodyPr wrap="none" rtlCol="0">
              <a:spAutoFit/>
            </a:bodyPr>
            <a:lstStyle/>
            <a:p>
              <a:r>
                <a:rPr lang="de-CH" sz="3000" b="1" dirty="0">
                  <a:solidFill>
                    <a:srgbClr val="FF0000"/>
                  </a:solidFill>
                </a:rPr>
                <a:t>130km</a:t>
              </a:r>
            </a:p>
          </p:txBody>
        </p:sp>
      </p:grpSp>
    </p:spTree>
    <p:extLst>
      <p:ext uri="{BB962C8B-B14F-4D97-AF65-F5344CB8AC3E}">
        <p14:creationId xmlns:p14="http://schemas.microsoft.com/office/powerpoint/2010/main" val="138886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Einführung</a:t>
            </a:r>
          </a:p>
        </p:txBody>
      </p:sp>
      <p:sp>
        <p:nvSpPr>
          <p:cNvPr id="4" name="Inhaltsplatzhalter 3">
            <a:extLst>
              <a:ext uri="{FF2B5EF4-FFF2-40B4-BE49-F238E27FC236}">
                <a16:creationId xmlns:a16="http://schemas.microsoft.com/office/drawing/2014/main" xmlns="" id="{0A049DC5-72FF-455F-8366-FF1473A954FC}"/>
              </a:ext>
            </a:extLst>
          </p:cNvPr>
          <p:cNvSpPr txBox="1">
            <a:spLocks noGrp="1"/>
          </p:cNvSpPr>
          <p:nvPr>
            <p:ph idx="1"/>
          </p:nvPr>
        </p:nvSpPr>
        <p:spPr>
          <a:xfrm>
            <a:off x="838199" y="1825625"/>
            <a:ext cx="11007056" cy="431400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r>
              <a:rPr lang="de-DE" sz="3000" dirty="0"/>
              <a:t>Was die Evangelien nicht sind</a:t>
            </a:r>
          </a:p>
          <a:p>
            <a:pPr marL="457200" indent="-457200"/>
            <a:r>
              <a:rPr lang="de-DE" sz="3000" dirty="0"/>
              <a:t>Die genaue zeitliche Einordnung ist nicht immer entscheidend</a:t>
            </a:r>
          </a:p>
          <a:p>
            <a:pPr marL="457200" indent="-457200"/>
            <a:r>
              <a:rPr lang="de-DE" sz="3000" dirty="0"/>
              <a:t>Man kann das Leben Jesu in 4 Stationen unterteilen:</a:t>
            </a:r>
          </a:p>
          <a:p>
            <a:pPr marL="457200" indent="-457200"/>
            <a:endParaRPr lang="de-DE" sz="3000" dirty="0"/>
          </a:p>
          <a:p>
            <a:pPr indent="0">
              <a:buNone/>
            </a:pPr>
            <a:r>
              <a:rPr lang="de-DE" sz="3000" dirty="0"/>
              <a:t>				Geburt und Kindheit</a:t>
            </a:r>
          </a:p>
          <a:p>
            <a:pPr indent="0">
              <a:buNone/>
            </a:pPr>
            <a:r>
              <a:rPr lang="de-DE" sz="3000" dirty="0"/>
              <a:t>					Jugend</a:t>
            </a:r>
          </a:p>
          <a:p>
            <a:pPr indent="0">
              <a:buNone/>
            </a:pPr>
            <a:r>
              <a:rPr lang="de-DE" sz="3000" dirty="0"/>
              <a:t>				Der öffentliche Dienst</a:t>
            </a:r>
          </a:p>
          <a:p>
            <a:pPr indent="0">
              <a:buNone/>
            </a:pPr>
            <a:r>
              <a:rPr lang="de-DE" sz="3000" dirty="0"/>
              <a:t>					   Tod</a:t>
            </a:r>
          </a:p>
        </p:txBody>
      </p:sp>
    </p:spTree>
    <p:extLst>
      <p:ext uri="{BB962C8B-B14F-4D97-AF65-F5344CB8AC3E}">
        <p14:creationId xmlns:p14="http://schemas.microsoft.com/office/powerpoint/2010/main" val="150617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4">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 calcmode="lin" valueType="num">
                                      <p:cBhvr>
                                        <p:cTn id="14"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4">
                                            <p:txEl>
                                              <p:pRg st="2" end="2"/>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p:cTn id="19"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21" dur="500"/>
                                        <p:tgtEl>
                                          <p:spTgt spid="4">
                                            <p:txEl>
                                              <p:pRg st="4" end="4"/>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 calcmode="lin" valueType="num">
                                      <p:cBhvr>
                                        <p:cTn id="24"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25"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26" dur="500"/>
                                        <p:tgtEl>
                                          <p:spTgt spid="4">
                                            <p:txEl>
                                              <p:pRg st="5" end="5"/>
                                            </p:txEl>
                                          </p:spTgt>
                                        </p:tgtEl>
                                      </p:cBhvr>
                                    </p:animEffect>
                                  </p:childTnLst>
                                </p:cTn>
                              </p:par>
                              <p:par>
                                <p:cTn id="27" presetID="53" presetClass="entr" presetSubtype="16" fill="hold"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 calcmode="lin" valueType="num">
                                      <p:cBhvr>
                                        <p:cTn id="29"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30"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31" dur="500"/>
                                        <p:tgtEl>
                                          <p:spTgt spid="4">
                                            <p:txEl>
                                              <p:pRg st="6" end="6"/>
                                            </p:txEl>
                                          </p:spTgt>
                                        </p:tgtEl>
                                      </p:cBhvr>
                                    </p:animEffect>
                                  </p:childTnLst>
                                </p:cTn>
                              </p:par>
                              <p:par>
                                <p:cTn id="32" presetID="53" presetClass="entr" presetSubtype="16" fill="hold" nodeType="withEffect">
                                  <p:stCondLst>
                                    <p:cond delay="0"/>
                                  </p:stCondLst>
                                  <p:childTnLst>
                                    <p:set>
                                      <p:cBhvr>
                                        <p:cTn id="33" dur="1" fill="hold">
                                          <p:stCondLst>
                                            <p:cond delay="0"/>
                                          </p:stCondLst>
                                        </p:cTn>
                                        <p:tgtEl>
                                          <p:spTgt spid="4">
                                            <p:txEl>
                                              <p:pRg st="7" end="7"/>
                                            </p:txEl>
                                          </p:spTgt>
                                        </p:tgtEl>
                                        <p:attrNameLst>
                                          <p:attrName>style.visibility</p:attrName>
                                        </p:attrNameLst>
                                      </p:cBhvr>
                                      <p:to>
                                        <p:strVal val="visible"/>
                                      </p:to>
                                    </p:set>
                                    <p:anim calcmode="lin" valueType="num">
                                      <p:cBhvr>
                                        <p:cTn id="34" dur="500" fill="hold"/>
                                        <p:tgtEl>
                                          <p:spTgt spid="4">
                                            <p:txEl>
                                              <p:pRg st="7" end="7"/>
                                            </p:txEl>
                                          </p:spTgt>
                                        </p:tgtEl>
                                        <p:attrNameLst>
                                          <p:attrName>ppt_w</p:attrName>
                                        </p:attrNameLst>
                                      </p:cBhvr>
                                      <p:tavLst>
                                        <p:tav tm="0">
                                          <p:val>
                                            <p:fltVal val="0"/>
                                          </p:val>
                                        </p:tav>
                                        <p:tav tm="100000">
                                          <p:val>
                                            <p:strVal val="#ppt_w"/>
                                          </p:val>
                                        </p:tav>
                                      </p:tavLst>
                                    </p:anim>
                                    <p:anim calcmode="lin" valueType="num">
                                      <p:cBhvr>
                                        <p:cTn id="35" dur="500" fill="hold"/>
                                        <p:tgtEl>
                                          <p:spTgt spid="4">
                                            <p:txEl>
                                              <p:pRg st="7" end="7"/>
                                            </p:txEl>
                                          </p:spTgt>
                                        </p:tgtEl>
                                        <p:attrNameLst>
                                          <p:attrName>ppt_h</p:attrName>
                                        </p:attrNameLst>
                                      </p:cBhvr>
                                      <p:tavLst>
                                        <p:tav tm="0">
                                          <p:val>
                                            <p:fltVal val="0"/>
                                          </p:val>
                                        </p:tav>
                                        <p:tav tm="100000">
                                          <p:val>
                                            <p:strVal val="#ppt_h"/>
                                          </p:val>
                                        </p:tav>
                                      </p:tavLst>
                                    </p:anim>
                                    <p:animEffect transition="in" filter="fade">
                                      <p:cBhvr>
                                        <p:cTn id="36"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Das erste Jahr</a:t>
            </a:r>
          </a:p>
        </p:txBody>
      </p:sp>
      <p:sp>
        <p:nvSpPr>
          <p:cNvPr id="5" name="Textfeld 4"/>
          <p:cNvSpPr txBox="1"/>
          <p:nvPr/>
        </p:nvSpPr>
        <p:spPr>
          <a:xfrm>
            <a:off x="443883" y="1136341"/>
            <a:ext cx="6720942" cy="2400657"/>
          </a:xfrm>
          <a:prstGeom prst="rect">
            <a:avLst/>
          </a:prstGeom>
          <a:noFill/>
        </p:spPr>
        <p:txBody>
          <a:bodyPr wrap="none" rtlCol="0">
            <a:spAutoFit/>
          </a:bodyPr>
          <a:lstStyle/>
          <a:p>
            <a:pPr marL="457200" indent="-457200">
              <a:buFont typeface="Arial" panose="020B0604020202020204" pitchFamily="34" charset="0"/>
              <a:buChar char="•"/>
            </a:pPr>
            <a:r>
              <a:rPr lang="de-CH" sz="3000" dirty="0"/>
              <a:t>Die Berufung der Vier</a:t>
            </a:r>
          </a:p>
          <a:p>
            <a:pPr marL="457200" indent="-457200">
              <a:buFont typeface="Arial" panose="020B0604020202020204" pitchFamily="34" charset="0"/>
              <a:buChar char="•"/>
            </a:pPr>
            <a:r>
              <a:rPr lang="de-CH" sz="3000" dirty="0"/>
              <a:t>Die Berufung des Matthäus</a:t>
            </a:r>
          </a:p>
          <a:p>
            <a:pPr marL="457200" indent="-457200">
              <a:buFont typeface="Arial" panose="020B0604020202020204" pitchFamily="34" charset="0"/>
              <a:buChar char="•"/>
            </a:pPr>
            <a:r>
              <a:rPr lang="de-CH" sz="3000" dirty="0"/>
              <a:t>Erste Konfrontation mit Pharisäer</a:t>
            </a:r>
          </a:p>
          <a:p>
            <a:pPr marL="457200" indent="-457200">
              <a:buFont typeface="Arial" panose="020B0604020202020204" pitchFamily="34" charset="0"/>
              <a:buChar char="•"/>
            </a:pPr>
            <a:r>
              <a:rPr lang="de-CH" sz="3000" dirty="0"/>
              <a:t>Jesu Popularität auf erstem Höhepunkt</a:t>
            </a:r>
          </a:p>
          <a:p>
            <a:pPr marL="457200" indent="-457200">
              <a:buFont typeface="Arial" panose="020B0604020202020204" pitchFamily="34" charset="0"/>
              <a:buChar char="•"/>
            </a:pPr>
            <a:endParaRPr lang="de-CH" sz="3000"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1033" y="-1"/>
            <a:ext cx="3350967" cy="6879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llipse 5"/>
          <p:cNvSpPr/>
          <p:nvPr/>
        </p:nvSpPr>
        <p:spPr>
          <a:xfrm>
            <a:off x="11016058" y="1934610"/>
            <a:ext cx="230821" cy="2173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Rechteck 2"/>
          <p:cNvSpPr/>
          <p:nvPr/>
        </p:nvSpPr>
        <p:spPr>
          <a:xfrm>
            <a:off x="443883" y="3170133"/>
            <a:ext cx="8167457" cy="3323987"/>
          </a:xfrm>
          <a:prstGeom prst="rect">
            <a:avLst/>
          </a:prstGeom>
        </p:spPr>
        <p:txBody>
          <a:bodyPr wrap="square">
            <a:spAutoFit/>
          </a:bodyPr>
          <a:lstStyle/>
          <a:p>
            <a:r>
              <a:rPr lang="de-DE" sz="3000" dirty="0"/>
              <a:t>„</a:t>
            </a:r>
            <a:r>
              <a:rPr lang="de-CH" sz="3000" dirty="0"/>
              <a:t>Aber Jesus zog sich mit seinen Jüngern an den See zurück; und eine große Menge aus Galiläa folgte ihm nach, auch aus Judäa und von Jerusalem und von </a:t>
            </a:r>
            <a:r>
              <a:rPr lang="de-CH" sz="3000" dirty="0" err="1"/>
              <a:t>Idumäa</a:t>
            </a:r>
            <a:r>
              <a:rPr lang="de-CH" sz="3000" dirty="0"/>
              <a:t> und von jenseits des Jordan; und die aus der Gegend von </a:t>
            </a:r>
            <a:r>
              <a:rPr lang="de-CH" sz="3000" dirty="0" err="1"/>
              <a:t>Tyrus</a:t>
            </a:r>
            <a:r>
              <a:rPr lang="de-CH" sz="3000" dirty="0"/>
              <a:t> und </a:t>
            </a:r>
            <a:r>
              <a:rPr lang="de-CH" sz="3000" dirty="0" err="1"/>
              <a:t>Zidon</a:t>
            </a:r>
            <a:r>
              <a:rPr lang="de-CH" sz="3000" dirty="0"/>
              <a:t> kamen in großen Scharen zu ihm, weil sie gehört hatten, wie viel er tat.</a:t>
            </a:r>
            <a:r>
              <a:rPr lang="de-DE" sz="3000" dirty="0"/>
              <a:t>“</a:t>
            </a:r>
            <a:r>
              <a:rPr lang="de-CH" sz="3000" dirty="0"/>
              <a:t> </a:t>
            </a:r>
            <a:r>
              <a:rPr lang="de-CH" sz="3000" dirty="0" err="1"/>
              <a:t>Mk</a:t>
            </a:r>
            <a:r>
              <a:rPr lang="de-CH" sz="3000" dirty="0"/>
              <a:t> 3,7-8</a:t>
            </a:r>
          </a:p>
        </p:txBody>
      </p:sp>
      <p:grpSp>
        <p:nvGrpSpPr>
          <p:cNvPr id="4" name="Gruppieren 3"/>
          <p:cNvGrpSpPr/>
          <p:nvPr/>
        </p:nvGrpSpPr>
        <p:grpSpPr>
          <a:xfrm>
            <a:off x="8724914" y="2152005"/>
            <a:ext cx="2213162" cy="2680121"/>
            <a:chOff x="8724914" y="2152005"/>
            <a:chExt cx="2213162" cy="2680121"/>
          </a:xfrm>
        </p:grpSpPr>
        <p:cxnSp>
          <p:nvCxnSpPr>
            <p:cNvPr id="9" name="Gerade Verbindung mit Pfeil 8"/>
            <p:cNvCxnSpPr/>
            <p:nvPr/>
          </p:nvCxnSpPr>
          <p:spPr>
            <a:xfrm flipV="1">
              <a:off x="9676660" y="2152005"/>
              <a:ext cx="1261416" cy="268012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feld 28"/>
            <p:cNvSpPr txBox="1"/>
            <p:nvPr/>
          </p:nvSpPr>
          <p:spPr>
            <a:xfrm>
              <a:off x="8724914" y="3750049"/>
              <a:ext cx="1268296" cy="553998"/>
            </a:xfrm>
            <a:prstGeom prst="rect">
              <a:avLst/>
            </a:prstGeom>
            <a:noFill/>
          </p:spPr>
          <p:txBody>
            <a:bodyPr wrap="none" rtlCol="0">
              <a:spAutoFit/>
            </a:bodyPr>
            <a:lstStyle/>
            <a:p>
              <a:r>
                <a:rPr lang="de-CH" sz="3000" b="1" dirty="0">
                  <a:solidFill>
                    <a:srgbClr val="FF0000"/>
                  </a:solidFill>
                </a:rPr>
                <a:t>130km</a:t>
              </a:r>
            </a:p>
          </p:txBody>
        </p:sp>
      </p:grpSp>
      <p:grpSp>
        <p:nvGrpSpPr>
          <p:cNvPr id="7" name="Gruppieren 6"/>
          <p:cNvGrpSpPr/>
          <p:nvPr/>
        </p:nvGrpSpPr>
        <p:grpSpPr>
          <a:xfrm>
            <a:off x="9807216" y="2263806"/>
            <a:ext cx="1418385" cy="4080483"/>
            <a:chOff x="9807216" y="2263806"/>
            <a:chExt cx="1418385" cy="4080483"/>
          </a:xfrm>
        </p:grpSpPr>
        <p:cxnSp>
          <p:nvCxnSpPr>
            <p:cNvPr id="13" name="Gerade Verbindung mit Pfeil 12"/>
            <p:cNvCxnSpPr/>
            <p:nvPr/>
          </p:nvCxnSpPr>
          <p:spPr>
            <a:xfrm flipV="1">
              <a:off x="9807216" y="2263806"/>
              <a:ext cx="1314244" cy="408048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Textfeld 30"/>
            <p:cNvSpPr txBox="1"/>
            <p:nvPr/>
          </p:nvSpPr>
          <p:spPr>
            <a:xfrm>
              <a:off x="9957305" y="5765708"/>
              <a:ext cx="1268296" cy="553998"/>
            </a:xfrm>
            <a:prstGeom prst="rect">
              <a:avLst/>
            </a:prstGeom>
            <a:noFill/>
          </p:spPr>
          <p:txBody>
            <a:bodyPr wrap="none" rtlCol="0">
              <a:spAutoFit/>
            </a:bodyPr>
            <a:lstStyle/>
            <a:p>
              <a:r>
                <a:rPr lang="de-CH" sz="3000" b="1" dirty="0">
                  <a:solidFill>
                    <a:srgbClr val="FF0000"/>
                  </a:solidFill>
                </a:rPr>
                <a:t>190km</a:t>
              </a:r>
            </a:p>
          </p:txBody>
        </p:sp>
      </p:grpSp>
      <p:grpSp>
        <p:nvGrpSpPr>
          <p:cNvPr id="8" name="Gruppieren 7"/>
          <p:cNvGrpSpPr/>
          <p:nvPr/>
        </p:nvGrpSpPr>
        <p:grpSpPr>
          <a:xfrm>
            <a:off x="10900648" y="2152004"/>
            <a:ext cx="1268296" cy="2680122"/>
            <a:chOff x="10900648" y="2152004"/>
            <a:chExt cx="1268296" cy="2680122"/>
          </a:xfrm>
        </p:grpSpPr>
        <p:cxnSp>
          <p:nvCxnSpPr>
            <p:cNvPr id="17" name="Gerade Verbindung mit Pfeil 16"/>
            <p:cNvCxnSpPr/>
            <p:nvPr/>
          </p:nvCxnSpPr>
          <p:spPr>
            <a:xfrm flipV="1">
              <a:off x="11267943" y="2152004"/>
              <a:ext cx="0" cy="215511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Textfeld 31"/>
            <p:cNvSpPr txBox="1"/>
            <p:nvPr/>
          </p:nvSpPr>
          <p:spPr>
            <a:xfrm>
              <a:off x="10900648" y="4278128"/>
              <a:ext cx="1268296" cy="553998"/>
            </a:xfrm>
            <a:prstGeom prst="rect">
              <a:avLst/>
            </a:prstGeom>
            <a:noFill/>
          </p:spPr>
          <p:txBody>
            <a:bodyPr wrap="none" rtlCol="0">
              <a:spAutoFit/>
            </a:bodyPr>
            <a:lstStyle/>
            <a:p>
              <a:r>
                <a:rPr lang="de-CH" sz="3000" b="1" dirty="0">
                  <a:solidFill>
                    <a:srgbClr val="FF0000"/>
                  </a:solidFill>
                </a:rPr>
                <a:t>110km</a:t>
              </a:r>
            </a:p>
          </p:txBody>
        </p:sp>
      </p:grpSp>
      <p:grpSp>
        <p:nvGrpSpPr>
          <p:cNvPr id="10" name="Gruppieren 9"/>
          <p:cNvGrpSpPr/>
          <p:nvPr/>
        </p:nvGrpSpPr>
        <p:grpSpPr>
          <a:xfrm>
            <a:off x="9154346" y="841587"/>
            <a:ext cx="1824026" cy="1200654"/>
            <a:chOff x="9154346" y="841587"/>
            <a:chExt cx="1824026" cy="1200654"/>
          </a:xfrm>
        </p:grpSpPr>
        <p:cxnSp>
          <p:nvCxnSpPr>
            <p:cNvPr id="20" name="Gerade Verbindung mit Pfeil 19"/>
            <p:cNvCxnSpPr/>
            <p:nvPr/>
          </p:nvCxnSpPr>
          <p:spPr>
            <a:xfrm>
              <a:off x="10227076" y="1136341"/>
              <a:ext cx="751296" cy="9059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feld 14"/>
            <p:cNvSpPr txBox="1"/>
            <p:nvPr/>
          </p:nvSpPr>
          <p:spPr>
            <a:xfrm>
              <a:off x="9154346" y="841587"/>
              <a:ext cx="1072730" cy="553998"/>
            </a:xfrm>
            <a:prstGeom prst="rect">
              <a:avLst/>
            </a:prstGeom>
            <a:noFill/>
          </p:spPr>
          <p:txBody>
            <a:bodyPr wrap="none" rtlCol="0">
              <a:spAutoFit/>
            </a:bodyPr>
            <a:lstStyle/>
            <a:p>
              <a:r>
                <a:rPr lang="de-CH" sz="3000" b="1" dirty="0">
                  <a:solidFill>
                    <a:srgbClr val="FF0000"/>
                  </a:solidFill>
                </a:rPr>
                <a:t>60km</a:t>
              </a:r>
            </a:p>
          </p:txBody>
        </p:sp>
      </p:grpSp>
      <p:grpSp>
        <p:nvGrpSpPr>
          <p:cNvPr id="11" name="Gruppieren 10"/>
          <p:cNvGrpSpPr/>
          <p:nvPr/>
        </p:nvGrpSpPr>
        <p:grpSpPr>
          <a:xfrm>
            <a:off x="9529994" y="-1"/>
            <a:ext cx="1591466" cy="1864312"/>
            <a:chOff x="9529994" y="-1"/>
            <a:chExt cx="1591466" cy="1864312"/>
          </a:xfrm>
        </p:grpSpPr>
        <p:cxnSp>
          <p:nvCxnSpPr>
            <p:cNvPr id="22" name="Gerade Verbindung mit Pfeil 21"/>
            <p:cNvCxnSpPr/>
            <p:nvPr/>
          </p:nvCxnSpPr>
          <p:spPr>
            <a:xfrm>
              <a:off x="10679837" y="372862"/>
              <a:ext cx="441623" cy="149144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a:off x="9529994" y="-1"/>
              <a:ext cx="1072730" cy="553998"/>
            </a:xfrm>
            <a:prstGeom prst="rect">
              <a:avLst/>
            </a:prstGeom>
            <a:noFill/>
          </p:spPr>
          <p:txBody>
            <a:bodyPr wrap="none" rtlCol="0">
              <a:spAutoFit/>
            </a:bodyPr>
            <a:lstStyle/>
            <a:p>
              <a:r>
                <a:rPr lang="de-CH" sz="3000" b="1" dirty="0">
                  <a:solidFill>
                    <a:srgbClr val="FF0000"/>
                  </a:solidFill>
                </a:rPr>
                <a:t>90km</a:t>
              </a:r>
            </a:p>
          </p:txBody>
        </p:sp>
      </p:grpSp>
    </p:spTree>
    <p:extLst>
      <p:ext uri="{BB962C8B-B14F-4D97-AF65-F5344CB8AC3E}">
        <p14:creationId xmlns:p14="http://schemas.microsoft.com/office/powerpoint/2010/main" val="392626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p:cTn id="7"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5">
                                            <p:txEl>
                                              <p:pRg st="3" end="3"/>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1027"/>
                                        </p:tgtEl>
                                        <p:attrNameLst>
                                          <p:attrName>style.visibility</p:attrName>
                                        </p:attrNameLst>
                                      </p:cBhvr>
                                      <p:to>
                                        <p:strVal val="visible"/>
                                      </p:to>
                                    </p:set>
                                    <p:anim calcmode="lin" valueType="num">
                                      <p:cBhvr>
                                        <p:cTn id="12" dur="500" fill="hold"/>
                                        <p:tgtEl>
                                          <p:spTgt spid="1027"/>
                                        </p:tgtEl>
                                        <p:attrNameLst>
                                          <p:attrName>ppt_w</p:attrName>
                                        </p:attrNameLst>
                                      </p:cBhvr>
                                      <p:tavLst>
                                        <p:tav tm="0">
                                          <p:val>
                                            <p:fltVal val="0"/>
                                          </p:val>
                                        </p:tav>
                                        <p:tav tm="100000">
                                          <p:val>
                                            <p:strVal val="#ppt_w"/>
                                          </p:val>
                                        </p:tav>
                                      </p:tavLst>
                                    </p:anim>
                                    <p:anim calcmode="lin" valueType="num">
                                      <p:cBhvr>
                                        <p:cTn id="13" dur="500" fill="hold"/>
                                        <p:tgtEl>
                                          <p:spTgt spid="1027"/>
                                        </p:tgtEl>
                                        <p:attrNameLst>
                                          <p:attrName>ppt_h</p:attrName>
                                        </p:attrNameLst>
                                      </p:cBhvr>
                                      <p:tavLst>
                                        <p:tav tm="0">
                                          <p:val>
                                            <p:fltVal val="0"/>
                                          </p:val>
                                        </p:tav>
                                        <p:tav tm="100000">
                                          <p:val>
                                            <p:strVal val="#ppt_h"/>
                                          </p:val>
                                        </p:tav>
                                      </p:tavLst>
                                    </p:anim>
                                    <p:animEffect transition="in" filter="fade">
                                      <p:cBhvr>
                                        <p:cTn id="14" dur="500"/>
                                        <p:tgtEl>
                                          <p:spTgt spid="102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ppt_w</p:attrName>
                                        </p:attrNameLst>
                                      </p:cBhvr>
                                      <p:tavLst>
                                        <p:tav tm="0">
                                          <p:val>
                                            <p:fltVal val="0"/>
                                          </p:val>
                                        </p:tav>
                                        <p:tav tm="100000">
                                          <p:val>
                                            <p:strVal val="#ppt_w"/>
                                          </p:val>
                                        </p:tav>
                                      </p:tavLst>
                                    </p:anim>
                                    <p:anim calcmode="lin" valueType="num">
                                      <p:cBhvr>
                                        <p:cTn id="46" dur="500" fill="hold"/>
                                        <p:tgtEl>
                                          <p:spTgt spid="8"/>
                                        </p:tgtEl>
                                        <p:attrNameLst>
                                          <p:attrName>ppt_h</p:attrName>
                                        </p:attrNameLst>
                                      </p:cBhvr>
                                      <p:tavLst>
                                        <p:tav tm="0">
                                          <p:val>
                                            <p:fltVal val="0"/>
                                          </p:val>
                                        </p:tav>
                                        <p:tav tm="100000">
                                          <p:val>
                                            <p:strVal val="#ppt_h"/>
                                          </p:val>
                                        </p:tav>
                                      </p:tavLst>
                                    </p:anim>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500" fill="hold"/>
                                        <p:tgtEl>
                                          <p:spTgt spid="10"/>
                                        </p:tgtEl>
                                        <p:attrNameLst>
                                          <p:attrName>ppt_w</p:attrName>
                                        </p:attrNameLst>
                                      </p:cBhvr>
                                      <p:tavLst>
                                        <p:tav tm="0">
                                          <p:val>
                                            <p:fltVal val="0"/>
                                          </p:val>
                                        </p:tav>
                                        <p:tav tm="100000">
                                          <p:val>
                                            <p:strVal val="#ppt_w"/>
                                          </p:val>
                                        </p:tav>
                                      </p:tavLst>
                                    </p:anim>
                                    <p:anim calcmode="lin" valueType="num">
                                      <p:cBhvr>
                                        <p:cTn id="53" dur="500" fill="hold"/>
                                        <p:tgtEl>
                                          <p:spTgt spid="10"/>
                                        </p:tgtEl>
                                        <p:attrNameLst>
                                          <p:attrName>ppt_h</p:attrName>
                                        </p:attrNameLst>
                                      </p:cBhvr>
                                      <p:tavLst>
                                        <p:tav tm="0">
                                          <p:val>
                                            <p:fltVal val="0"/>
                                          </p:val>
                                        </p:tav>
                                        <p:tav tm="100000">
                                          <p:val>
                                            <p:strVal val="#ppt_h"/>
                                          </p:val>
                                        </p:tav>
                                      </p:tavLst>
                                    </p:anim>
                                    <p:animEffect transition="in" filter="fade">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p:cTn id="59" dur="500" fill="hold"/>
                                        <p:tgtEl>
                                          <p:spTgt spid="11"/>
                                        </p:tgtEl>
                                        <p:attrNameLst>
                                          <p:attrName>ppt_w</p:attrName>
                                        </p:attrNameLst>
                                      </p:cBhvr>
                                      <p:tavLst>
                                        <p:tav tm="0">
                                          <p:val>
                                            <p:fltVal val="0"/>
                                          </p:val>
                                        </p:tav>
                                        <p:tav tm="100000">
                                          <p:val>
                                            <p:strVal val="#ppt_w"/>
                                          </p:val>
                                        </p:tav>
                                      </p:tavLst>
                                    </p:anim>
                                    <p:anim calcmode="lin" valueType="num">
                                      <p:cBhvr>
                                        <p:cTn id="60" dur="500" fill="hold"/>
                                        <p:tgtEl>
                                          <p:spTgt spid="11"/>
                                        </p:tgtEl>
                                        <p:attrNameLst>
                                          <p:attrName>ppt_h</p:attrName>
                                        </p:attrNameLst>
                                      </p:cBhvr>
                                      <p:tavLst>
                                        <p:tav tm="0">
                                          <p:val>
                                            <p:fltVal val="0"/>
                                          </p:val>
                                        </p:tav>
                                        <p:tav tm="100000">
                                          <p:val>
                                            <p:strVal val="#ppt_h"/>
                                          </p:val>
                                        </p:tav>
                                      </p:tavLst>
                                    </p:anim>
                                    <p:animEffect transition="in" filter="fade">
                                      <p:cBhvr>
                                        <p:cTn id="6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Das zweite Jahr</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29761" y="0"/>
            <a:ext cx="336223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443883" y="1136342"/>
            <a:ext cx="7454861" cy="553998"/>
          </a:xfrm>
          <a:prstGeom prst="rect">
            <a:avLst/>
          </a:prstGeom>
          <a:noFill/>
        </p:spPr>
        <p:txBody>
          <a:bodyPr wrap="none" rtlCol="0">
            <a:spAutoFit/>
          </a:bodyPr>
          <a:lstStyle/>
          <a:p>
            <a:pPr marL="457200" indent="-457200">
              <a:buFont typeface="Arial" panose="020B0604020202020204" pitchFamily="34" charset="0"/>
              <a:buChar char="•"/>
            </a:pPr>
            <a:r>
              <a:rPr lang="de-CH" sz="3000" dirty="0"/>
              <a:t>Das zweite Passah: Jesus besucht Jerusalem</a:t>
            </a:r>
          </a:p>
        </p:txBody>
      </p:sp>
      <p:sp>
        <p:nvSpPr>
          <p:cNvPr id="6" name="Ellipse 5"/>
          <p:cNvSpPr/>
          <p:nvPr/>
        </p:nvSpPr>
        <p:spPr>
          <a:xfrm>
            <a:off x="9622267" y="6083589"/>
            <a:ext cx="230821" cy="2173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Rechteck 2"/>
          <p:cNvSpPr/>
          <p:nvPr/>
        </p:nvSpPr>
        <p:spPr>
          <a:xfrm>
            <a:off x="597757" y="3292798"/>
            <a:ext cx="8306543" cy="1015663"/>
          </a:xfrm>
          <a:prstGeom prst="rect">
            <a:avLst/>
          </a:prstGeom>
        </p:spPr>
        <p:txBody>
          <a:bodyPr wrap="square">
            <a:spAutoFit/>
          </a:bodyPr>
          <a:lstStyle/>
          <a:p>
            <a:r>
              <a:rPr lang="de-DE" sz="3000" dirty="0"/>
              <a:t>„</a:t>
            </a:r>
            <a:r>
              <a:rPr lang="de-CH" sz="3000" dirty="0"/>
              <a:t>Danach war ein Fest der Juden, und Jesus zog hinauf nach Jerusalem.</a:t>
            </a:r>
            <a:r>
              <a:rPr lang="de-DE" sz="3000" dirty="0"/>
              <a:t>“ </a:t>
            </a:r>
            <a:r>
              <a:rPr lang="de-CH" sz="3000" dirty="0" err="1"/>
              <a:t>Joh</a:t>
            </a:r>
            <a:r>
              <a:rPr lang="de-CH" sz="3000" dirty="0"/>
              <a:t> 5,1</a:t>
            </a:r>
          </a:p>
        </p:txBody>
      </p:sp>
    </p:spTree>
    <p:extLst>
      <p:ext uri="{BB962C8B-B14F-4D97-AF65-F5344CB8AC3E}">
        <p14:creationId xmlns:p14="http://schemas.microsoft.com/office/powerpoint/2010/main" val="317108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Das zweite Jahr</a:t>
            </a:r>
          </a:p>
        </p:txBody>
      </p:sp>
      <p:sp>
        <p:nvSpPr>
          <p:cNvPr id="5" name="Textfeld 4"/>
          <p:cNvSpPr txBox="1"/>
          <p:nvPr/>
        </p:nvSpPr>
        <p:spPr>
          <a:xfrm>
            <a:off x="443883" y="1622152"/>
            <a:ext cx="5095562" cy="553998"/>
          </a:xfrm>
          <a:prstGeom prst="rect">
            <a:avLst/>
          </a:prstGeom>
          <a:noFill/>
        </p:spPr>
        <p:txBody>
          <a:bodyPr wrap="none" rtlCol="0">
            <a:spAutoFit/>
          </a:bodyPr>
          <a:lstStyle/>
          <a:p>
            <a:pPr marL="457200" indent="-457200">
              <a:buFont typeface="Arial" panose="020B0604020202020204" pitchFamily="34" charset="0"/>
              <a:buChar char="•"/>
            </a:pPr>
            <a:r>
              <a:rPr lang="de-CH" sz="3000" dirty="0"/>
              <a:t>Erwählung der zwölf Apostel</a:t>
            </a:r>
          </a:p>
        </p:txBody>
      </p:sp>
      <p:sp>
        <p:nvSpPr>
          <p:cNvPr id="3" name="Rechteck 2"/>
          <p:cNvSpPr/>
          <p:nvPr/>
        </p:nvSpPr>
        <p:spPr>
          <a:xfrm>
            <a:off x="524055" y="3318614"/>
            <a:ext cx="8193818" cy="2862322"/>
          </a:xfrm>
          <a:prstGeom prst="rect">
            <a:avLst/>
          </a:prstGeom>
        </p:spPr>
        <p:txBody>
          <a:bodyPr wrap="square">
            <a:spAutoFit/>
          </a:bodyPr>
          <a:lstStyle/>
          <a:p>
            <a:r>
              <a:rPr lang="de-DE" sz="3000" dirty="0"/>
              <a:t>„</a:t>
            </a:r>
            <a:r>
              <a:rPr lang="de-CH" sz="3000" dirty="0"/>
              <a:t>Es geschah aber in jenen Tagen, dass er hinausging auf den Berg, um zu beten; und er verharrte die Nacht hindurch im Gebet zu Gott. Und als es Tag wurde, rief er seine Jünger zu sich und erwählte aus ihnen zwölf, die er auch Apostel nannte:</a:t>
            </a:r>
            <a:r>
              <a:rPr lang="de-DE" sz="3000" dirty="0"/>
              <a:t>“ </a:t>
            </a:r>
          </a:p>
          <a:p>
            <a:r>
              <a:rPr lang="de-CH" sz="3000" dirty="0" err="1"/>
              <a:t>Lk</a:t>
            </a:r>
            <a:r>
              <a:rPr lang="de-CH" sz="3000" dirty="0"/>
              <a:t> 6,12-13</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17873" y="0"/>
            <a:ext cx="3474128" cy="6908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llipse 5"/>
          <p:cNvSpPr/>
          <p:nvPr/>
        </p:nvSpPr>
        <p:spPr>
          <a:xfrm>
            <a:off x="9863089" y="359012"/>
            <a:ext cx="292966" cy="28148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Textfeld 6">
            <a:extLst>
              <a:ext uri="{FF2B5EF4-FFF2-40B4-BE49-F238E27FC236}">
                <a16:creationId xmlns:a16="http://schemas.microsoft.com/office/drawing/2014/main" xmlns="" id="{113F3543-59C8-4802-9D3C-D29EECB800E3}"/>
              </a:ext>
            </a:extLst>
          </p:cNvPr>
          <p:cNvSpPr txBox="1"/>
          <p:nvPr/>
        </p:nvSpPr>
        <p:spPr>
          <a:xfrm>
            <a:off x="6696468" y="6230557"/>
            <a:ext cx="1919628" cy="584775"/>
          </a:xfrm>
          <a:prstGeom prst="rect">
            <a:avLst/>
          </a:prstGeom>
          <a:noFill/>
        </p:spPr>
        <p:txBody>
          <a:bodyPr wrap="none" rtlCol="0">
            <a:spAutoFit/>
          </a:bodyPr>
          <a:lstStyle/>
          <a:p>
            <a:r>
              <a:rPr lang="de-CH" sz="1600" dirty="0"/>
              <a:t>Der Grosse Atlas zur </a:t>
            </a:r>
          </a:p>
          <a:p>
            <a:r>
              <a:rPr lang="de-CH" sz="1600" dirty="0"/>
              <a:t>Welt der Bibel S. 140</a:t>
            </a:r>
          </a:p>
        </p:txBody>
      </p:sp>
      <p:sp>
        <p:nvSpPr>
          <p:cNvPr id="4" name="Rechteck 3"/>
          <p:cNvSpPr/>
          <p:nvPr/>
        </p:nvSpPr>
        <p:spPr>
          <a:xfrm>
            <a:off x="443883" y="1133240"/>
            <a:ext cx="7454861" cy="553998"/>
          </a:xfrm>
          <a:prstGeom prst="rect">
            <a:avLst/>
          </a:prstGeom>
        </p:spPr>
        <p:txBody>
          <a:bodyPr wrap="none">
            <a:spAutoFit/>
          </a:bodyPr>
          <a:lstStyle/>
          <a:p>
            <a:pPr marL="457200" indent="-457200">
              <a:buFont typeface="Arial" panose="020B0604020202020204" pitchFamily="34" charset="0"/>
              <a:buChar char="•"/>
            </a:pPr>
            <a:r>
              <a:rPr lang="de-CH" sz="3000" dirty="0"/>
              <a:t>Das zweite Passah: Jesus besucht Jerusalem</a:t>
            </a:r>
          </a:p>
        </p:txBody>
      </p:sp>
    </p:spTree>
    <p:extLst>
      <p:ext uri="{BB962C8B-B14F-4D97-AF65-F5344CB8AC3E}">
        <p14:creationId xmlns:p14="http://schemas.microsoft.com/office/powerpoint/2010/main" val="315485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6" grpId="0" animBg="1"/>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Das zweite Jahr</a:t>
            </a:r>
          </a:p>
        </p:txBody>
      </p:sp>
      <p:sp>
        <p:nvSpPr>
          <p:cNvPr id="5" name="Textfeld 4"/>
          <p:cNvSpPr txBox="1"/>
          <p:nvPr/>
        </p:nvSpPr>
        <p:spPr>
          <a:xfrm>
            <a:off x="443883" y="1136342"/>
            <a:ext cx="7454861" cy="1477328"/>
          </a:xfrm>
          <a:prstGeom prst="rect">
            <a:avLst/>
          </a:prstGeom>
          <a:noFill/>
        </p:spPr>
        <p:txBody>
          <a:bodyPr wrap="none" rtlCol="0">
            <a:spAutoFit/>
          </a:bodyPr>
          <a:lstStyle/>
          <a:p>
            <a:pPr marL="457200" indent="-457200">
              <a:buFont typeface="Arial" panose="020B0604020202020204" pitchFamily="34" charset="0"/>
              <a:buChar char="•"/>
            </a:pPr>
            <a:r>
              <a:rPr lang="de-CH" sz="3000" dirty="0"/>
              <a:t>Das zweite Passah: Jesus besucht Jerusalem</a:t>
            </a:r>
          </a:p>
          <a:p>
            <a:pPr marL="457200" indent="-457200">
              <a:buFont typeface="Arial" panose="020B0604020202020204" pitchFamily="34" charset="0"/>
              <a:buChar char="•"/>
            </a:pPr>
            <a:r>
              <a:rPr lang="de-CH" sz="3000" dirty="0"/>
              <a:t>Erwählung der zwölf Apostel</a:t>
            </a:r>
          </a:p>
          <a:p>
            <a:pPr marL="457200" indent="-457200">
              <a:buFont typeface="Arial" panose="020B0604020202020204" pitchFamily="34" charset="0"/>
              <a:buChar char="•"/>
            </a:pPr>
            <a:r>
              <a:rPr lang="de-CH" sz="3000" dirty="0"/>
              <a:t>Bergpredigt</a:t>
            </a:r>
          </a:p>
        </p:txBody>
      </p:sp>
      <p:sp>
        <p:nvSpPr>
          <p:cNvPr id="3" name="Rechteck 2"/>
          <p:cNvSpPr/>
          <p:nvPr/>
        </p:nvSpPr>
        <p:spPr>
          <a:xfrm>
            <a:off x="597758" y="3341929"/>
            <a:ext cx="8306543" cy="3323987"/>
          </a:xfrm>
          <a:prstGeom prst="rect">
            <a:avLst/>
          </a:prstGeom>
        </p:spPr>
        <p:txBody>
          <a:bodyPr wrap="square">
            <a:spAutoFit/>
          </a:bodyPr>
          <a:lstStyle/>
          <a:p>
            <a:r>
              <a:rPr lang="de-DE" sz="3000" dirty="0"/>
              <a:t>„</a:t>
            </a:r>
            <a:r>
              <a:rPr lang="de-CH" sz="3000" dirty="0"/>
              <a:t>Und er stieg mit ihnen hinab und stellte sich</a:t>
            </a:r>
          </a:p>
          <a:p>
            <a:r>
              <a:rPr lang="de-CH" sz="3000" dirty="0"/>
              <a:t>auf einen ebenen Platz mit einer Menge seiner Jünger und einer großen Menge Volkes aus ganz Judäa und von Jerusalem und von der Meeresküste von </a:t>
            </a:r>
            <a:r>
              <a:rPr lang="de-CH" sz="3000" dirty="0" err="1"/>
              <a:t>Tyrus</a:t>
            </a:r>
            <a:r>
              <a:rPr lang="de-CH" sz="3000" dirty="0"/>
              <a:t> und </a:t>
            </a:r>
            <a:r>
              <a:rPr lang="de-CH" sz="3000" dirty="0" err="1"/>
              <a:t>Zidon</a:t>
            </a:r>
            <a:r>
              <a:rPr lang="de-CH" sz="3000" dirty="0"/>
              <a:t>, die gekommen waren, um ihn zu hören und geheilt zu werden von ihren Krankheiten,</a:t>
            </a:r>
            <a:r>
              <a:rPr lang="de-DE" sz="3000" dirty="0"/>
              <a:t>“ </a:t>
            </a:r>
            <a:r>
              <a:rPr lang="de-CH" sz="3000" dirty="0" err="1"/>
              <a:t>Lk</a:t>
            </a:r>
            <a:r>
              <a:rPr lang="de-CH" sz="3000" dirty="0"/>
              <a:t> 6,17</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17873" y="0"/>
            <a:ext cx="3474128" cy="6908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llipse 5"/>
          <p:cNvSpPr/>
          <p:nvPr/>
        </p:nvSpPr>
        <p:spPr>
          <a:xfrm>
            <a:off x="9863089" y="359012"/>
            <a:ext cx="292966" cy="28148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04656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p:cTn id="7"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5">
                                            <p:txEl>
                                              <p:pRg st="2" end="2"/>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Das zweite Jahr</a:t>
            </a:r>
          </a:p>
        </p:txBody>
      </p:sp>
      <p:sp>
        <p:nvSpPr>
          <p:cNvPr id="5" name="Textfeld 4"/>
          <p:cNvSpPr txBox="1"/>
          <p:nvPr/>
        </p:nvSpPr>
        <p:spPr>
          <a:xfrm>
            <a:off x="443883" y="1136342"/>
            <a:ext cx="7923708" cy="2862322"/>
          </a:xfrm>
          <a:prstGeom prst="rect">
            <a:avLst/>
          </a:prstGeom>
          <a:noFill/>
        </p:spPr>
        <p:txBody>
          <a:bodyPr wrap="none" rtlCol="0">
            <a:spAutoFit/>
          </a:bodyPr>
          <a:lstStyle/>
          <a:p>
            <a:pPr marL="457200" indent="-457200">
              <a:buFont typeface="Arial" panose="020B0604020202020204" pitchFamily="34" charset="0"/>
              <a:buChar char="•"/>
            </a:pPr>
            <a:r>
              <a:rPr lang="de-CH" sz="3000" dirty="0"/>
              <a:t>Das zweite Passah: Jesus besucht Jerusalem</a:t>
            </a:r>
          </a:p>
          <a:p>
            <a:pPr marL="457200" indent="-457200">
              <a:buFont typeface="Arial" panose="020B0604020202020204" pitchFamily="34" charset="0"/>
              <a:buChar char="•"/>
            </a:pPr>
            <a:r>
              <a:rPr lang="de-CH" sz="3000" dirty="0"/>
              <a:t>Erwählung der zwölf Apostel</a:t>
            </a:r>
          </a:p>
          <a:p>
            <a:pPr marL="457200" indent="-457200">
              <a:buFont typeface="Arial" panose="020B0604020202020204" pitchFamily="34" charset="0"/>
              <a:buChar char="•"/>
            </a:pPr>
            <a:r>
              <a:rPr lang="de-CH" sz="3000" dirty="0"/>
              <a:t>Bergpredigt</a:t>
            </a:r>
          </a:p>
          <a:p>
            <a:pPr marL="457200" indent="-457200">
              <a:buFont typeface="Arial" panose="020B0604020202020204" pitchFamily="34" charset="0"/>
              <a:buChar char="•"/>
            </a:pPr>
            <a:r>
              <a:rPr lang="de-CH" sz="3000" dirty="0"/>
              <a:t>Jesus stillt den Sturm</a:t>
            </a:r>
          </a:p>
          <a:p>
            <a:pPr marL="457200" indent="-457200">
              <a:buFont typeface="Arial" panose="020B0604020202020204" pitchFamily="34" charset="0"/>
              <a:buChar char="•"/>
            </a:pPr>
            <a:r>
              <a:rPr lang="de-CH" sz="3000" dirty="0"/>
              <a:t>Jesus heilt 2 Besessene im Land der </a:t>
            </a:r>
            <a:r>
              <a:rPr lang="de-CH" sz="3000" dirty="0" err="1"/>
              <a:t>Gadarener</a:t>
            </a:r>
            <a:endParaRPr lang="de-CH" sz="3000" dirty="0"/>
          </a:p>
          <a:p>
            <a:endParaRPr lang="de-CH" sz="30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17873" y="0"/>
            <a:ext cx="3474128" cy="6908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llipse 5"/>
          <p:cNvSpPr/>
          <p:nvPr/>
        </p:nvSpPr>
        <p:spPr>
          <a:xfrm>
            <a:off x="11265763" y="1624166"/>
            <a:ext cx="292966" cy="28148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7" name="Gerade Verbindung mit Pfeil 6"/>
          <p:cNvCxnSpPr/>
          <p:nvPr/>
        </p:nvCxnSpPr>
        <p:spPr>
          <a:xfrm>
            <a:off x="9596761" y="1819922"/>
            <a:ext cx="1660124" cy="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p:nvPr/>
        </p:nvCxnSpPr>
        <p:spPr>
          <a:xfrm>
            <a:off x="10690194" y="731279"/>
            <a:ext cx="0" cy="289081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feld 8">
            <a:extLst>
              <a:ext uri="{FF2B5EF4-FFF2-40B4-BE49-F238E27FC236}">
                <a16:creationId xmlns:a16="http://schemas.microsoft.com/office/drawing/2014/main" xmlns="" id="{7A4CC51B-404A-4999-AD23-1DDD37D58E30}"/>
              </a:ext>
            </a:extLst>
          </p:cNvPr>
          <p:cNvSpPr txBox="1"/>
          <p:nvPr/>
        </p:nvSpPr>
        <p:spPr>
          <a:xfrm>
            <a:off x="10675387" y="2369462"/>
            <a:ext cx="1072730" cy="553998"/>
          </a:xfrm>
          <a:prstGeom prst="rect">
            <a:avLst/>
          </a:prstGeom>
          <a:noFill/>
        </p:spPr>
        <p:txBody>
          <a:bodyPr wrap="none" rtlCol="0">
            <a:spAutoFit/>
          </a:bodyPr>
          <a:lstStyle/>
          <a:p>
            <a:r>
              <a:rPr lang="de-CH" sz="3000" b="1" dirty="0">
                <a:solidFill>
                  <a:srgbClr val="FF0000"/>
                </a:solidFill>
              </a:rPr>
              <a:t>21km</a:t>
            </a:r>
          </a:p>
        </p:txBody>
      </p:sp>
      <p:sp>
        <p:nvSpPr>
          <p:cNvPr id="11" name="Textfeld 10">
            <a:extLst>
              <a:ext uri="{FF2B5EF4-FFF2-40B4-BE49-F238E27FC236}">
                <a16:creationId xmlns:a16="http://schemas.microsoft.com/office/drawing/2014/main" xmlns="" id="{E7F619EF-2282-4CC5-8937-4D0F468F6B7C}"/>
              </a:ext>
            </a:extLst>
          </p:cNvPr>
          <p:cNvSpPr txBox="1"/>
          <p:nvPr/>
        </p:nvSpPr>
        <p:spPr>
          <a:xfrm>
            <a:off x="9559761" y="1270383"/>
            <a:ext cx="1072730" cy="553998"/>
          </a:xfrm>
          <a:prstGeom prst="rect">
            <a:avLst/>
          </a:prstGeom>
          <a:noFill/>
        </p:spPr>
        <p:txBody>
          <a:bodyPr wrap="none" rtlCol="0">
            <a:spAutoFit/>
          </a:bodyPr>
          <a:lstStyle/>
          <a:p>
            <a:r>
              <a:rPr lang="de-CH" sz="3000" b="1" dirty="0">
                <a:solidFill>
                  <a:srgbClr val="FF0000"/>
                </a:solidFill>
              </a:rPr>
              <a:t>12km</a:t>
            </a:r>
          </a:p>
        </p:txBody>
      </p:sp>
    </p:spTree>
    <p:extLst>
      <p:ext uri="{BB962C8B-B14F-4D97-AF65-F5344CB8AC3E}">
        <p14:creationId xmlns:p14="http://schemas.microsoft.com/office/powerpoint/2010/main" val="230726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p:cTn id="7"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5">
                                            <p:txEl>
                                              <p:pRg st="3" end="3"/>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anim calcmode="lin" valueType="num">
                                      <p:cBhvr>
                                        <p:cTn id="43"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44"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4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Das zweite Jahr</a:t>
            </a:r>
          </a:p>
        </p:txBody>
      </p:sp>
      <p:sp>
        <p:nvSpPr>
          <p:cNvPr id="5" name="Textfeld 4"/>
          <p:cNvSpPr txBox="1"/>
          <p:nvPr/>
        </p:nvSpPr>
        <p:spPr>
          <a:xfrm>
            <a:off x="443883" y="1136342"/>
            <a:ext cx="7923708" cy="2862322"/>
          </a:xfrm>
          <a:prstGeom prst="rect">
            <a:avLst/>
          </a:prstGeom>
          <a:noFill/>
        </p:spPr>
        <p:txBody>
          <a:bodyPr wrap="none" rtlCol="0">
            <a:spAutoFit/>
          </a:bodyPr>
          <a:lstStyle/>
          <a:p>
            <a:pPr marL="457200" indent="-457200">
              <a:buFont typeface="Arial" panose="020B0604020202020204" pitchFamily="34" charset="0"/>
              <a:buChar char="•"/>
            </a:pPr>
            <a:r>
              <a:rPr lang="de-CH" sz="3000" dirty="0"/>
              <a:t>Das zweite Passah: Jesus besucht Jerusalem</a:t>
            </a:r>
          </a:p>
          <a:p>
            <a:pPr marL="457200" indent="-457200">
              <a:buFont typeface="Arial" panose="020B0604020202020204" pitchFamily="34" charset="0"/>
              <a:buChar char="•"/>
            </a:pPr>
            <a:r>
              <a:rPr lang="de-CH" sz="3000" dirty="0"/>
              <a:t>Erwählung der zwölf Apostel</a:t>
            </a:r>
          </a:p>
          <a:p>
            <a:pPr marL="457200" indent="-457200">
              <a:buFont typeface="Arial" panose="020B0604020202020204" pitchFamily="34" charset="0"/>
              <a:buChar char="•"/>
            </a:pPr>
            <a:r>
              <a:rPr lang="de-CH" sz="3000" dirty="0"/>
              <a:t>Bergpredigt</a:t>
            </a:r>
          </a:p>
          <a:p>
            <a:pPr marL="457200" indent="-457200">
              <a:buFont typeface="Arial" panose="020B0604020202020204" pitchFamily="34" charset="0"/>
              <a:buChar char="•"/>
            </a:pPr>
            <a:r>
              <a:rPr lang="de-CH" sz="3000" dirty="0"/>
              <a:t>Jesus stillt den Sturm</a:t>
            </a:r>
          </a:p>
          <a:p>
            <a:pPr marL="457200" indent="-457200">
              <a:buFont typeface="Arial" panose="020B0604020202020204" pitchFamily="34" charset="0"/>
              <a:buChar char="•"/>
            </a:pPr>
            <a:r>
              <a:rPr lang="de-CH" sz="3000" dirty="0"/>
              <a:t>Jesus heilt 2 Besessene im Land der </a:t>
            </a:r>
            <a:r>
              <a:rPr lang="de-CH" sz="3000" dirty="0" err="1"/>
              <a:t>Gadarener</a:t>
            </a:r>
            <a:endParaRPr lang="de-CH" sz="3000" dirty="0"/>
          </a:p>
          <a:p>
            <a:pPr marL="457200" indent="-457200">
              <a:buFont typeface="Arial" panose="020B0604020202020204" pitchFamily="34" charset="0"/>
              <a:buChar char="•"/>
            </a:pPr>
            <a:r>
              <a:rPr lang="de-CH" sz="3000" dirty="0"/>
              <a:t>Jesus sendet die Zwölf aus</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17873" y="0"/>
            <a:ext cx="3474128" cy="6908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eck 2"/>
          <p:cNvSpPr/>
          <p:nvPr/>
        </p:nvSpPr>
        <p:spPr>
          <a:xfrm>
            <a:off x="1508109" y="4268810"/>
            <a:ext cx="6735195" cy="1477328"/>
          </a:xfrm>
          <a:prstGeom prst="rect">
            <a:avLst/>
          </a:prstGeom>
        </p:spPr>
        <p:txBody>
          <a:bodyPr wrap="square">
            <a:spAutoFit/>
          </a:bodyPr>
          <a:lstStyle/>
          <a:p>
            <a:r>
              <a:rPr lang="de-DE" sz="3000" dirty="0"/>
              <a:t>„</a:t>
            </a:r>
            <a:r>
              <a:rPr lang="de-CH" sz="3000" dirty="0"/>
              <a:t>Und er verwunderte sich wegen ihres Unglaubens. Und er zog durch die Dörfer ringsumher und lehrte.</a:t>
            </a:r>
            <a:r>
              <a:rPr lang="de-DE" sz="3000" dirty="0"/>
              <a:t>“</a:t>
            </a:r>
            <a:r>
              <a:rPr lang="de-CH" sz="3000" dirty="0"/>
              <a:t> </a:t>
            </a:r>
            <a:r>
              <a:rPr lang="de-CH" sz="3000" dirty="0" err="1"/>
              <a:t>Mk</a:t>
            </a:r>
            <a:r>
              <a:rPr lang="de-CH" sz="3000" dirty="0"/>
              <a:t> 6,6</a:t>
            </a:r>
          </a:p>
        </p:txBody>
      </p:sp>
    </p:spTree>
    <p:extLst>
      <p:ext uri="{BB962C8B-B14F-4D97-AF65-F5344CB8AC3E}">
        <p14:creationId xmlns:p14="http://schemas.microsoft.com/office/powerpoint/2010/main" val="62972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 calcmode="lin" valueType="num">
                                      <p:cBhvr>
                                        <p:cTn id="7"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8"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9" dur="500"/>
                                        <p:tgtEl>
                                          <p:spTgt spid="5">
                                            <p:txEl>
                                              <p:pRg st="5" end="5"/>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Das zweite Jahr</a:t>
            </a:r>
          </a:p>
        </p:txBody>
      </p:sp>
      <p:sp>
        <p:nvSpPr>
          <p:cNvPr id="5" name="Textfeld 4"/>
          <p:cNvSpPr txBox="1"/>
          <p:nvPr/>
        </p:nvSpPr>
        <p:spPr>
          <a:xfrm>
            <a:off x="443883" y="1136342"/>
            <a:ext cx="7923708" cy="3323987"/>
          </a:xfrm>
          <a:prstGeom prst="rect">
            <a:avLst/>
          </a:prstGeom>
          <a:noFill/>
        </p:spPr>
        <p:txBody>
          <a:bodyPr wrap="none" rtlCol="0">
            <a:spAutoFit/>
          </a:bodyPr>
          <a:lstStyle/>
          <a:p>
            <a:pPr marL="457200" indent="-457200">
              <a:buFont typeface="Arial" panose="020B0604020202020204" pitchFamily="34" charset="0"/>
              <a:buChar char="•"/>
            </a:pPr>
            <a:r>
              <a:rPr lang="de-CH" sz="3000" dirty="0"/>
              <a:t>Das zweite Passah: Jesus besucht Jerusalem</a:t>
            </a:r>
          </a:p>
          <a:p>
            <a:pPr marL="457200" indent="-457200">
              <a:buFont typeface="Arial" panose="020B0604020202020204" pitchFamily="34" charset="0"/>
              <a:buChar char="•"/>
            </a:pPr>
            <a:r>
              <a:rPr lang="de-CH" sz="3000" dirty="0"/>
              <a:t>Erwählung der zwölf Apostel</a:t>
            </a:r>
          </a:p>
          <a:p>
            <a:pPr marL="457200" indent="-457200">
              <a:buFont typeface="Arial" panose="020B0604020202020204" pitchFamily="34" charset="0"/>
              <a:buChar char="•"/>
            </a:pPr>
            <a:r>
              <a:rPr lang="de-CH" sz="3000" dirty="0"/>
              <a:t>Bergpredigt</a:t>
            </a:r>
          </a:p>
          <a:p>
            <a:pPr marL="457200" indent="-457200">
              <a:buFont typeface="Arial" panose="020B0604020202020204" pitchFamily="34" charset="0"/>
              <a:buChar char="•"/>
            </a:pPr>
            <a:r>
              <a:rPr lang="de-CH" sz="3000" dirty="0"/>
              <a:t>Jesus stillt den Sturm</a:t>
            </a:r>
          </a:p>
          <a:p>
            <a:pPr marL="457200" indent="-457200">
              <a:buFont typeface="Arial" panose="020B0604020202020204" pitchFamily="34" charset="0"/>
              <a:buChar char="•"/>
            </a:pPr>
            <a:r>
              <a:rPr lang="de-CH" sz="3000" dirty="0"/>
              <a:t>Jesus heilt 2 Besessene im Land der </a:t>
            </a:r>
            <a:r>
              <a:rPr lang="de-CH" sz="3000" dirty="0" err="1"/>
              <a:t>Gadarener</a:t>
            </a:r>
            <a:endParaRPr lang="de-CH" sz="3000" dirty="0"/>
          </a:p>
          <a:p>
            <a:pPr marL="457200" indent="-457200">
              <a:buFont typeface="Arial" panose="020B0604020202020204" pitchFamily="34" charset="0"/>
              <a:buChar char="•"/>
            </a:pPr>
            <a:r>
              <a:rPr lang="de-CH" sz="3000" dirty="0"/>
              <a:t>Jesus sendet die Zwölf aus</a:t>
            </a:r>
          </a:p>
          <a:p>
            <a:pPr marL="457200" indent="-457200">
              <a:buFont typeface="Arial" panose="020B0604020202020204" pitchFamily="34" charset="0"/>
              <a:buChar char="•"/>
            </a:pPr>
            <a:r>
              <a:rPr lang="de-CH" sz="3000" dirty="0"/>
              <a:t>Speisung der 5000</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17873" y="0"/>
            <a:ext cx="3474128" cy="6908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llipse 5"/>
          <p:cNvSpPr/>
          <p:nvPr/>
        </p:nvSpPr>
        <p:spPr>
          <a:xfrm>
            <a:off x="10866360" y="479020"/>
            <a:ext cx="292966" cy="28148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08022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anim calcmode="lin" valueType="num">
                                      <p:cBhvr>
                                        <p:cTn id="7"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8"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9" dur="500"/>
                                        <p:tgtEl>
                                          <p:spTgt spid="5">
                                            <p:txEl>
                                              <p:pRg st="6" end="6"/>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Das zweite Jahr</a:t>
            </a:r>
          </a:p>
        </p:txBody>
      </p:sp>
      <p:sp>
        <p:nvSpPr>
          <p:cNvPr id="5" name="Textfeld 4"/>
          <p:cNvSpPr txBox="1"/>
          <p:nvPr/>
        </p:nvSpPr>
        <p:spPr>
          <a:xfrm>
            <a:off x="443883" y="1136342"/>
            <a:ext cx="7923708" cy="3785652"/>
          </a:xfrm>
          <a:prstGeom prst="rect">
            <a:avLst/>
          </a:prstGeom>
          <a:noFill/>
        </p:spPr>
        <p:txBody>
          <a:bodyPr wrap="none" rtlCol="0">
            <a:spAutoFit/>
          </a:bodyPr>
          <a:lstStyle/>
          <a:p>
            <a:pPr marL="457200" indent="-457200">
              <a:buFont typeface="Arial" panose="020B0604020202020204" pitchFamily="34" charset="0"/>
              <a:buChar char="•"/>
            </a:pPr>
            <a:r>
              <a:rPr lang="de-CH" sz="3000" dirty="0"/>
              <a:t>Das zweite Passah: Jesus besucht Jerusalem</a:t>
            </a:r>
          </a:p>
          <a:p>
            <a:pPr marL="457200" indent="-457200">
              <a:buFont typeface="Arial" panose="020B0604020202020204" pitchFamily="34" charset="0"/>
              <a:buChar char="•"/>
            </a:pPr>
            <a:r>
              <a:rPr lang="de-CH" sz="3000" dirty="0"/>
              <a:t>Erwählung der zwölf Apostel</a:t>
            </a:r>
          </a:p>
          <a:p>
            <a:pPr marL="457200" indent="-457200">
              <a:buFont typeface="Arial" panose="020B0604020202020204" pitchFamily="34" charset="0"/>
              <a:buChar char="•"/>
            </a:pPr>
            <a:r>
              <a:rPr lang="de-CH" sz="3000" dirty="0"/>
              <a:t>Bergpredigt</a:t>
            </a:r>
          </a:p>
          <a:p>
            <a:pPr marL="457200" indent="-457200">
              <a:buFont typeface="Arial" panose="020B0604020202020204" pitchFamily="34" charset="0"/>
              <a:buChar char="•"/>
            </a:pPr>
            <a:r>
              <a:rPr lang="de-CH" sz="3000" dirty="0"/>
              <a:t>Jesus stillt den Sturm</a:t>
            </a:r>
          </a:p>
          <a:p>
            <a:pPr marL="457200" indent="-457200">
              <a:buFont typeface="Arial" panose="020B0604020202020204" pitchFamily="34" charset="0"/>
              <a:buChar char="•"/>
            </a:pPr>
            <a:r>
              <a:rPr lang="de-CH" sz="3000" dirty="0"/>
              <a:t>Jesus heilt 2 Besessene im Land der </a:t>
            </a:r>
            <a:r>
              <a:rPr lang="de-CH" sz="3000" dirty="0" err="1"/>
              <a:t>Gadarener</a:t>
            </a:r>
            <a:endParaRPr lang="de-CH" sz="3000" dirty="0"/>
          </a:p>
          <a:p>
            <a:pPr marL="457200" indent="-457200">
              <a:buFont typeface="Arial" panose="020B0604020202020204" pitchFamily="34" charset="0"/>
              <a:buChar char="•"/>
            </a:pPr>
            <a:r>
              <a:rPr lang="de-CH" sz="3000" dirty="0"/>
              <a:t>Jesus sendet die Zwölf aus</a:t>
            </a:r>
          </a:p>
          <a:p>
            <a:pPr marL="457200" indent="-457200">
              <a:buFont typeface="Arial" panose="020B0604020202020204" pitchFamily="34" charset="0"/>
              <a:buChar char="•"/>
            </a:pPr>
            <a:r>
              <a:rPr lang="de-CH" sz="3000" dirty="0"/>
              <a:t>Speisung der 5000</a:t>
            </a:r>
          </a:p>
          <a:p>
            <a:pPr marL="457200" indent="-457200">
              <a:buFont typeface="Arial" panose="020B0604020202020204" pitchFamily="34" charset="0"/>
              <a:buChar char="•"/>
            </a:pPr>
            <a:r>
              <a:rPr lang="de-CH" sz="3000" dirty="0"/>
              <a:t>Jesus wandelt auf dem See Genezareth</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17873" y="0"/>
            <a:ext cx="3474128" cy="6908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llipse 5"/>
          <p:cNvSpPr/>
          <p:nvPr/>
        </p:nvSpPr>
        <p:spPr>
          <a:xfrm>
            <a:off x="9617754" y="1136977"/>
            <a:ext cx="292966" cy="28148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79547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xEl>
                                              <p:pRg st="7" end="7"/>
                                            </p:txEl>
                                          </p:spTgt>
                                        </p:tgtEl>
                                        <p:attrNameLst>
                                          <p:attrName>style.visibility</p:attrName>
                                        </p:attrNameLst>
                                      </p:cBhvr>
                                      <p:to>
                                        <p:strVal val="visible"/>
                                      </p:to>
                                    </p:set>
                                    <p:anim calcmode="lin" valueType="num">
                                      <p:cBhvr>
                                        <p:cTn id="12"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14"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Das dritte Jahr</a:t>
            </a:r>
          </a:p>
        </p:txBody>
      </p:sp>
      <p:sp>
        <p:nvSpPr>
          <p:cNvPr id="5" name="Textfeld 4"/>
          <p:cNvSpPr txBox="1"/>
          <p:nvPr/>
        </p:nvSpPr>
        <p:spPr>
          <a:xfrm>
            <a:off x="443883" y="1136342"/>
            <a:ext cx="3316742" cy="553998"/>
          </a:xfrm>
          <a:prstGeom prst="rect">
            <a:avLst/>
          </a:prstGeom>
          <a:noFill/>
        </p:spPr>
        <p:txBody>
          <a:bodyPr wrap="none" rtlCol="0">
            <a:spAutoFit/>
          </a:bodyPr>
          <a:lstStyle/>
          <a:p>
            <a:pPr marL="457200" indent="-457200">
              <a:buFont typeface="Arial" panose="020B0604020202020204" pitchFamily="34" charset="0"/>
              <a:buChar char="•"/>
            </a:pPr>
            <a:r>
              <a:rPr lang="de-CH" sz="3000" dirty="0"/>
              <a:t>Das dritte Passah</a:t>
            </a:r>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36678" y="-1"/>
            <a:ext cx="2655322"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llipse 5"/>
          <p:cNvSpPr/>
          <p:nvPr/>
        </p:nvSpPr>
        <p:spPr>
          <a:xfrm>
            <a:off x="10946378" y="2345884"/>
            <a:ext cx="292966" cy="28148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Textfeld 10">
            <a:extLst>
              <a:ext uri="{FF2B5EF4-FFF2-40B4-BE49-F238E27FC236}">
                <a16:creationId xmlns:a16="http://schemas.microsoft.com/office/drawing/2014/main" xmlns="" id="{113F3543-59C8-4802-9D3C-D29EECB800E3}"/>
              </a:ext>
            </a:extLst>
          </p:cNvPr>
          <p:cNvSpPr txBox="1"/>
          <p:nvPr/>
        </p:nvSpPr>
        <p:spPr>
          <a:xfrm>
            <a:off x="7617050" y="6101366"/>
            <a:ext cx="1919628" cy="584775"/>
          </a:xfrm>
          <a:prstGeom prst="rect">
            <a:avLst/>
          </a:prstGeom>
          <a:noFill/>
        </p:spPr>
        <p:txBody>
          <a:bodyPr wrap="none" rtlCol="0">
            <a:spAutoFit/>
          </a:bodyPr>
          <a:lstStyle/>
          <a:p>
            <a:r>
              <a:rPr lang="de-CH" sz="1600" dirty="0"/>
              <a:t>Der Grosse Atlas zur </a:t>
            </a:r>
          </a:p>
          <a:p>
            <a:r>
              <a:rPr lang="de-CH" sz="1600" dirty="0"/>
              <a:t>Welt der Bibel S. 144</a:t>
            </a:r>
          </a:p>
        </p:txBody>
      </p:sp>
      <p:sp>
        <p:nvSpPr>
          <p:cNvPr id="8" name="Rechteck 7"/>
          <p:cNvSpPr/>
          <p:nvPr/>
        </p:nvSpPr>
        <p:spPr>
          <a:xfrm>
            <a:off x="1641274" y="2359309"/>
            <a:ext cx="6735195" cy="1015663"/>
          </a:xfrm>
          <a:prstGeom prst="rect">
            <a:avLst/>
          </a:prstGeom>
        </p:spPr>
        <p:txBody>
          <a:bodyPr wrap="square">
            <a:spAutoFit/>
          </a:bodyPr>
          <a:lstStyle/>
          <a:p>
            <a:r>
              <a:rPr lang="de-DE" sz="3000" dirty="0"/>
              <a:t>„</a:t>
            </a:r>
            <a:r>
              <a:rPr lang="de-CH" sz="3000" dirty="0"/>
              <a:t>Es war aber das Passah nahe, das Fest der Juden.</a:t>
            </a:r>
            <a:r>
              <a:rPr lang="de-DE" sz="3000" dirty="0"/>
              <a:t>“</a:t>
            </a:r>
            <a:r>
              <a:rPr lang="de-CH" sz="3000" dirty="0"/>
              <a:t> </a:t>
            </a:r>
            <a:r>
              <a:rPr lang="de-CH" sz="3000" dirty="0" err="1"/>
              <a:t>Joh</a:t>
            </a:r>
            <a:r>
              <a:rPr lang="de-CH" sz="3000" dirty="0"/>
              <a:t> 6,4</a:t>
            </a:r>
          </a:p>
        </p:txBody>
      </p:sp>
    </p:spTree>
    <p:extLst>
      <p:ext uri="{BB962C8B-B14F-4D97-AF65-F5344CB8AC3E}">
        <p14:creationId xmlns:p14="http://schemas.microsoft.com/office/powerpoint/2010/main" val="84304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p:cTn id="12"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8">
                                            <p:txEl>
                                              <p:pRg st="0" end="0"/>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 calcmode="lin" valueType="num">
                                      <p:cBhvr>
                                        <p:cTn id="22" dur="500" fill="hold"/>
                                        <p:tgtEl>
                                          <p:spTgt spid="1028"/>
                                        </p:tgtEl>
                                        <p:attrNameLst>
                                          <p:attrName>ppt_w</p:attrName>
                                        </p:attrNameLst>
                                      </p:cBhvr>
                                      <p:tavLst>
                                        <p:tav tm="0">
                                          <p:val>
                                            <p:fltVal val="0"/>
                                          </p:val>
                                        </p:tav>
                                        <p:tav tm="100000">
                                          <p:val>
                                            <p:strVal val="#ppt_w"/>
                                          </p:val>
                                        </p:tav>
                                      </p:tavLst>
                                    </p:anim>
                                    <p:anim calcmode="lin" valueType="num">
                                      <p:cBhvr>
                                        <p:cTn id="23" dur="500" fill="hold"/>
                                        <p:tgtEl>
                                          <p:spTgt spid="1028"/>
                                        </p:tgtEl>
                                        <p:attrNameLst>
                                          <p:attrName>ppt_h</p:attrName>
                                        </p:attrNameLst>
                                      </p:cBhvr>
                                      <p:tavLst>
                                        <p:tav tm="0">
                                          <p:val>
                                            <p:fltVal val="0"/>
                                          </p:val>
                                        </p:tav>
                                        <p:tav tm="100000">
                                          <p:val>
                                            <p:strVal val="#ppt_h"/>
                                          </p:val>
                                        </p:tav>
                                      </p:tavLst>
                                    </p:anim>
                                    <p:animEffect transition="in" filter="fade">
                                      <p:cBhvr>
                                        <p:cTn id="24" dur="500"/>
                                        <p:tgtEl>
                                          <p:spTgt spid="102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Das dritte Jahr</a:t>
            </a:r>
          </a:p>
        </p:txBody>
      </p:sp>
      <p:sp>
        <p:nvSpPr>
          <p:cNvPr id="5" name="Textfeld 4"/>
          <p:cNvSpPr txBox="1"/>
          <p:nvPr/>
        </p:nvSpPr>
        <p:spPr>
          <a:xfrm>
            <a:off x="443883" y="1136342"/>
            <a:ext cx="7519559" cy="1015663"/>
          </a:xfrm>
          <a:prstGeom prst="rect">
            <a:avLst/>
          </a:prstGeom>
          <a:noFill/>
        </p:spPr>
        <p:txBody>
          <a:bodyPr wrap="none" rtlCol="0">
            <a:spAutoFit/>
          </a:bodyPr>
          <a:lstStyle/>
          <a:p>
            <a:pPr marL="457200" indent="-457200">
              <a:buFont typeface="Arial" panose="020B0604020202020204" pitchFamily="34" charset="0"/>
              <a:buChar char="•"/>
            </a:pPr>
            <a:r>
              <a:rPr lang="de-CH" sz="3000" dirty="0"/>
              <a:t>Das dritte Passah</a:t>
            </a:r>
          </a:p>
          <a:p>
            <a:pPr marL="457200" indent="-457200">
              <a:buFont typeface="Arial" panose="020B0604020202020204" pitchFamily="34" charset="0"/>
              <a:buChar char="•"/>
            </a:pPr>
            <a:r>
              <a:rPr lang="de-CH" sz="3000" dirty="0"/>
              <a:t>Jesus zieht sich nach </a:t>
            </a:r>
            <a:r>
              <a:rPr lang="de-CH" sz="3000" dirty="0" err="1"/>
              <a:t>Tyrus</a:t>
            </a:r>
            <a:r>
              <a:rPr lang="de-CH" sz="3000" dirty="0"/>
              <a:t> und </a:t>
            </a:r>
            <a:r>
              <a:rPr lang="de-CH" sz="3000" dirty="0" err="1"/>
              <a:t>Zidon</a:t>
            </a:r>
            <a:r>
              <a:rPr lang="de-CH" sz="3000" dirty="0"/>
              <a:t> zurück</a:t>
            </a:r>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36678" y="-1"/>
            <a:ext cx="2655322"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llipse 5"/>
          <p:cNvSpPr/>
          <p:nvPr/>
        </p:nvSpPr>
        <p:spPr>
          <a:xfrm>
            <a:off x="9831953" y="1117891"/>
            <a:ext cx="292966" cy="28148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Ellipse 6"/>
          <p:cNvSpPr/>
          <p:nvPr/>
        </p:nvSpPr>
        <p:spPr>
          <a:xfrm>
            <a:off x="10384403" y="-1"/>
            <a:ext cx="292966" cy="28148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05348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5">
                                            <p:txEl>
                                              <p:pRg st="1" end="1"/>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Geburt und Kindheit</a:t>
            </a:r>
          </a:p>
        </p:txBody>
      </p:sp>
      <p:sp>
        <p:nvSpPr>
          <p:cNvPr id="4" name="Inhaltsplatzhalter 3">
            <a:extLst>
              <a:ext uri="{FF2B5EF4-FFF2-40B4-BE49-F238E27FC236}">
                <a16:creationId xmlns:a16="http://schemas.microsoft.com/office/drawing/2014/main" xmlns="" id="{0A049DC5-72FF-455F-8366-FF1473A954FC}"/>
              </a:ext>
            </a:extLst>
          </p:cNvPr>
          <p:cNvSpPr txBox="1">
            <a:spLocks noGrp="1"/>
          </p:cNvSpPr>
          <p:nvPr>
            <p:ph idx="1"/>
          </p:nvPr>
        </p:nvSpPr>
        <p:spPr>
          <a:xfrm>
            <a:off x="838199" y="1825625"/>
            <a:ext cx="11007056" cy="50783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r>
              <a:rPr lang="de-DE" sz="3000" dirty="0"/>
              <a:t>Geburt in Bethlehem</a:t>
            </a:r>
          </a:p>
        </p:txBody>
      </p:sp>
      <p:grpSp>
        <p:nvGrpSpPr>
          <p:cNvPr id="32" name="Gruppieren 31"/>
          <p:cNvGrpSpPr/>
          <p:nvPr/>
        </p:nvGrpSpPr>
        <p:grpSpPr>
          <a:xfrm>
            <a:off x="828212" y="3312184"/>
            <a:ext cx="10171588" cy="2770510"/>
            <a:chOff x="828212" y="3312184"/>
            <a:chExt cx="10171588" cy="2770510"/>
          </a:xfrm>
        </p:grpSpPr>
        <p:sp>
          <p:nvSpPr>
            <p:cNvPr id="6" name="Pfeil nach links und rechts 5"/>
            <p:cNvSpPr/>
            <p:nvPr/>
          </p:nvSpPr>
          <p:spPr>
            <a:xfrm>
              <a:off x="828212" y="4395933"/>
              <a:ext cx="10171588" cy="905522"/>
            </a:xfrm>
            <a:prstGeom prst="lef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Minus 6"/>
            <p:cNvSpPr/>
            <p:nvPr/>
          </p:nvSpPr>
          <p:spPr>
            <a:xfrm rot="5400000">
              <a:off x="9126238" y="4582365"/>
              <a:ext cx="2467994" cy="532659"/>
            </a:xfrm>
            <a:prstGeom prst="mathMinu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Minus 7"/>
            <p:cNvSpPr/>
            <p:nvPr/>
          </p:nvSpPr>
          <p:spPr>
            <a:xfrm rot="5400000">
              <a:off x="4680008" y="4582365"/>
              <a:ext cx="2467994" cy="532659"/>
            </a:xfrm>
            <a:prstGeom prst="mathMinu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Minus 8"/>
            <p:cNvSpPr/>
            <p:nvPr/>
          </p:nvSpPr>
          <p:spPr>
            <a:xfrm rot="5400000">
              <a:off x="2414721" y="4582365"/>
              <a:ext cx="2467994" cy="532659"/>
            </a:xfrm>
            <a:prstGeom prst="mathMinu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Minus 9"/>
            <p:cNvSpPr/>
            <p:nvPr/>
          </p:nvSpPr>
          <p:spPr>
            <a:xfrm rot="5400000">
              <a:off x="284084" y="4582366"/>
              <a:ext cx="2467994" cy="532659"/>
            </a:xfrm>
            <a:prstGeom prst="mathMinu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Minus 10"/>
            <p:cNvSpPr/>
            <p:nvPr/>
          </p:nvSpPr>
          <p:spPr>
            <a:xfrm rot="5400000">
              <a:off x="6968970" y="4582367"/>
              <a:ext cx="2467994" cy="532659"/>
            </a:xfrm>
            <a:prstGeom prst="mathMinu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Textfeld 12"/>
            <p:cNvSpPr txBox="1"/>
            <p:nvPr/>
          </p:nvSpPr>
          <p:spPr>
            <a:xfrm>
              <a:off x="2010050" y="3338872"/>
              <a:ext cx="1213345" cy="553998"/>
            </a:xfrm>
            <a:prstGeom prst="rect">
              <a:avLst/>
            </a:prstGeom>
            <a:noFill/>
          </p:spPr>
          <p:txBody>
            <a:bodyPr wrap="none" rtlCol="0">
              <a:spAutoFit/>
            </a:bodyPr>
            <a:lstStyle/>
            <a:p>
              <a:r>
                <a:rPr lang="de-CH" sz="3000" dirty="0"/>
                <a:t>2v.Chr.</a:t>
              </a:r>
            </a:p>
          </p:txBody>
        </p:sp>
        <p:sp>
          <p:nvSpPr>
            <p:cNvPr id="14" name="Textfeld 13"/>
            <p:cNvSpPr txBox="1"/>
            <p:nvPr/>
          </p:nvSpPr>
          <p:spPr>
            <a:xfrm>
              <a:off x="4255389" y="3312184"/>
              <a:ext cx="1213345" cy="553998"/>
            </a:xfrm>
            <a:prstGeom prst="rect">
              <a:avLst/>
            </a:prstGeom>
            <a:noFill/>
          </p:spPr>
          <p:txBody>
            <a:bodyPr wrap="none" rtlCol="0">
              <a:spAutoFit/>
            </a:bodyPr>
            <a:lstStyle/>
            <a:p>
              <a:r>
                <a:rPr lang="de-CH" sz="3000" dirty="0"/>
                <a:t>1v.Chr.</a:t>
              </a:r>
            </a:p>
          </p:txBody>
        </p:sp>
        <p:sp>
          <p:nvSpPr>
            <p:cNvPr id="15" name="Textfeld 14"/>
            <p:cNvSpPr txBox="1"/>
            <p:nvPr/>
          </p:nvSpPr>
          <p:spPr>
            <a:xfrm>
              <a:off x="6835688" y="3312184"/>
              <a:ext cx="380232" cy="553998"/>
            </a:xfrm>
            <a:prstGeom prst="rect">
              <a:avLst/>
            </a:prstGeom>
            <a:noFill/>
          </p:spPr>
          <p:txBody>
            <a:bodyPr wrap="none" rtlCol="0">
              <a:spAutoFit/>
            </a:bodyPr>
            <a:lstStyle/>
            <a:p>
              <a:r>
                <a:rPr lang="de-CH" sz="3000" dirty="0"/>
                <a:t>0</a:t>
              </a:r>
            </a:p>
          </p:txBody>
        </p:sp>
        <p:sp>
          <p:nvSpPr>
            <p:cNvPr id="16" name="Textfeld 15"/>
            <p:cNvSpPr txBox="1"/>
            <p:nvPr/>
          </p:nvSpPr>
          <p:spPr>
            <a:xfrm>
              <a:off x="8750385" y="3339740"/>
              <a:ext cx="1273747" cy="553998"/>
            </a:xfrm>
            <a:prstGeom prst="rect">
              <a:avLst/>
            </a:prstGeom>
            <a:noFill/>
          </p:spPr>
          <p:txBody>
            <a:bodyPr wrap="none" rtlCol="0">
              <a:spAutoFit/>
            </a:bodyPr>
            <a:lstStyle/>
            <a:p>
              <a:r>
                <a:rPr lang="de-CH" sz="3000" dirty="0"/>
                <a:t>1n.Chr.</a:t>
              </a:r>
            </a:p>
          </p:txBody>
        </p:sp>
      </p:grpSp>
      <p:grpSp>
        <p:nvGrpSpPr>
          <p:cNvPr id="33" name="Gruppieren 32"/>
          <p:cNvGrpSpPr/>
          <p:nvPr/>
        </p:nvGrpSpPr>
        <p:grpSpPr>
          <a:xfrm>
            <a:off x="1983421" y="2388037"/>
            <a:ext cx="1842052" cy="4078434"/>
            <a:chOff x="1983421" y="2388037"/>
            <a:chExt cx="1842052" cy="4078434"/>
          </a:xfrm>
        </p:grpSpPr>
        <p:cxnSp>
          <p:nvCxnSpPr>
            <p:cNvPr id="24" name="Gerade Verbindung 23"/>
            <p:cNvCxnSpPr/>
            <p:nvPr/>
          </p:nvCxnSpPr>
          <p:spPr>
            <a:xfrm flipV="1">
              <a:off x="3388270" y="2942035"/>
              <a:ext cx="0" cy="3524435"/>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3" name="Gerade Verbindung 22"/>
            <p:cNvCxnSpPr/>
            <p:nvPr/>
          </p:nvCxnSpPr>
          <p:spPr>
            <a:xfrm flipV="1">
              <a:off x="2376318" y="2942036"/>
              <a:ext cx="0" cy="3524435"/>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5" name="Textfeld 24"/>
            <p:cNvSpPr txBox="1"/>
            <p:nvPr/>
          </p:nvSpPr>
          <p:spPr>
            <a:xfrm>
              <a:off x="1983421" y="2388037"/>
              <a:ext cx="785793" cy="553998"/>
            </a:xfrm>
            <a:prstGeom prst="rect">
              <a:avLst/>
            </a:prstGeom>
            <a:noFill/>
          </p:spPr>
          <p:txBody>
            <a:bodyPr wrap="none" rtlCol="0">
              <a:spAutoFit/>
            </a:bodyPr>
            <a:lstStyle/>
            <a:p>
              <a:r>
                <a:rPr lang="de-CH" sz="3000" dirty="0"/>
                <a:t>Mai</a:t>
              </a:r>
            </a:p>
          </p:txBody>
        </p:sp>
        <p:sp>
          <p:nvSpPr>
            <p:cNvPr id="26" name="Textfeld 25"/>
            <p:cNvSpPr txBox="1"/>
            <p:nvPr/>
          </p:nvSpPr>
          <p:spPr>
            <a:xfrm>
              <a:off x="2951066" y="2388038"/>
              <a:ext cx="874407" cy="553998"/>
            </a:xfrm>
            <a:prstGeom prst="rect">
              <a:avLst/>
            </a:prstGeom>
            <a:noFill/>
          </p:spPr>
          <p:txBody>
            <a:bodyPr wrap="none" rtlCol="0">
              <a:spAutoFit/>
            </a:bodyPr>
            <a:lstStyle/>
            <a:p>
              <a:r>
                <a:rPr lang="de-CH" sz="3000" dirty="0"/>
                <a:t>Nov.</a:t>
              </a:r>
            </a:p>
          </p:txBody>
        </p:sp>
      </p:grpSp>
      <p:grpSp>
        <p:nvGrpSpPr>
          <p:cNvPr id="35" name="Gruppieren 34"/>
          <p:cNvGrpSpPr/>
          <p:nvPr/>
        </p:nvGrpSpPr>
        <p:grpSpPr>
          <a:xfrm>
            <a:off x="3801826" y="2380528"/>
            <a:ext cx="1718975" cy="4085943"/>
            <a:chOff x="3801826" y="2380528"/>
            <a:chExt cx="1718975" cy="4085943"/>
          </a:xfrm>
        </p:grpSpPr>
        <p:cxnSp>
          <p:nvCxnSpPr>
            <p:cNvPr id="28" name="Gerade Verbindung 27"/>
            <p:cNvCxnSpPr/>
            <p:nvPr/>
          </p:nvCxnSpPr>
          <p:spPr>
            <a:xfrm flipV="1">
              <a:off x="5076609" y="2942036"/>
              <a:ext cx="0" cy="3524435"/>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7" name="Gerade Verbindung 26"/>
            <p:cNvCxnSpPr/>
            <p:nvPr/>
          </p:nvCxnSpPr>
          <p:spPr>
            <a:xfrm flipV="1">
              <a:off x="4046799" y="2942036"/>
              <a:ext cx="0" cy="3524435"/>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9" name="Textfeld 28"/>
            <p:cNvSpPr txBox="1"/>
            <p:nvPr/>
          </p:nvSpPr>
          <p:spPr>
            <a:xfrm>
              <a:off x="3801826" y="2388038"/>
              <a:ext cx="845873" cy="553998"/>
            </a:xfrm>
            <a:prstGeom prst="rect">
              <a:avLst/>
            </a:prstGeom>
            <a:noFill/>
          </p:spPr>
          <p:txBody>
            <a:bodyPr wrap="none" rtlCol="0">
              <a:spAutoFit/>
            </a:bodyPr>
            <a:lstStyle/>
            <a:p>
              <a:r>
                <a:rPr lang="de-CH" sz="3000" dirty="0"/>
                <a:t>Feb.</a:t>
              </a:r>
            </a:p>
          </p:txBody>
        </p:sp>
        <p:sp>
          <p:nvSpPr>
            <p:cNvPr id="30" name="Textfeld 29"/>
            <p:cNvSpPr txBox="1"/>
            <p:nvPr/>
          </p:nvSpPr>
          <p:spPr>
            <a:xfrm>
              <a:off x="4632416" y="2380528"/>
              <a:ext cx="888385" cy="553998"/>
            </a:xfrm>
            <a:prstGeom prst="rect">
              <a:avLst/>
            </a:prstGeom>
            <a:noFill/>
          </p:spPr>
          <p:txBody>
            <a:bodyPr wrap="none" rtlCol="0">
              <a:spAutoFit/>
            </a:bodyPr>
            <a:lstStyle/>
            <a:p>
              <a:r>
                <a:rPr lang="de-CH" sz="3000" dirty="0"/>
                <a:t>Aug.</a:t>
              </a:r>
            </a:p>
          </p:txBody>
        </p:sp>
      </p:grpSp>
      <p:grpSp>
        <p:nvGrpSpPr>
          <p:cNvPr id="5" name="Gruppieren 4"/>
          <p:cNvGrpSpPr/>
          <p:nvPr/>
        </p:nvGrpSpPr>
        <p:grpSpPr>
          <a:xfrm>
            <a:off x="2010050" y="5797991"/>
            <a:ext cx="8014083" cy="562575"/>
            <a:chOff x="2010050" y="5797991"/>
            <a:chExt cx="8014083" cy="562575"/>
          </a:xfrm>
        </p:grpSpPr>
        <p:sp>
          <p:nvSpPr>
            <p:cNvPr id="17" name="Textfeld 16"/>
            <p:cNvSpPr txBox="1"/>
            <p:nvPr/>
          </p:nvSpPr>
          <p:spPr>
            <a:xfrm>
              <a:off x="8750386" y="5805695"/>
              <a:ext cx="1273747" cy="553998"/>
            </a:xfrm>
            <a:prstGeom prst="rect">
              <a:avLst/>
            </a:prstGeom>
            <a:noFill/>
          </p:spPr>
          <p:txBody>
            <a:bodyPr wrap="none" rtlCol="0">
              <a:spAutoFit/>
            </a:bodyPr>
            <a:lstStyle/>
            <a:p>
              <a:r>
                <a:rPr lang="de-CH" sz="3000" dirty="0"/>
                <a:t>1n.Chr.</a:t>
              </a:r>
            </a:p>
          </p:txBody>
        </p:sp>
        <p:sp>
          <p:nvSpPr>
            <p:cNvPr id="18" name="Textfeld 17"/>
            <p:cNvSpPr txBox="1"/>
            <p:nvPr/>
          </p:nvSpPr>
          <p:spPr>
            <a:xfrm>
              <a:off x="6477707" y="5805695"/>
              <a:ext cx="1213345" cy="553998"/>
            </a:xfrm>
            <a:prstGeom prst="rect">
              <a:avLst/>
            </a:prstGeom>
            <a:noFill/>
          </p:spPr>
          <p:txBody>
            <a:bodyPr wrap="none" rtlCol="0">
              <a:spAutoFit/>
            </a:bodyPr>
            <a:lstStyle/>
            <a:p>
              <a:r>
                <a:rPr lang="de-CH" sz="3000" dirty="0"/>
                <a:t>1v.Chr.</a:t>
              </a:r>
            </a:p>
          </p:txBody>
        </p:sp>
        <p:sp>
          <p:nvSpPr>
            <p:cNvPr id="19" name="Textfeld 18"/>
            <p:cNvSpPr txBox="1"/>
            <p:nvPr/>
          </p:nvSpPr>
          <p:spPr>
            <a:xfrm>
              <a:off x="4255390" y="5797991"/>
              <a:ext cx="1213345" cy="553998"/>
            </a:xfrm>
            <a:prstGeom prst="rect">
              <a:avLst/>
            </a:prstGeom>
            <a:noFill/>
          </p:spPr>
          <p:txBody>
            <a:bodyPr wrap="none" rtlCol="0">
              <a:spAutoFit/>
            </a:bodyPr>
            <a:lstStyle/>
            <a:p>
              <a:r>
                <a:rPr lang="de-CH" sz="3000" dirty="0"/>
                <a:t>2v.Chr.</a:t>
              </a:r>
            </a:p>
          </p:txBody>
        </p:sp>
        <p:sp>
          <p:nvSpPr>
            <p:cNvPr id="20" name="Textfeld 19"/>
            <p:cNvSpPr txBox="1"/>
            <p:nvPr/>
          </p:nvSpPr>
          <p:spPr>
            <a:xfrm>
              <a:off x="2010050" y="5805695"/>
              <a:ext cx="1213345" cy="553998"/>
            </a:xfrm>
            <a:prstGeom prst="rect">
              <a:avLst/>
            </a:prstGeom>
            <a:noFill/>
          </p:spPr>
          <p:txBody>
            <a:bodyPr wrap="none" rtlCol="0">
              <a:spAutoFit/>
            </a:bodyPr>
            <a:lstStyle/>
            <a:p>
              <a:r>
                <a:rPr lang="de-CH" sz="3000" dirty="0"/>
                <a:t>3v.Chr.</a:t>
              </a:r>
            </a:p>
          </p:txBody>
        </p:sp>
        <p:sp>
          <p:nvSpPr>
            <p:cNvPr id="31" name="Textfeld 30"/>
            <p:cNvSpPr txBox="1"/>
            <p:nvPr/>
          </p:nvSpPr>
          <p:spPr>
            <a:xfrm>
              <a:off x="8012851" y="5806568"/>
              <a:ext cx="380232" cy="553998"/>
            </a:xfrm>
            <a:prstGeom prst="rect">
              <a:avLst/>
            </a:prstGeom>
            <a:noFill/>
          </p:spPr>
          <p:txBody>
            <a:bodyPr wrap="none" rtlCol="0">
              <a:spAutoFit/>
            </a:bodyPr>
            <a:lstStyle/>
            <a:p>
              <a:r>
                <a:rPr lang="de-CH" sz="3000" dirty="0"/>
                <a:t>0</a:t>
              </a:r>
            </a:p>
          </p:txBody>
        </p:sp>
      </p:grpSp>
    </p:spTree>
    <p:extLst>
      <p:ext uri="{BB962C8B-B14F-4D97-AF65-F5344CB8AC3E}">
        <p14:creationId xmlns:p14="http://schemas.microsoft.com/office/powerpoint/2010/main" val="3518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500" fill="hold"/>
                                        <p:tgtEl>
                                          <p:spTgt spid="32"/>
                                        </p:tgtEl>
                                        <p:attrNameLst>
                                          <p:attrName>ppt_w</p:attrName>
                                        </p:attrNameLst>
                                      </p:cBhvr>
                                      <p:tavLst>
                                        <p:tav tm="0">
                                          <p:val>
                                            <p:fltVal val="0"/>
                                          </p:val>
                                        </p:tav>
                                        <p:tav tm="100000">
                                          <p:val>
                                            <p:strVal val="#ppt_w"/>
                                          </p:val>
                                        </p:tav>
                                      </p:tavLst>
                                    </p:anim>
                                    <p:anim calcmode="lin" valueType="num">
                                      <p:cBhvr>
                                        <p:cTn id="15" dur="500" fill="hold"/>
                                        <p:tgtEl>
                                          <p:spTgt spid="32"/>
                                        </p:tgtEl>
                                        <p:attrNameLst>
                                          <p:attrName>ppt_h</p:attrName>
                                        </p:attrNameLst>
                                      </p:cBhvr>
                                      <p:tavLst>
                                        <p:tav tm="0">
                                          <p:val>
                                            <p:fltVal val="0"/>
                                          </p:val>
                                        </p:tav>
                                        <p:tav tm="100000">
                                          <p:val>
                                            <p:strVal val="#ppt_h"/>
                                          </p:val>
                                        </p:tav>
                                      </p:tavLst>
                                    </p:anim>
                                    <p:animEffect transition="in" filter="fade">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Effect transition="in" filter="fade">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p:cTn id="35" dur="500" fill="hold"/>
                                        <p:tgtEl>
                                          <p:spTgt spid="35"/>
                                        </p:tgtEl>
                                        <p:attrNameLst>
                                          <p:attrName>ppt_w</p:attrName>
                                        </p:attrNameLst>
                                      </p:cBhvr>
                                      <p:tavLst>
                                        <p:tav tm="0">
                                          <p:val>
                                            <p:fltVal val="0"/>
                                          </p:val>
                                        </p:tav>
                                        <p:tav tm="100000">
                                          <p:val>
                                            <p:strVal val="#ppt_w"/>
                                          </p:val>
                                        </p:tav>
                                      </p:tavLst>
                                    </p:anim>
                                    <p:anim calcmode="lin" valueType="num">
                                      <p:cBhvr>
                                        <p:cTn id="36" dur="500" fill="hold"/>
                                        <p:tgtEl>
                                          <p:spTgt spid="35"/>
                                        </p:tgtEl>
                                        <p:attrNameLst>
                                          <p:attrName>ppt_h</p:attrName>
                                        </p:attrNameLst>
                                      </p:cBhvr>
                                      <p:tavLst>
                                        <p:tav tm="0">
                                          <p:val>
                                            <p:fltVal val="0"/>
                                          </p:val>
                                        </p:tav>
                                        <p:tav tm="100000">
                                          <p:val>
                                            <p:strVal val="#ppt_h"/>
                                          </p:val>
                                        </p:tav>
                                      </p:tavLst>
                                    </p:anim>
                                    <p:animEffect transition="in" filter="fade">
                                      <p:cBhvr>
                                        <p:cTn id="3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Das dritte Jahr</a:t>
            </a:r>
          </a:p>
        </p:txBody>
      </p:sp>
      <p:sp>
        <p:nvSpPr>
          <p:cNvPr id="5" name="Textfeld 4"/>
          <p:cNvSpPr txBox="1"/>
          <p:nvPr/>
        </p:nvSpPr>
        <p:spPr>
          <a:xfrm>
            <a:off x="443883" y="1136342"/>
            <a:ext cx="7519559" cy="1477328"/>
          </a:xfrm>
          <a:prstGeom prst="rect">
            <a:avLst/>
          </a:prstGeom>
          <a:noFill/>
        </p:spPr>
        <p:txBody>
          <a:bodyPr wrap="none" rtlCol="0">
            <a:spAutoFit/>
          </a:bodyPr>
          <a:lstStyle/>
          <a:p>
            <a:pPr marL="457200" indent="-457200">
              <a:buFont typeface="Arial" panose="020B0604020202020204" pitchFamily="34" charset="0"/>
              <a:buChar char="•"/>
            </a:pPr>
            <a:r>
              <a:rPr lang="de-CH" sz="3000" dirty="0"/>
              <a:t>Das dritte Passah</a:t>
            </a:r>
          </a:p>
          <a:p>
            <a:pPr marL="457200" indent="-457200">
              <a:buFont typeface="Arial" panose="020B0604020202020204" pitchFamily="34" charset="0"/>
              <a:buChar char="•"/>
            </a:pPr>
            <a:r>
              <a:rPr lang="de-CH" sz="3000" dirty="0"/>
              <a:t>Jesus zieht sich nach </a:t>
            </a:r>
            <a:r>
              <a:rPr lang="de-CH" sz="3000" dirty="0" err="1"/>
              <a:t>Tyrus</a:t>
            </a:r>
            <a:r>
              <a:rPr lang="de-CH" sz="3000" dirty="0"/>
              <a:t> und </a:t>
            </a:r>
            <a:r>
              <a:rPr lang="de-CH" sz="3000" dirty="0" err="1"/>
              <a:t>Zidon</a:t>
            </a:r>
            <a:r>
              <a:rPr lang="de-CH" sz="3000" dirty="0"/>
              <a:t> zurück</a:t>
            </a:r>
          </a:p>
          <a:p>
            <a:pPr marL="457200" indent="-457200">
              <a:buFont typeface="Arial" panose="020B0604020202020204" pitchFamily="34" charset="0"/>
              <a:buChar char="•"/>
            </a:pPr>
            <a:r>
              <a:rPr lang="de-CH" sz="3000" dirty="0"/>
              <a:t>Speisung der 4000 in </a:t>
            </a:r>
            <a:r>
              <a:rPr lang="de-CH" sz="3000" dirty="0" err="1"/>
              <a:t>Dekapolis</a:t>
            </a:r>
            <a:endParaRPr lang="de-CH" sz="3000" dirty="0"/>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36678" y="-1"/>
            <a:ext cx="2655322"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llipse 5"/>
          <p:cNvSpPr/>
          <p:nvPr/>
        </p:nvSpPr>
        <p:spPr>
          <a:xfrm>
            <a:off x="11772386" y="3084186"/>
            <a:ext cx="292966" cy="28148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42429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p:cTn id="7"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5">
                                            <p:txEl>
                                              <p:pRg st="2" end="2"/>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Das dritte Jahr</a:t>
            </a:r>
          </a:p>
        </p:txBody>
      </p:sp>
      <p:sp>
        <p:nvSpPr>
          <p:cNvPr id="5" name="Textfeld 4"/>
          <p:cNvSpPr txBox="1"/>
          <p:nvPr/>
        </p:nvSpPr>
        <p:spPr>
          <a:xfrm>
            <a:off x="443883" y="1136342"/>
            <a:ext cx="7519559" cy="1477328"/>
          </a:xfrm>
          <a:prstGeom prst="rect">
            <a:avLst/>
          </a:prstGeom>
          <a:noFill/>
        </p:spPr>
        <p:txBody>
          <a:bodyPr wrap="none" rtlCol="0">
            <a:spAutoFit/>
          </a:bodyPr>
          <a:lstStyle/>
          <a:p>
            <a:pPr marL="457200" indent="-457200">
              <a:buFont typeface="Arial" panose="020B0604020202020204" pitchFamily="34" charset="0"/>
              <a:buChar char="•"/>
            </a:pPr>
            <a:r>
              <a:rPr lang="de-CH" sz="3000" dirty="0"/>
              <a:t>Das dritte Passah</a:t>
            </a:r>
          </a:p>
          <a:p>
            <a:pPr marL="457200" indent="-457200">
              <a:buFont typeface="Arial" panose="020B0604020202020204" pitchFamily="34" charset="0"/>
              <a:buChar char="•"/>
            </a:pPr>
            <a:r>
              <a:rPr lang="de-CH" sz="3000" dirty="0"/>
              <a:t>Jesus zieht sich nach </a:t>
            </a:r>
            <a:r>
              <a:rPr lang="de-CH" sz="3000" dirty="0" err="1"/>
              <a:t>Tyrus</a:t>
            </a:r>
            <a:r>
              <a:rPr lang="de-CH" sz="3000" dirty="0"/>
              <a:t> und </a:t>
            </a:r>
            <a:r>
              <a:rPr lang="de-CH" sz="3000" dirty="0" err="1"/>
              <a:t>Zidon</a:t>
            </a:r>
            <a:r>
              <a:rPr lang="de-CH" sz="3000" dirty="0"/>
              <a:t> zurück</a:t>
            </a:r>
          </a:p>
          <a:p>
            <a:pPr marL="457200" indent="-457200">
              <a:buFont typeface="Arial" panose="020B0604020202020204" pitchFamily="34" charset="0"/>
              <a:buChar char="•"/>
            </a:pPr>
            <a:r>
              <a:rPr lang="de-CH" sz="3000" dirty="0"/>
              <a:t>Speisung der 4000 in </a:t>
            </a:r>
            <a:r>
              <a:rPr lang="de-CH" sz="3000" dirty="0" err="1"/>
              <a:t>Dekapolis</a:t>
            </a:r>
            <a:endParaRPr lang="de-CH" sz="3000" dirty="0"/>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36678" y="-1"/>
            <a:ext cx="2655322"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llipse 5"/>
          <p:cNvSpPr/>
          <p:nvPr/>
        </p:nvSpPr>
        <p:spPr>
          <a:xfrm>
            <a:off x="10822475" y="2613670"/>
            <a:ext cx="292966" cy="28148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6"/>
          <p:cNvSpPr/>
          <p:nvPr/>
        </p:nvSpPr>
        <p:spPr>
          <a:xfrm>
            <a:off x="597757" y="2856154"/>
            <a:ext cx="8306543" cy="2400657"/>
          </a:xfrm>
          <a:prstGeom prst="rect">
            <a:avLst/>
          </a:prstGeom>
        </p:spPr>
        <p:txBody>
          <a:bodyPr wrap="square">
            <a:spAutoFit/>
          </a:bodyPr>
          <a:lstStyle/>
          <a:p>
            <a:r>
              <a:rPr lang="de-DE" sz="3000" dirty="0"/>
              <a:t>„</a:t>
            </a:r>
            <a:r>
              <a:rPr lang="de-CH" sz="3000" dirty="0"/>
              <a:t>Und sogleich stieg er mit seinen Jüngern in das Schiff und kam in die Gegend von </a:t>
            </a:r>
            <a:r>
              <a:rPr lang="de-CH" sz="3000" dirty="0" err="1"/>
              <a:t>Dalmanutha</a:t>
            </a:r>
            <a:r>
              <a:rPr lang="de-CH" sz="3000" dirty="0"/>
              <a:t>. </a:t>
            </a:r>
          </a:p>
          <a:p>
            <a:r>
              <a:rPr lang="de-CH" sz="3000" dirty="0"/>
              <a:t>Und die Pharisäer gingen hinaus und fingen an, mit ihm zu streiten, indem sie von ihm ein Zeichen vom Himmel forderten, um ihn zu versuchen. </a:t>
            </a:r>
          </a:p>
        </p:txBody>
      </p:sp>
    </p:spTree>
    <p:extLst>
      <p:ext uri="{BB962C8B-B14F-4D97-AF65-F5344CB8AC3E}">
        <p14:creationId xmlns:p14="http://schemas.microsoft.com/office/powerpoint/2010/main" val="300007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p:cTn id="12"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7">
                                            <p:txEl>
                                              <p:pRg st="0" end="0"/>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 calcmode="lin" valueType="num">
                                      <p:cBhvr>
                                        <p:cTn id="17"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Das dritte Jahr</a:t>
            </a:r>
          </a:p>
        </p:txBody>
      </p:sp>
      <p:sp>
        <p:nvSpPr>
          <p:cNvPr id="5" name="Textfeld 4"/>
          <p:cNvSpPr txBox="1"/>
          <p:nvPr/>
        </p:nvSpPr>
        <p:spPr>
          <a:xfrm>
            <a:off x="443883" y="1136342"/>
            <a:ext cx="7519559" cy="1477328"/>
          </a:xfrm>
          <a:prstGeom prst="rect">
            <a:avLst/>
          </a:prstGeom>
          <a:noFill/>
        </p:spPr>
        <p:txBody>
          <a:bodyPr wrap="none" rtlCol="0">
            <a:spAutoFit/>
          </a:bodyPr>
          <a:lstStyle/>
          <a:p>
            <a:pPr marL="457200" indent="-457200">
              <a:buFont typeface="Arial" panose="020B0604020202020204" pitchFamily="34" charset="0"/>
              <a:buChar char="•"/>
            </a:pPr>
            <a:r>
              <a:rPr lang="de-CH" sz="3000" dirty="0"/>
              <a:t>Das dritte Passah</a:t>
            </a:r>
          </a:p>
          <a:p>
            <a:pPr marL="457200" indent="-457200">
              <a:buFont typeface="Arial" panose="020B0604020202020204" pitchFamily="34" charset="0"/>
              <a:buChar char="•"/>
            </a:pPr>
            <a:r>
              <a:rPr lang="de-CH" sz="3000" dirty="0"/>
              <a:t>Jesus zieht sich nach </a:t>
            </a:r>
            <a:r>
              <a:rPr lang="de-CH" sz="3000" dirty="0" err="1"/>
              <a:t>Tyrus</a:t>
            </a:r>
            <a:r>
              <a:rPr lang="de-CH" sz="3000" dirty="0"/>
              <a:t> und </a:t>
            </a:r>
            <a:r>
              <a:rPr lang="de-CH" sz="3000" dirty="0" err="1"/>
              <a:t>Zidon</a:t>
            </a:r>
            <a:r>
              <a:rPr lang="de-CH" sz="3000" dirty="0"/>
              <a:t> zurück</a:t>
            </a:r>
          </a:p>
          <a:p>
            <a:pPr marL="457200" indent="-457200">
              <a:buFont typeface="Arial" panose="020B0604020202020204" pitchFamily="34" charset="0"/>
              <a:buChar char="•"/>
            </a:pPr>
            <a:r>
              <a:rPr lang="de-CH" sz="3000" dirty="0"/>
              <a:t>Speisung der 4000 in </a:t>
            </a:r>
            <a:r>
              <a:rPr lang="de-CH" sz="3000" dirty="0" err="1"/>
              <a:t>Dekapolis</a:t>
            </a:r>
            <a:endParaRPr lang="de-CH" sz="3000" dirty="0"/>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36678" y="-1"/>
            <a:ext cx="2655322"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llipse 5"/>
          <p:cNvSpPr/>
          <p:nvPr/>
        </p:nvSpPr>
        <p:spPr>
          <a:xfrm>
            <a:off x="11155928" y="2330053"/>
            <a:ext cx="292966" cy="28148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6"/>
          <p:cNvSpPr/>
          <p:nvPr/>
        </p:nvSpPr>
        <p:spPr>
          <a:xfrm>
            <a:off x="597757" y="2856154"/>
            <a:ext cx="8306543" cy="3323987"/>
          </a:xfrm>
          <a:prstGeom prst="rect">
            <a:avLst/>
          </a:prstGeom>
        </p:spPr>
        <p:txBody>
          <a:bodyPr wrap="square">
            <a:spAutoFit/>
          </a:bodyPr>
          <a:lstStyle/>
          <a:p>
            <a:r>
              <a:rPr lang="de-CH" sz="3000" dirty="0"/>
              <a:t>Und er seufzte in seinem Geist und sprach: Warum fordert dieses Geschlecht ein Zeichen? Wahrlich, ich sage euch: Es wird diesem Geschlecht kein Zeichen gegeben werden! Und er ließ sie [stehen], stieg wieder in das Schiff und fuhr ans jenseitige Ufer.</a:t>
            </a:r>
            <a:r>
              <a:rPr lang="de-DE" sz="3000" dirty="0"/>
              <a:t>“ </a:t>
            </a:r>
          </a:p>
          <a:p>
            <a:r>
              <a:rPr lang="de-CH" sz="3000" dirty="0" err="1"/>
              <a:t>Mk</a:t>
            </a:r>
            <a:r>
              <a:rPr lang="de-CH" sz="3000" dirty="0"/>
              <a:t> 8,10-13</a:t>
            </a:r>
          </a:p>
          <a:p>
            <a:endParaRPr lang="de-CH" sz="3000" dirty="0"/>
          </a:p>
        </p:txBody>
      </p:sp>
    </p:spTree>
    <p:extLst>
      <p:ext uri="{BB962C8B-B14F-4D97-AF65-F5344CB8AC3E}">
        <p14:creationId xmlns:p14="http://schemas.microsoft.com/office/powerpoint/2010/main" val="349019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p:cTn id="12"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7">
                                            <p:txEl>
                                              <p:pRg st="1" end="1"/>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Das dritte Jahr</a:t>
            </a:r>
          </a:p>
        </p:txBody>
      </p:sp>
      <p:sp>
        <p:nvSpPr>
          <p:cNvPr id="5" name="Textfeld 4"/>
          <p:cNvSpPr txBox="1"/>
          <p:nvPr/>
        </p:nvSpPr>
        <p:spPr>
          <a:xfrm>
            <a:off x="443883" y="1136342"/>
            <a:ext cx="7519559" cy="1938992"/>
          </a:xfrm>
          <a:prstGeom prst="rect">
            <a:avLst/>
          </a:prstGeom>
          <a:noFill/>
        </p:spPr>
        <p:txBody>
          <a:bodyPr wrap="none" rtlCol="0">
            <a:spAutoFit/>
          </a:bodyPr>
          <a:lstStyle/>
          <a:p>
            <a:pPr marL="457200" indent="-457200">
              <a:buFont typeface="Arial" panose="020B0604020202020204" pitchFamily="34" charset="0"/>
              <a:buChar char="•"/>
            </a:pPr>
            <a:r>
              <a:rPr lang="de-CH" sz="3000" dirty="0"/>
              <a:t>Das dritte Passah</a:t>
            </a:r>
          </a:p>
          <a:p>
            <a:pPr marL="457200" indent="-457200">
              <a:buFont typeface="Arial" panose="020B0604020202020204" pitchFamily="34" charset="0"/>
              <a:buChar char="•"/>
            </a:pPr>
            <a:r>
              <a:rPr lang="de-CH" sz="3000" dirty="0"/>
              <a:t>Jesus zieht sich nach </a:t>
            </a:r>
            <a:r>
              <a:rPr lang="de-CH" sz="3000" dirty="0" err="1"/>
              <a:t>Tyrus</a:t>
            </a:r>
            <a:r>
              <a:rPr lang="de-CH" sz="3000" dirty="0"/>
              <a:t> und </a:t>
            </a:r>
            <a:r>
              <a:rPr lang="de-CH" sz="3000" dirty="0" err="1"/>
              <a:t>Zidon</a:t>
            </a:r>
            <a:r>
              <a:rPr lang="de-CH" sz="3000" dirty="0"/>
              <a:t> zurück</a:t>
            </a:r>
          </a:p>
          <a:p>
            <a:pPr marL="457200" indent="-457200">
              <a:buFont typeface="Arial" panose="020B0604020202020204" pitchFamily="34" charset="0"/>
              <a:buChar char="•"/>
            </a:pPr>
            <a:r>
              <a:rPr lang="de-CH" sz="3000" dirty="0"/>
              <a:t>Speisung der 4000 in </a:t>
            </a:r>
            <a:r>
              <a:rPr lang="de-CH" sz="3000" dirty="0" err="1"/>
              <a:t>Dekapolis</a:t>
            </a:r>
            <a:endParaRPr lang="de-CH" sz="3000" dirty="0"/>
          </a:p>
          <a:p>
            <a:pPr marL="457200" indent="-457200">
              <a:buFont typeface="Arial" panose="020B0604020202020204" pitchFamily="34" charset="0"/>
              <a:buChar char="•"/>
            </a:pPr>
            <a:r>
              <a:rPr lang="de-CH" sz="3000" dirty="0"/>
              <a:t>Jesus reist nach </a:t>
            </a:r>
            <a:r>
              <a:rPr lang="de-CH" sz="3000" dirty="0" err="1"/>
              <a:t>Cäsaräa</a:t>
            </a:r>
            <a:r>
              <a:rPr lang="de-CH" sz="3000" dirty="0"/>
              <a:t> Philippi</a:t>
            </a:r>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36678" y="-1"/>
            <a:ext cx="2655322"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llipse 5"/>
          <p:cNvSpPr/>
          <p:nvPr/>
        </p:nvSpPr>
        <p:spPr>
          <a:xfrm>
            <a:off x="11302411" y="1102060"/>
            <a:ext cx="292966" cy="28148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07847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p:cTn id="7"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5">
                                            <p:txEl>
                                              <p:pRg st="3" end="3"/>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Das dritte Jahr</a:t>
            </a:r>
          </a:p>
        </p:txBody>
      </p:sp>
      <p:sp>
        <p:nvSpPr>
          <p:cNvPr id="5" name="Textfeld 4"/>
          <p:cNvSpPr txBox="1"/>
          <p:nvPr/>
        </p:nvSpPr>
        <p:spPr>
          <a:xfrm>
            <a:off x="443883" y="1136342"/>
            <a:ext cx="7519559" cy="2400657"/>
          </a:xfrm>
          <a:prstGeom prst="rect">
            <a:avLst/>
          </a:prstGeom>
          <a:noFill/>
        </p:spPr>
        <p:txBody>
          <a:bodyPr wrap="none" rtlCol="0">
            <a:spAutoFit/>
          </a:bodyPr>
          <a:lstStyle/>
          <a:p>
            <a:pPr marL="457200" indent="-457200">
              <a:buFont typeface="Arial" panose="020B0604020202020204" pitchFamily="34" charset="0"/>
              <a:buChar char="•"/>
            </a:pPr>
            <a:r>
              <a:rPr lang="de-CH" sz="3000" dirty="0"/>
              <a:t>Das dritte Passah</a:t>
            </a:r>
          </a:p>
          <a:p>
            <a:pPr marL="457200" indent="-457200">
              <a:buFont typeface="Arial" panose="020B0604020202020204" pitchFamily="34" charset="0"/>
              <a:buChar char="•"/>
            </a:pPr>
            <a:r>
              <a:rPr lang="de-CH" sz="3000" dirty="0"/>
              <a:t>Jesus zieht sich nach </a:t>
            </a:r>
            <a:r>
              <a:rPr lang="de-CH" sz="3000" dirty="0" err="1"/>
              <a:t>Tyrus</a:t>
            </a:r>
            <a:r>
              <a:rPr lang="de-CH" sz="3000" dirty="0"/>
              <a:t> und </a:t>
            </a:r>
            <a:r>
              <a:rPr lang="de-CH" sz="3000" dirty="0" err="1"/>
              <a:t>Zidon</a:t>
            </a:r>
            <a:r>
              <a:rPr lang="de-CH" sz="3000" dirty="0"/>
              <a:t> zurück</a:t>
            </a:r>
          </a:p>
          <a:p>
            <a:pPr marL="457200" indent="-457200">
              <a:buFont typeface="Arial" panose="020B0604020202020204" pitchFamily="34" charset="0"/>
              <a:buChar char="•"/>
            </a:pPr>
            <a:r>
              <a:rPr lang="de-CH" sz="3000" dirty="0"/>
              <a:t>Speisung der 4000 in </a:t>
            </a:r>
            <a:r>
              <a:rPr lang="de-CH" sz="3000" dirty="0" err="1"/>
              <a:t>Dekapolis</a:t>
            </a:r>
            <a:endParaRPr lang="de-CH" sz="3000" dirty="0"/>
          </a:p>
          <a:p>
            <a:pPr marL="457200" indent="-457200">
              <a:buFont typeface="Arial" panose="020B0604020202020204" pitchFamily="34" charset="0"/>
              <a:buChar char="•"/>
            </a:pPr>
            <a:r>
              <a:rPr lang="de-CH" sz="3000" dirty="0"/>
              <a:t>Jesus reist nach </a:t>
            </a:r>
            <a:r>
              <a:rPr lang="de-CH" sz="3000" dirty="0" err="1"/>
              <a:t>Cäsaräa</a:t>
            </a:r>
            <a:r>
              <a:rPr lang="de-CH" sz="3000" dirty="0"/>
              <a:t> Philippi</a:t>
            </a:r>
          </a:p>
          <a:p>
            <a:pPr marL="457200" indent="-457200">
              <a:buFont typeface="Arial" panose="020B0604020202020204" pitchFamily="34" charset="0"/>
              <a:buChar char="•"/>
            </a:pPr>
            <a:r>
              <a:rPr lang="de-CH" sz="3000" dirty="0"/>
              <a:t>Verklärung Jesu auf dem Berg </a:t>
            </a:r>
            <a:r>
              <a:rPr lang="de-CH" sz="3000" dirty="0" err="1"/>
              <a:t>Hermon</a:t>
            </a:r>
            <a:endParaRPr lang="de-CH" sz="3000" dirty="0"/>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36678" y="-1"/>
            <a:ext cx="2655322"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llipse 5"/>
          <p:cNvSpPr/>
          <p:nvPr/>
        </p:nvSpPr>
        <p:spPr>
          <a:xfrm>
            <a:off x="11816761" y="435310"/>
            <a:ext cx="292966" cy="28148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Textfeld 2"/>
          <p:cNvSpPr txBox="1"/>
          <p:nvPr/>
        </p:nvSpPr>
        <p:spPr>
          <a:xfrm>
            <a:off x="207615" y="4413966"/>
            <a:ext cx="9240286" cy="553998"/>
          </a:xfrm>
          <a:prstGeom prst="rect">
            <a:avLst/>
          </a:prstGeom>
          <a:noFill/>
        </p:spPr>
        <p:txBody>
          <a:bodyPr wrap="none" rtlCol="0">
            <a:spAutoFit/>
          </a:bodyPr>
          <a:lstStyle/>
          <a:p>
            <a:r>
              <a:rPr lang="de-CH" sz="3000" dirty="0"/>
              <a:t>Höhenunterschied </a:t>
            </a:r>
            <a:r>
              <a:rPr lang="de-CH" sz="3000" dirty="0" err="1"/>
              <a:t>Cäsaräa</a:t>
            </a:r>
            <a:r>
              <a:rPr lang="de-CH" sz="3000" dirty="0"/>
              <a:t> Philippi – </a:t>
            </a:r>
            <a:r>
              <a:rPr lang="de-CH" sz="3000" dirty="0" err="1"/>
              <a:t>Hermon</a:t>
            </a:r>
            <a:r>
              <a:rPr lang="de-CH" sz="3000" dirty="0"/>
              <a:t> = ca. 2460m</a:t>
            </a:r>
          </a:p>
        </p:txBody>
      </p:sp>
    </p:spTree>
    <p:extLst>
      <p:ext uri="{BB962C8B-B14F-4D97-AF65-F5344CB8AC3E}">
        <p14:creationId xmlns:p14="http://schemas.microsoft.com/office/powerpoint/2010/main" val="308447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 calcmode="lin" valueType="num">
                                      <p:cBhvr>
                                        <p:cTn id="7"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5">
                                            <p:txEl>
                                              <p:pRg st="4" end="4"/>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Das dritte Jahr</a:t>
            </a:r>
          </a:p>
        </p:txBody>
      </p:sp>
      <p:sp>
        <p:nvSpPr>
          <p:cNvPr id="5" name="Textfeld 4"/>
          <p:cNvSpPr txBox="1"/>
          <p:nvPr/>
        </p:nvSpPr>
        <p:spPr>
          <a:xfrm>
            <a:off x="443883" y="1136342"/>
            <a:ext cx="7274364" cy="553998"/>
          </a:xfrm>
          <a:prstGeom prst="rect">
            <a:avLst/>
          </a:prstGeom>
          <a:noFill/>
        </p:spPr>
        <p:txBody>
          <a:bodyPr wrap="none" rtlCol="0">
            <a:spAutoFit/>
          </a:bodyPr>
          <a:lstStyle/>
          <a:p>
            <a:pPr marL="457200" indent="-457200">
              <a:buFont typeface="Arial" panose="020B0604020202020204" pitchFamily="34" charset="0"/>
              <a:buChar char="•"/>
            </a:pPr>
            <a:r>
              <a:rPr lang="de-CH" sz="3000" dirty="0"/>
              <a:t>Jesus besucht heimlich das Laubhüttenfest</a:t>
            </a:r>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36678" y="-1"/>
            <a:ext cx="2655322"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llipse 5"/>
          <p:cNvSpPr/>
          <p:nvPr/>
        </p:nvSpPr>
        <p:spPr>
          <a:xfrm>
            <a:off x="9972363" y="6467475"/>
            <a:ext cx="292966" cy="28148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5142653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Das dritte Jahr</a:t>
            </a:r>
          </a:p>
        </p:txBody>
      </p:sp>
      <p:sp>
        <p:nvSpPr>
          <p:cNvPr id="5" name="Textfeld 4"/>
          <p:cNvSpPr txBox="1"/>
          <p:nvPr/>
        </p:nvSpPr>
        <p:spPr>
          <a:xfrm>
            <a:off x="443883" y="1136342"/>
            <a:ext cx="7274364" cy="1015663"/>
          </a:xfrm>
          <a:prstGeom prst="rect">
            <a:avLst/>
          </a:prstGeom>
          <a:noFill/>
        </p:spPr>
        <p:txBody>
          <a:bodyPr wrap="none" rtlCol="0">
            <a:spAutoFit/>
          </a:bodyPr>
          <a:lstStyle/>
          <a:p>
            <a:pPr marL="457200" indent="-457200">
              <a:buFont typeface="Arial" panose="020B0604020202020204" pitchFamily="34" charset="0"/>
              <a:buChar char="•"/>
            </a:pPr>
            <a:r>
              <a:rPr lang="de-CH" sz="3000" dirty="0"/>
              <a:t>Jesus besucht heimlich das Laubhüttenfest</a:t>
            </a:r>
          </a:p>
          <a:p>
            <a:pPr marL="457200" indent="-457200">
              <a:buFont typeface="Arial" panose="020B0604020202020204" pitchFamily="34" charset="0"/>
              <a:buChar char="•"/>
            </a:pPr>
            <a:r>
              <a:rPr lang="de-CH" sz="3000" dirty="0"/>
              <a:t>Jesus wirkt in </a:t>
            </a:r>
            <a:r>
              <a:rPr lang="de-CH" sz="3000" dirty="0" err="1"/>
              <a:t>Peräa</a:t>
            </a:r>
            <a:endParaRPr lang="de-CH" sz="3000" dirty="0"/>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36678" y="-1"/>
            <a:ext cx="2655322"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llipse 5"/>
          <p:cNvSpPr/>
          <p:nvPr/>
        </p:nvSpPr>
        <p:spPr>
          <a:xfrm>
            <a:off x="11572563" y="5941185"/>
            <a:ext cx="292966" cy="28148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33600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5">
                                            <p:txEl>
                                              <p:pRg st="1" end="1"/>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Das dritte Jahr</a:t>
            </a:r>
          </a:p>
        </p:txBody>
      </p:sp>
      <p:sp>
        <p:nvSpPr>
          <p:cNvPr id="5" name="Textfeld 4"/>
          <p:cNvSpPr txBox="1"/>
          <p:nvPr/>
        </p:nvSpPr>
        <p:spPr>
          <a:xfrm>
            <a:off x="443883" y="1136342"/>
            <a:ext cx="8417048" cy="1477328"/>
          </a:xfrm>
          <a:prstGeom prst="rect">
            <a:avLst/>
          </a:prstGeom>
          <a:noFill/>
        </p:spPr>
        <p:txBody>
          <a:bodyPr wrap="none" rtlCol="0">
            <a:spAutoFit/>
          </a:bodyPr>
          <a:lstStyle/>
          <a:p>
            <a:pPr marL="457200" indent="-457200">
              <a:buFont typeface="Arial" panose="020B0604020202020204" pitchFamily="34" charset="0"/>
              <a:buChar char="•"/>
            </a:pPr>
            <a:r>
              <a:rPr lang="de-CH" sz="3000" dirty="0"/>
              <a:t>Jesus besucht heimlich das Laubhüttenfest</a:t>
            </a:r>
          </a:p>
          <a:p>
            <a:pPr marL="457200" indent="-457200">
              <a:buFont typeface="Arial" panose="020B0604020202020204" pitchFamily="34" charset="0"/>
              <a:buChar char="•"/>
            </a:pPr>
            <a:r>
              <a:rPr lang="de-CH" sz="3000" dirty="0"/>
              <a:t>Jesus wirkt in </a:t>
            </a:r>
            <a:r>
              <a:rPr lang="de-CH" sz="3000" dirty="0" err="1"/>
              <a:t>Peräa</a:t>
            </a:r>
            <a:endParaRPr lang="de-CH" sz="3000" dirty="0"/>
          </a:p>
          <a:p>
            <a:pPr marL="457200" indent="-457200">
              <a:buFont typeface="Arial" panose="020B0604020202020204" pitchFamily="34" charset="0"/>
              <a:buChar char="•"/>
            </a:pPr>
            <a:r>
              <a:rPr lang="de-CH" sz="3000" dirty="0"/>
              <a:t>Jesus erweckt in Bethanien Lazarus von den Toten</a:t>
            </a:r>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36678" y="-1"/>
            <a:ext cx="2655322"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llipse 5"/>
          <p:cNvSpPr/>
          <p:nvPr/>
        </p:nvSpPr>
        <p:spPr>
          <a:xfrm>
            <a:off x="10134875" y="5796915"/>
            <a:ext cx="292966" cy="28148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6"/>
          <p:cNvSpPr/>
          <p:nvPr/>
        </p:nvSpPr>
        <p:spPr>
          <a:xfrm>
            <a:off x="443881" y="3075334"/>
            <a:ext cx="8306543" cy="2862322"/>
          </a:xfrm>
          <a:prstGeom prst="rect">
            <a:avLst/>
          </a:prstGeom>
        </p:spPr>
        <p:txBody>
          <a:bodyPr wrap="square">
            <a:spAutoFit/>
          </a:bodyPr>
          <a:lstStyle/>
          <a:p>
            <a:r>
              <a:rPr lang="de-DE" sz="3000" dirty="0"/>
              <a:t>„</a:t>
            </a:r>
            <a:r>
              <a:rPr lang="de-CH" sz="3000" dirty="0"/>
              <a:t>Von jenem Tag an beratschlagten sie nun miteinander, um ihn zu töten. Darum ging Jesus nicht mehr öffentlich unter den Juden umher, sondern zog von dort weg in die Gegend nahe bei der Wüste, in eine Stadt namens Ephraim, und hielt sich dort auf mit seinen Jüngern.</a:t>
            </a:r>
          </a:p>
        </p:txBody>
      </p:sp>
    </p:spTree>
    <p:extLst>
      <p:ext uri="{BB962C8B-B14F-4D97-AF65-F5344CB8AC3E}">
        <p14:creationId xmlns:p14="http://schemas.microsoft.com/office/powerpoint/2010/main" val="113473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p:cTn id="7"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5">
                                            <p:txEl>
                                              <p:pRg st="2" end="2"/>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p:cTn id="12"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7">
                                            <p:txEl>
                                              <p:pRg st="0" end="0"/>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Das dritte Jahr</a:t>
            </a:r>
          </a:p>
        </p:txBody>
      </p:sp>
      <p:sp>
        <p:nvSpPr>
          <p:cNvPr id="5" name="Textfeld 4"/>
          <p:cNvSpPr txBox="1"/>
          <p:nvPr/>
        </p:nvSpPr>
        <p:spPr>
          <a:xfrm>
            <a:off x="443883" y="1136342"/>
            <a:ext cx="8417048" cy="1938992"/>
          </a:xfrm>
          <a:prstGeom prst="rect">
            <a:avLst/>
          </a:prstGeom>
          <a:noFill/>
        </p:spPr>
        <p:txBody>
          <a:bodyPr wrap="none" rtlCol="0">
            <a:spAutoFit/>
          </a:bodyPr>
          <a:lstStyle/>
          <a:p>
            <a:pPr marL="457200" indent="-457200">
              <a:buFont typeface="Arial" panose="020B0604020202020204" pitchFamily="34" charset="0"/>
              <a:buChar char="•"/>
            </a:pPr>
            <a:r>
              <a:rPr lang="de-CH" sz="3000" dirty="0"/>
              <a:t>Jesus besucht heimlich das Laubhüttenfest</a:t>
            </a:r>
          </a:p>
          <a:p>
            <a:pPr marL="457200" indent="-457200">
              <a:buFont typeface="Arial" panose="020B0604020202020204" pitchFamily="34" charset="0"/>
              <a:buChar char="•"/>
            </a:pPr>
            <a:r>
              <a:rPr lang="de-CH" sz="3000" dirty="0"/>
              <a:t>Jesus wirkt in </a:t>
            </a:r>
            <a:r>
              <a:rPr lang="de-CH" sz="3000" dirty="0" err="1"/>
              <a:t>Peräa</a:t>
            </a:r>
            <a:endParaRPr lang="de-CH" sz="3000" dirty="0"/>
          </a:p>
          <a:p>
            <a:pPr marL="457200" indent="-457200">
              <a:buFont typeface="Arial" panose="020B0604020202020204" pitchFamily="34" charset="0"/>
              <a:buChar char="•"/>
            </a:pPr>
            <a:r>
              <a:rPr lang="de-CH" sz="3000" dirty="0"/>
              <a:t>Jesus erweckt in Bethanien Lazarus von den Toten</a:t>
            </a:r>
          </a:p>
          <a:p>
            <a:pPr marL="457200" indent="-457200">
              <a:buFont typeface="Arial" panose="020B0604020202020204" pitchFamily="34" charset="0"/>
              <a:buChar char="•"/>
            </a:pPr>
            <a:r>
              <a:rPr lang="de-CH" sz="3000" dirty="0"/>
              <a:t>Jesus zieht sich nach Ephraim zurück</a:t>
            </a:r>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36678" y="-1"/>
            <a:ext cx="2655322"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Ellipse 7">
            <a:extLst>
              <a:ext uri="{FF2B5EF4-FFF2-40B4-BE49-F238E27FC236}">
                <a16:creationId xmlns:a16="http://schemas.microsoft.com/office/drawing/2014/main" xmlns="" id="{411C7B8B-20BF-49E7-B67E-3E11C80F199A}"/>
              </a:ext>
            </a:extLst>
          </p:cNvPr>
          <p:cNvSpPr/>
          <p:nvPr/>
        </p:nvSpPr>
        <p:spPr>
          <a:xfrm>
            <a:off x="10134875" y="5796915"/>
            <a:ext cx="292966" cy="28148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52032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p:cTn id="7"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Das dritte Jahr</a:t>
            </a:r>
          </a:p>
        </p:txBody>
      </p:sp>
      <p:sp>
        <p:nvSpPr>
          <p:cNvPr id="5" name="Textfeld 4"/>
          <p:cNvSpPr txBox="1"/>
          <p:nvPr/>
        </p:nvSpPr>
        <p:spPr>
          <a:xfrm>
            <a:off x="443883" y="1136342"/>
            <a:ext cx="8417048" cy="2400657"/>
          </a:xfrm>
          <a:prstGeom prst="rect">
            <a:avLst/>
          </a:prstGeom>
          <a:noFill/>
        </p:spPr>
        <p:txBody>
          <a:bodyPr wrap="none" rtlCol="0">
            <a:spAutoFit/>
          </a:bodyPr>
          <a:lstStyle/>
          <a:p>
            <a:pPr marL="457200" indent="-457200">
              <a:buFont typeface="Arial" panose="020B0604020202020204" pitchFamily="34" charset="0"/>
              <a:buChar char="•"/>
            </a:pPr>
            <a:r>
              <a:rPr lang="de-CH" sz="3000" dirty="0"/>
              <a:t>Jesus besucht heimlich das Laubhüttenfest</a:t>
            </a:r>
          </a:p>
          <a:p>
            <a:pPr marL="457200" indent="-457200">
              <a:buFont typeface="Arial" panose="020B0604020202020204" pitchFamily="34" charset="0"/>
              <a:buChar char="•"/>
            </a:pPr>
            <a:r>
              <a:rPr lang="de-CH" sz="3000" dirty="0"/>
              <a:t>Jesus wirkt in </a:t>
            </a:r>
            <a:r>
              <a:rPr lang="de-CH" sz="3000" dirty="0" err="1"/>
              <a:t>Peräa</a:t>
            </a:r>
            <a:endParaRPr lang="de-CH" sz="3000" dirty="0"/>
          </a:p>
          <a:p>
            <a:pPr marL="457200" indent="-457200">
              <a:buFont typeface="Arial" panose="020B0604020202020204" pitchFamily="34" charset="0"/>
              <a:buChar char="•"/>
            </a:pPr>
            <a:r>
              <a:rPr lang="de-CH" sz="3000" dirty="0"/>
              <a:t>Jesus erweckt in Bethanien Lazarus von den Toten</a:t>
            </a:r>
          </a:p>
          <a:p>
            <a:pPr marL="457200" indent="-457200">
              <a:buFont typeface="Arial" panose="020B0604020202020204" pitchFamily="34" charset="0"/>
              <a:buChar char="•"/>
            </a:pPr>
            <a:r>
              <a:rPr lang="de-CH" sz="3000" dirty="0"/>
              <a:t>Jesus zieht sich nach Ephraim zurück</a:t>
            </a:r>
          </a:p>
          <a:p>
            <a:pPr marL="457200" indent="-457200">
              <a:buFont typeface="Arial" panose="020B0604020202020204" pitchFamily="34" charset="0"/>
              <a:buChar char="•"/>
            </a:pPr>
            <a:r>
              <a:rPr lang="de-CH" sz="3000" dirty="0"/>
              <a:t>Einzug in Jerusalem am Palmsonntag</a:t>
            </a:r>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36678" y="-1"/>
            <a:ext cx="2655322"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llipse 5"/>
          <p:cNvSpPr/>
          <p:nvPr/>
        </p:nvSpPr>
        <p:spPr>
          <a:xfrm>
            <a:off x="10038726" y="6488379"/>
            <a:ext cx="292966" cy="28148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6"/>
          <p:cNvSpPr/>
          <p:nvPr/>
        </p:nvSpPr>
        <p:spPr>
          <a:xfrm>
            <a:off x="560335" y="3634212"/>
            <a:ext cx="8976343" cy="1938992"/>
          </a:xfrm>
          <a:prstGeom prst="rect">
            <a:avLst/>
          </a:prstGeom>
        </p:spPr>
        <p:txBody>
          <a:bodyPr wrap="square">
            <a:spAutoFit/>
          </a:bodyPr>
          <a:lstStyle/>
          <a:p>
            <a:r>
              <a:rPr lang="de-DE" sz="3000" dirty="0"/>
              <a:t>„</a:t>
            </a:r>
            <a:r>
              <a:rPr lang="de-CH" sz="3000" dirty="0"/>
              <a:t>Und die vorausgingen und die nachfolgten, riefen und sprachen: »Hosianna! Gepriesen sei der, welcher kommt im Namen des Herrn!«</a:t>
            </a:r>
            <a:r>
              <a:rPr lang="de-DE" sz="3000" dirty="0"/>
              <a:t>“ </a:t>
            </a:r>
            <a:r>
              <a:rPr lang="de-DE" sz="3000" dirty="0" err="1"/>
              <a:t>Mk</a:t>
            </a:r>
            <a:r>
              <a:rPr lang="de-DE" sz="3000" dirty="0"/>
              <a:t> 11,9</a:t>
            </a:r>
            <a:r>
              <a:rPr lang="de-CH" sz="3000" dirty="0"/>
              <a:t> </a:t>
            </a:r>
          </a:p>
          <a:p>
            <a:endParaRPr lang="de-CH" sz="3000" dirty="0"/>
          </a:p>
        </p:txBody>
      </p:sp>
    </p:spTree>
    <p:extLst>
      <p:ext uri="{BB962C8B-B14F-4D97-AF65-F5344CB8AC3E}">
        <p14:creationId xmlns:p14="http://schemas.microsoft.com/office/powerpoint/2010/main" val="338391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 calcmode="lin" valueType="num">
                                      <p:cBhvr>
                                        <p:cTn id="7"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5">
                                            <p:txEl>
                                              <p:pRg st="4" end="4"/>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p:cTn id="12"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7">
                                            <p:txEl>
                                              <p:pRg st="0" end="0"/>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Geburt und Kindheit</a:t>
            </a:r>
          </a:p>
        </p:txBody>
      </p:sp>
      <p:sp>
        <p:nvSpPr>
          <p:cNvPr id="4" name="Inhaltsplatzhalter 3">
            <a:extLst>
              <a:ext uri="{FF2B5EF4-FFF2-40B4-BE49-F238E27FC236}">
                <a16:creationId xmlns:a16="http://schemas.microsoft.com/office/drawing/2014/main" xmlns="" id="{0A049DC5-72FF-455F-8366-FF1473A954FC}"/>
              </a:ext>
            </a:extLst>
          </p:cNvPr>
          <p:cNvSpPr txBox="1">
            <a:spLocks noGrp="1"/>
          </p:cNvSpPr>
          <p:nvPr>
            <p:ph idx="1"/>
          </p:nvPr>
        </p:nvSpPr>
        <p:spPr>
          <a:xfrm>
            <a:off x="838199" y="1825625"/>
            <a:ext cx="11007056" cy="392928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r>
              <a:rPr lang="de-DE" sz="3000" dirty="0"/>
              <a:t>Geburt in Bethlehem</a:t>
            </a:r>
          </a:p>
          <a:p>
            <a:pPr marL="457200" indent="-457200"/>
            <a:r>
              <a:rPr lang="de-DE" sz="3000" dirty="0"/>
              <a:t>Beschneidung am 8. Tag</a:t>
            </a:r>
          </a:p>
          <a:p>
            <a:pPr marL="457200" indent="-457200"/>
            <a:endParaRPr lang="de-DE" sz="3000" dirty="0"/>
          </a:p>
          <a:p>
            <a:pPr indent="0">
              <a:buNone/>
            </a:pPr>
            <a:r>
              <a:rPr lang="de-DE" sz="3000" dirty="0"/>
              <a:t>	</a:t>
            </a:r>
          </a:p>
          <a:p>
            <a:pPr indent="0">
              <a:buNone/>
            </a:pPr>
            <a:r>
              <a:rPr lang="de-DE" sz="3000" dirty="0"/>
              <a:t>	„</a:t>
            </a:r>
            <a:r>
              <a:rPr lang="de-CH" sz="3000" dirty="0"/>
              <a:t>Und als acht Tage vollendet waren, als man das Kind 	beschneiden musste, da wurde ihm der Name Jesus gegeben, 	den der Engel genannt hatte, ehe er im Mutterleib empfangen 	worden war.</a:t>
            </a:r>
            <a:r>
              <a:rPr lang="de-DE" sz="3000" dirty="0"/>
              <a:t>“</a:t>
            </a:r>
            <a:r>
              <a:rPr lang="de-CH" sz="3000" dirty="0"/>
              <a:t> </a:t>
            </a:r>
            <a:r>
              <a:rPr lang="de-CH" sz="3000" dirty="0" err="1"/>
              <a:t>Lk</a:t>
            </a:r>
            <a:r>
              <a:rPr lang="de-CH" sz="3000" dirty="0"/>
              <a:t> 2,21</a:t>
            </a:r>
            <a:endParaRPr lang="de-DE" sz="3000" dirty="0"/>
          </a:p>
        </p:txBody>
      </p:sp>
    </p:spTree>
    <p:extLst>
      <p:ext uri="{BB962C8B-B14F-4D97-AF65-F5344CB8AC3E}">
        <p14:creationId xmlns:p14="http://schemas.microsoft.com/office/powerpoint/2010/main" val="420685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4">
                                            <p:txEl>
                                              <p:pRg st="1" end="1"/>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 calcmode="lin" valueType="num">
                                      <p:cBhvr>
                                        <p:cTn id="12"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14" dur="500"/>
                                        <p:tgtEl>
                                          <p:spTgt spid="4">
                                            <p:txEl>
                                              <p:pRg st="3" end="3"/>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 calcmode="lin" valueType="num">
                                      <p:cBhvr>
                                        <p:cTn id="17"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Jesus ruft dich</a:t>
            </a:r>
          </a:p>
        </p:txBody>
      </p:sp>
      <p:sp>
        <p:nvSpPr>
          <p:cNvPr id="7" name="Rechteck 6"/>
          <p:cNvSpPr/>
          <p:nvPr/>
        </p:nvSpPr>
        <p:spPr>
          <a:xfrm>
            <a:off x="1036584" y="1775045"/>
            <a:ext cx="10250541" cy="3323987"/>
          </a:xfrm>
          <a:prstGeom prst="rect">
            <a:avLst/>
          </a:prstGeom>
        </p:spPr>
        <p:txBody>
          <a:bodyPr wrap="square">
            <a:spAutoFit/>
          </a:bodyPr>
          <a:lstStyle/>
          <a:p>
            <a:r>
              <a:rPr lang="de-DE" sz="3000" dirty="0"/>
              <a:t>„</a:t>
            </a:r>
            <a:r>
              <a:rPr lang="de-CH" sz="3000" dirty="0"/>
              <a:t>Hört ihr, wie die Weisheit ruft und sich die Einsicht mit lauter Stimme Gehör verschafft? Sie steht erhöht und für jeden sichtbar an den Straßen, dort, wo alle Wege sich kreuzen, hat sie sich hingestellt. Neben den Stadttoren, am Torweg, durch den man die Stadt betritt, ruft sie laut: »Ihr Männer, zu euch spreche ich und richte meine Stimme an alle Menschen.</a:t>
            </a:r>
            <a:r>
              <a:rPr lang="de-DE" sz="3000" dirty="0"/>
              <a:t>“ </a:t>
            </a:r>
            <a:r>
              <a:rPr lang="de-DE" sz="3000" dirty="0" err="1"/>
              <a:t>Spr</a:t>
            </a:r>
            <a:r>
              <a:rPr lang="de-DE" sz="3000" dirty="0"/>
              <a:t> 8,1-4 (NGÜ)</a:t>
            </a:r>
            <a:endParaRPr lang="de-CH" sz="3000" dirty="0"/>
          </a:p>
          <a:p>
            <a:endParaRPr lang="de-CH" sz="3000" dirty="0"/>
          </a:p>
        </p:txBody>
      </p:sp>
    </p:spTree>
    <p:extLst>
      <p:ext uri="{BB962C8B-B14F-4D97-AF65-F5344CB8AC3E}">
        <p14:creationId xmlns:p14="http://schemas.microsoft.com/office/powerpoint/2010/main" val="25029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a:xfrm>
            <a:off x="1246134" y="1775046"/>
            <a:ext cx="10250541" cy="1015663"/>
          </a:xfrm>
          <a:prstGeom prst="rect">
            <a:avLst/>
          </a:prstGeom>
        </p:spPr>
        <p:txBody>
          <a:bodyPr wrap="square">
            <a:spAutoFit/>
          </a:bodyPr>
          <a:lstStyle/>
          <a:p>
            <a:r>
              <a:rPr lang="de-DE" sz="3000" b="1" dirty="0"/>
              <a:t>Jesus beruft dich in sein Königreich und er ruft dich auf seinen Wegen zu gehen.</a:t>
            </a:r>
            <a:endParaRPr lang="de-CH" sz="3000" b="1" dirty="0"/>
          </a:p>
        </p:txBody>
      </p:sp>
    </p:spTree>
    <p:extLst>
      <p:ext uri="{BB962C8B-B14F-4D97-AF65-F5344CB8AC3E}">
        <p14:creationId xmlns:p14="http://schemas.microsoft.com/office/powerpoint/2010/main" val="185005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5591" y="-1034427"/>
            <a:ext cx="10527956" cy="6359405"/>
          </a:xfrm>
          <a:prstGeom prst="rect">
            <a:avLst/>
          </a:prstGeom>
        </p:spPr>
      </p:pic>
      <p:sp>
        <p:nvSpPr>
          <p:cNvPr id="2" name="Textfeld 1"/>
          <p:cNvSpPr txBox="1"/>
          <p:nvPr/>
        </p:nvSpPr>
        <p:spPr>
          <a:xfrm>
            <a:off x="2412684" y="4855618"/>
            <a:ext cx="7366632" cy="938719"/>
          </a:xfrm>
          <a:prstGeom prst="rect">
            <a:avLst/>
          </a:prstGeom>
          <a:noFill/>
        </p:spPr>
        <p:txBody>
          <a:bodyPr wrap="none" rtlCol="0">
            <a:spAutoFit/>
          </a:bodyPr>
          <a:lstStyle/>
          <a:p>
            <a:r>
              <a:rPr lang="de-CH" sz="5500" b="1" dirty="0"/>
              <a:t>Der Weg nach Jerusalem</a:t>
            </a:r>
          </a:p>
        </p:txBody>
      </p:sp>
    </p:spTree>
    <p:extLst>
      <p:ext uri="{BB962C8B-B14F-4D97-AF65-F5344CB8AC3E}">
        <p14:creationId xmlns:p14="http://schemas.microsoft.com/office/powerpoint/2010/main" val="1248475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Geburt und Kindheit</a:t>
            </a:r>
          </a:p>
        </p:txBody>
      </p:sp>
      <p:sp>
        <p:nvSpPr>
          <p:cNvPr id="4" name="Inhaltsplatzhalter 3">
            <a:extLst>
              <a:ext uri="{FF2B5EF4-FFF2-40B4-BE49-F238E27FC236}">
                <a16:creationId xmlns:a16="http://schemas.microsoft.com/office/drawing/2014/main" xmlns="" id="{0A049DC5-72FF-455F-8366-FF1473A954FC}"/>
              </a:ext>
            </a:extLst>
          </p:cNvPr>
          <p:cNvSpPr txBox="1">
            <a:spLocks noGrp="1"/>
          </p:cNvSpPr>
          <p:nvPr>
            <p:ph idx="1"/>
          </p:nvPr>
        </p:nvSpPr>
        <p:spPr>
          <a:xfrm>
            <a:off x="838199" y="1825625"/>
            <a:ext cx="11007056" cy="4344779"/>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r>
              <a:rPr lang="de-DE" sz="3000" dirty="0"/>
              <a:t>Geburt in Bethlehem</a:t>
            </a:r>
          </a:p>
          <a:p>
            <a:pPr marL="457200" indent="-457200"/>
            <a:r>
              <a:rPr lang="de-DE" sz="3000" dirty="0"/>
              <a:t>Beschneidung am 8. Tag</a:t>
            </a:r>
          </a:p>
          <a:p>
            <a:pPr marL="457200" indent="-457200"/>
            <a:r>
              <a:rPr lang="de-DE" sz="3000" dirty="0"/>
              <a:t>Die Weihe Jesu im Tempel von Jerusalem</a:t>
            </a:r>
          </a:p>
          <a:p>
            <a:pPr indent="0">
              <a:buNone/>
            </a:pPr>
            <a:r>
              <a:rPr lang="de-DE" sz="3000" dirty="0"/>
              <a:t>	</a:t>
            </a:r>
          </a:p>
          <a:p>
            <a:pPr indent="0">
              <a:buNone/>
            </a:pPr>
            <a:r>
              <a:rPr lang="de-DE" sz="3000" dirty="0"/>
              <a:t>	„</a:t>
            </a:r>
            <a:r>
              <a:rPr lang="de-CH" sz="3000" dirty="0"/>
              <a:t>Und als die Tage ihrer Reinigung nach dem Gesetz Moses 	vollendet waren, brachten sie ihn nach Jerusalem, um ihn dem 	Herrn darzustellen, wie im Gesetz des Herrn geschrieben steht: 	</a:t>
            </a:r>
            <a:r>
              <a:rPr lang="de-CH" sz="3000" i="1" dirty="0"/>
              <a:t>»Alle männliche Erstgeburt soll dem Herrn geheiligt heißen«</a:t>
            </a:r>
            <a:r>
              <a:rPr lang="de-DE" sz="3000" dirty="0"/>
              <a:t>“      	</a:t>
            </a:r>
            <a:r>
              <a:rPr lang="de-DE" sz="3000" dirty="0" err="1"/>
              <a:t>Lk</a:t>
            </a:r>
            <a:r>
              <a:rPr lang="de-DE" sz="3000" dirty="0"/>
              <a:t> 2,22-23</a:t>
            </a:r>
          </a:p>
        </p:txBody>
      </p:sp>
    </p:spTree>
    <p:extLst>
      <p:ext uri="{BB962C8B-B14F-4D97-AF65-F5344CB8AC3E}">
        <p14:creationId xmlns:p14="http://schemas.microsoft.com/office/powerpoint/2010/main" val="135729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p:cTn id="7"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4">
                                            <p:txEl>
                                              <p:pRg st="2" end="2"/>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 calcmode="lin" valueType="num">
                                      <p:cBhvr>
                                        <p:cTn id="12"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14" dur="500"/>
                                        <p:tgtEl>
                                          <p:spTgt spid="4">
                                            <p:txEl>
                                              <p:pRg st="3" end="3"/>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 calcmode="lin" valueType="num">
                                      <p:cBhvr>
                                        <p:cTn id="17"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Geburt und Kindheit</a:t>
            </a:r>
          </a:p>
        </p:txBody>
      </p:sp>
      <p:sp>
        <p:nvSpPr>
          <p:cNvPr id="4" name="Inhaltsplatzhalter 3">
            <a:extLst>
              <a:ext uri="{FF2B5EF4-FFF2-40B4-BE49-F238E27FC236}">
                <a16:creationId xmlns:a16="http://schemas.microsoft.com/office/drawing/2014/main" xmlns="" id="{0A049DC5-72FF-455F-8366-FF1473A954FC}"/>
              </a:ext>
            </a:extLst>
          </p:cNvPr>
          <p:cNvSpPr txBox="1">
            <a:spLocks noGrp="1"/>
          </p:cNvSpPr>
          <p:nvPr>
            <p:ph idx="1"/>
          </p:nvPr>
        </p:nvSpPr>
        <p:spPr>
          <a:xfrm>
            <a:off x="838199" y="1825625"/>
            <a:ext cx="11007056" cy="2139047"/>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r>
              <a:rPr lang="de-DE" sz="3000" dirty="0"/>
              <a:t>Geburt in Bethlehem</a:t>
            </a:r>
          </a:p>
          <a:p>
            <a:pPr marL="457200" indent="-457200"/>
            <a:r>
              <a:rPr lang="de-DE" sz="3000" dirty="0"/>
              <a:t>Beschneidung am 8. Tag</a:t>
            </a:r>
          </a:p>
          <a:p>
            <a:pPr marL="457200" indent="-457200"/>
            <a:r>
              <a:rPr lang="de-DE" sz="3000" dirty="0"/>
              <a:t>Die Weihe Jesu im Tempel von Jerusalem</a:t>
            </a:r>
          </a:p>
          <a:p>
            <a:pPr marL="457200" indent="-457200"/>
            <a:r>
              <a:rPr lang="de-DE" sz="3000" dirty="0"/>
              <a:t>Die Weisen aus dem Morgenland und Flucht nach Ägypten</a:t>
            </a:r>
          </a:p>
        </p:txBody>
      </p:sp>
    </p:spTree>
    <p:extLst>
      <p:ext uri="{BB962C8B-B14F-4D97-AF65-F5344CB8AC3E}">
        <p14:creationId xmlns:p14="http://schemas.microsoft.com/office/powerpoint/2010/main" val="218817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p:cTn id="7"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Geburt und Kindheit</a:t>
            </a:r>
          </a:p>
        </p:txBody>
      </p:sp>
      <p:sp>
        <p:nvSpPr>
          <p:cNvPr id="4" name="Inhaltsplatzhalter 3">
            <a:extLst>
              <a:ext uri="{FF2B5EF4-FFF2-40B4-BE49-F238E27FC236}">
                <a16:creationId xmlns:a16="http://schemas.microsoft.com/office/drawing/2014/main" xmlns="" id="{0A049DC5-72FF-455F-8366-FF1473A954FC}"/>
              </a:ext>
            </a:extLst>
          </p:cNvPr>
          <p:cNvSpPr txBox="1">
            <a:spLocks noGrp="1"/>
          </p:cNvSpPr>
          <p:nvPr>
            <p:ph idx="1"/>
          </p:nvPr>
        </p:nvSpPr>
        <p:spPr>
          <a:xfrm>
            <a:off x="838199" y="1825625"/>
            <a:ext cx="11007056" cy="3770263"/>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r>
              <a:rPr lang="de-DE" sz="3000" dirty="0"/>
              <a:t>Geburt in Bethlehem</a:t>
            </a:r>
          </a:p>
          <a:p>
            <a:pPr marL="457200" indent="-457200"/>
            <a:r>
              <a:rPr lang="de-DE" sz="3000" dirty="0"/>
              <a:t>Beschneidung am 8. Tag</a:t>
            </a:r>
          </a:p>
          <a:p>
            <a:pPr marL="457200" indent="-457200"/>
            <a:r>
              <a:rPr lang="de-DE" sz="3000" dirty="0"/>
              <a:t>Die Weihe Jesu im Tempel von Jerusalem</a:t>
            </a:r>
          </a:p>
          <a:p>
            <a:pPr marL="457200" indent="-457200"/>
            <a:r>
              <a:rPr lang="de-DE" sz="3000" dirty="0"/>
              <a:t>Die Weisen aus dem Morgenland und Flucht nach Ägypten</a:t>
            </a:r>
          </a:p>
          <a:p>
            <a:pPr marL="457200" indent="-457200"/>
            <a:r>
              <a:rPr lang="de-DE" sz="3000" dirty="0"/>
              <a:t>Rückkehr nach Nazareth</a:t>
            </a:r>
          </a:p>
          <a:p>
            <a:pPr indent="0">
              <a:buNone/>
            </a:pPr>
            <a:endParaRPr lang="de-DE" sz="3000" dirty="0"/>
          </a:p>
          <a:p>
            <a:pPr indent="0">
              <a:buNone/>
            </a:pPr>
            <a:r>
              <a:rPr lang="de-DE" sz="3000" dirty="0"/>
              <a:t>	</a:t>
            </a:r>
          </a:p>
        </p:txBody>
      </p:sp>
    </p:spTree>
    <p:extLst>
      <p:ext uri="{BB962C8B-B14F-4D97-AF65-F5344CB8AC3E}">
        <p14:creationId xmlns:p14="http://schemas.microsoft.com/office/powerpoint/2010/main" val="239504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p:cTn id="7"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1FC962-2F30-4908-A3AD-D2DA6A8003D7}"/>
              </a:ext>
            </a:extLst>
          </p:cNvPr>
          <p:cNvSpPr>
            <a:spLocks noGrp="1"/>
          </p:cNvSpPr>
          <p:nvPr>
            <p:ph type="title"/>
          </p:nvPr>
        </p:nvSpPr>
        <p:spPr>
          <a:xfrm>
            <a:off x="838200" y="365126"/>
            <a:ext cx="10515600" cy="817130"/>
          </a:xfrm>
        </p:spPr>
        <p:txBody>
          <a:bodyPr/>
          <a:lstStyle/>
          <a:p>
            <a:pPr algn="ctr"/>
            <a:r>
              <a:rPr lang="de-CH" b="1" dirty="0"/>
              <a:t>Jugend</a:t>
            </a:r>
          </a:p>
        </p:txBody>
      </p:sp>
      <p:grpSp>
        <p:nvGrpSpPr>
          <p:cNvPr id="14" name="Gruppieren 13"/>
          <p:cNvGrpSpPr/>
          <p:nvPr/>
        </p:nvGrpSpPr>
        <p:grpSpPr>
          <a:xfrm>
            <a:off x="386918" y="1819922"/>
            <a:ext cx="11007056" cy="2061530"/>
            <a:chOff x="386918" y="1819922"/>
            <a:chExt cx="11007056" cy="2061530"/>
          </a:xfrm>
        </p:grpSpPr>
        <p:sp>
          <p:nvSpPr>
            <p:cNvPr id="5" name="Inhaltsplatzhalter 3">
              <a:extLst>
                <a:ext uri="{FF2B5EF4-FFF2-40B4-BE49-F238E27FC236}">
                  <a16:creationId xmlns:a16="http://schemas.microsoft.com/office/drawing/2014/main" xmlns="" id="{0A049DC5-72FF-455F-8366-FF1473A954FC}"/>
                </a:ext>
              </a:extLst>
            </p:cNvPr>
            <p:cNvSpPr txBox="1">
              <a:spLocks/>
            </p:cNvSpPr>
            <p:nvPr/>
          </p:nvSpPr>
          <p:spPr>
            <a:xfrm>
              <a:off x="386918" y="3373621"/>
              <a:ext cx="11007056" cy="507831"/>
            </a:xfrm>
            <a:prstGeom prst="rect">
              <a:avLst/>
            </a:prstGeom>
            <a:noFill/>
          </p:spPr>
          <p:txBody>
            <a:bodyPr vert="horz" wrap="square" lIns="91440" tIns="45720" rIns="91440" bIns="45720" rtlCol="0">
              <a:spAutoFit/>
            </a:bodyPr>
            <a:lstStyle>
              <a:defPPr>
                <a:defRPr lang="de-DE"/>
              </a:defPPr>
              <a:lvl1pPr marL="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200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Font typeface="Arial" panose="020B0604020202020204" pitchFamily="34" charset="0"/>
                <a:buNone/>
              </a:pPr>
              <a:r>
                <a:rPr lang="de-DE" sz="3000" dirty="0"/>
                <a:t>Jesus als 12 Jähriger 		</a:t>
              </a:r>
              <a:r>
                <a:rPr lang="de-DE" sz="3000" dirty="0" err="1"/>
                <a:t>Lk</a:t>
              </a:r>
              <a:r>
                <a:rPr lang="de-DE" sz="3000" dirty="0"/>
                <a:t> 2,41-51</a:t>
              </a:r>
            </a:p>
          </p:txBody>
        </p:sp>
        <p:cxnSp>
          <p:nvCxnSpPr>
            <p:cNvPr id="8" name="Gerade Verbindung mit Pfeil 7"/>
            <p:cNvCxnSpPr/>
            <p:nvPr/>
          </p:nvCxnSpPr>
          <p:spPr>
            <a:xfrm>
              <a:off x="2095131" y="1819922"/>
              <a:ext cx="0" cy="136716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flipV="1">
              <a:off x="4054179" y="3627535"/>
              <a:ext cx="806394" cy="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grpSp>
        <p:nvGrpSpPr>
          <p:cNvPr id="16" name="Gruppieren 15"/>
          <p:cNvGrpSpPr/>
          <p:nvPr/>
        </p:nvGrpSpPr>
        <p:grpSpPr>
          <a:xfrm>
            <a:off x="2227971" y="2249586"/>
            <a:ext cx="9836782" cy="3776742"/>
            <a:chOff x="2227971" y="2249586"/>
            <a:chExt cx="9836782" cy="3776742"/>
          </a:xfrm>
        </p:grpSpPr>
        <p:sp>
          <p:nvSpPr>
            <p:cNvPr id="11" name="Inhaltsplatzhalter 3">
              <a:extLst>
                <a:ext uri="{FF2B5EF4-FFF2-40B4-BE49-F238E27FC236}">
                  <a16:creationId xmlns:a16="http://schemas.microsoft.com/office/drawing/2014/main" xmlns="" id="{0A049DC5-72FF-455F-8366-FF1473A954FC}"/>
                </a:ext>
              </a:extLst>
            </p:cNvPr>
            <p:cNvSpPr txBox="1">
              <a:spLocks/>
            </p:cNvSpPr>
            <p:nvPr/>
          </p:nvSpPr>
          <p:spPr>
            <a:xfrm>
              <a:off x="2227971" y="2249586"/>
              <a:ext cx="9836782" cy="923330"/>
            </a:xfrm>
            <a:prstGeom prst="rect">
              <a:avLst/>
            </a:prstGeom>
            <a:noFill/>
          </p:spPr>
          <p:txBody>
            <a:bodyPr vert="horz" wrap="square" lIns="91440" tIns="45720" rIns="91440" bIns="45720" rtlCol="0">
              <a:spAutoFit/>
            </a:bodyPr>
            <a:lstStyle>
              <a:defPPr>
                <a:defRPr lang="de-DE"/>
              </a:defPPr>
              <a:lvl1pPr marL="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200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de-DE" sz="3000" dirty="0" err="1"/>
                <a:t>Lk</a:t>
              </a:r>
              <a:r>
                <a:rPr lang="de-DE" sz="3000" dirty="0"/>
                <a:t> 2,40: „</a:t>
              </a:r>
              <a:r>
                <a:rPr lang="de-CH" sz="3000" dirty="0"/>
                <a:t>Das Kind aber wuchs und wurde stark im Geist, 		      erfüllt mit Weisheit, und Gottes Gnade war auf ihm.</a:t>
              </a:r>
              <a:r>
                <a:rPr lang="de-DE" sz="3000" dirty="0"/>
                <a:t>“</a:t>
              </a:r>
            </a:p>
          </p:txBody>
        </p:sp>
        <p:sp>
          <p:nvSpPr>
            <p:cNvPr id="12" name="Inhaltsplatzhalter 3">
              <a:extLst>
                <a:ext uri="{FF2B5EF4-FFF2-40B4-BE49-F238E27FC236}">
                  <a16:creationId xmlns:a16="http://schemas.microsoft.com/office/drawing/2014/main" xmlns="" id="{0A049DC5-72FF-455F-8366-FF1473A954FC}"/>
                </a:ext>
              </a:extLst>
            </p:cNvPr>
            <p:cNvSpPr txBox="1">
              <a:spLocks/>
            </p:cNvSpPr>
            <p:nvPr/>
          </p:nvSpPr>
          <p:spPr>
            <a:xfrm>
              <a:off x="2227971" y="4559260"/>
              <a:ext cx="9836782" cy="1467068"/>
            </a:xfrm>
            <a:prstGeom prst="rect">
              <a:avLst/>
            </a:prstGeom>
            <a:noFill/>
          </p:spPr>
          <p:txBody>
            <a:bodyPr vert="horz" wrap="square" lIns="91440" tIns="45720" rIns="91440" bIns="45720" rtlCol="0">
              <a:spAutoFit/>
            </a:bodyPr>
            <a:lstStyle>
              <a:defPPr>
                <a:defRPr lang="de-DE"/>
              </a:defPPr>
              <a:lvl1pPr marL="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200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de-DE" sz="3000" dirty="0" err="1"/>
                <a:t>Lk</a:t>
              </a:r>
              <a:r>
                <a:rPr lang="de-DE" sz="3000" dirty="0"/>
                <a:t> 2,52: „</a:t>
              </a:r>
              <a:r>
                <a:rPr lang="de-CH" sz="3000" dirty="0"/>
                <a:t>Und Jesus nahm zu an Weisheit und Alter und Gnade 	      bei Gott und den Menschen.</a:t>
              </a:r>
              <a:r>
                <a:rPr lang="de-DE" sz="3000" dirty="0"/>
                <a:t>“</a:t>
              </a:r>
            </a:p>
            <a:p>
              <a:pPr indent="0">
                <a:buNone/>
              </a:pPr>
              <a:r>
                <a:rPr lang="de-CH" sz="3000" dirty="0"/>
                <a:t> </a:t>
              </a:r>
              <a:endParaRPr lang="de-DE" sz="3000" dirty="0"/>
            </a:p>
          </p:txBody>
        </p:sp>
      </p:grpSp>
      <p:grpSp>
        <p:nvGrpSpPr>
          <p:cNvPr id="15" name="Gruppieren 14"/>
          <p:cNvGrpSpPr/>
          <p:nvPr/>
        </p:nvGrpSpPr>
        <p:grpSpPr>
          <a:xfrm>
            <a:off x="386918" y="4129594"/>
            <a:ext cx="6235824" cy="2034898"/>
            <a:chOff x="386918" y="4129594"/>
            <a:chExt cx="6235824" cy="2034898"/>
          </a:xfrm>
        </p:grpSpPr>
        <p:sp>
          <p:nvSpPr>
            <p:cNvPr id="6" name="Inhaltsplatzhalter 3">
              <a:extLst>
                <a:ext uri="{FF2B5EF4-FFF2-40B4-BE49-F238E27FC236}">
                  <a16:creationId xmlns:a16="http://schemas.microsoft.com/office/drawing/2014/main" xmlns="" id="{0A049DC5-72FF-455F-8366-FF1473A954FC}"/>
                </a:ext>
              </a:extLst>
            </p:cNvPr>
            <p:cNvSpPr txBox="1">
              <a:spLocks/>
            </p:cNvSpPr>
            <p:nvPr/>
          </p:nvSpPr>
          <p:spPr>
            <a:xfrm>
              <a:off x="386918" y="5656661"/>
              <a:ext cx="6235824" cy="507831"/>
            </a:xfrm>
            <a:prstGeom prst="rect">
              <a:avLst/>
            </a:prstGeom>
            <a:noFill/>
          </p:spPr>
          <p:txBody>
            <a:bodyPr vert="horz" wrap="square" lIns="91440" tIns="45720" rIns="91440" bIns="45720" rtlCol="0">
              <a:spAutoFit/>
            </a:bodyPr>
            <a:lstStyle>
              <a:defPPr>
                <a:defRPr lang="de-DE"/>
              </a:defPPr>
              <a:lvl1pPr marL="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200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Font typeface="Arial" panose="020B0604020202020204" pitchFamily="34" charset="0"/>
                <a:buNone/>
              </a:pPr>
              <a:r>
                <a:rPr lang="de-DE" sz="3000" dirty="0"/>
                <a:t>Jesus als 30 Jähriger 		</a:t>
              </a:r>
              <a:r>
                <a:rPr lang="de-DE" sz="3000" dirty="0" err="1"/>
                <a:t>Lk</a:t>
              </a:r>
              <a:r>
                <a:rPr lang="de-DE" sz="3000" dirty="0"/>
                <a:t> 3,1</a:t>
              </a:r>
            </a:p>
          </p:txBody>
        </p:sp>
        <p:cxnSp>
          <p:nvCxnSpPr>
            <p:cNvPr id="10" name="Gerade Verbindung mit Pfeil 9"/>
            <p:cNvCxnSpPr/>
            <p:nvPr/>
          </p:nvCxnSpPr>
          <p:spPr>
            <a:xfrm>
              <a:off x="2095131" y="4129594"/>
              <a:ext cx="0" cy="136716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flipV="1">
              <a:off x="4054179" y="5913601"/>
              <a:ext cx="806394" cy="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grpSp>
        <p:nvGrpSpPr>
          <p:cNvPr id="9" name="Gruppieren 8"/>
          <p:cNvGrpSpPr/>
          <p:nvPr/>
        </p:nvGrpSpPr>
        <p:grpSpPr>
          <a:xfrm>
            <a:off x="386918" y="1213769"/>
            <a:ext cx="7611864" cy="1051570"/>
            <a:chOff x="386918" y="1213769"/>
            <a:chExt cx="7611864" cy="1051570"/>
          </a:xfrm>
        </p:grpSpPr>
        <p:cxnSp>
          <p:nvCxnSpPr>
            <p:cNvPr id="13" name="Gerade Verbindung mit Pfeil 12"/>
            <p:cNvCxnSpPr/>
            <p:nvPr/>
          </p:nvCxnSpPr>
          <p:spPr>
            <a:xfrm flipV="1">
              <a:off x="4054179" y="1479507"/>
              <a:ext cx="806394" cy="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386918" y="1213769"/>
              <a:ext cx="7611864" cy="1051570"/>
            </a:xfrm>
            <a:prstGeom prst="rect">
              <a:avLst/>
            </a:prstGeom>
            <a:noFill/>
          </p:spPr>
          <p:txBody>
            <a:bodyPr vert="horz" wrap="square" lIns="91440" tIns="45720" rIns="91440" bIns="45720" rtlCol="0">
              <a:spAutoFit/>
            </a:bodyPr>
            <a:lstStyle>
              <a:defPPr>
                <a:defRPr lang="de-DE"/>
              </a:defPPr>
              <a:lvl1pPr indent="0">
                <a:lnSpc>
                  <a:spcPct val="90000"/>
                </a:lnSpc>
                <a:spcBef>
                  <a:spcPts val="1000"/>
                </a:spcBef>
                <a:buFont typeface="Arial" panose="020B0604020202020204" pitchFamily="34" charset="0"/>
                <a:buNone/>
                <a:defRPr sz="3000"/>
              </a:lvl1pPr>
              <a:lvl2pPr indent="-228600">
                <a:lnSpc>
                  <a:spcPct val="90000"/>
                </a:lnSpc>
                <a:spcBef>
                  <a:spcPts val="500"/>
                </a:spcBef>
                <a:buFont typeface="Arial" panose="020B0604020202020204" pitchFamily="34" charset="0"/>
                <a:buChar char="•"/>
              </a:lvl2pPr>
              <a:lvl3pPr indent="-228600">
                <a:lnSpc>
                  <a:spcPct val="90000"/>
                </a:lnSpc>
                <a:spcBef>
                  <a:spcPts val="500"/>
                </a:spcBef>
                <a:buFont typeface="Arial" panose="020B0604020202020204" pitchFamily="34" charset="0"/>
                <a:buChar char="•"/>
              </a:lvl3pPr>
              <a:lvl4pPr indent="-228600">
                <a:lnSpc>
                  <a:spcPct val="90000"/>
                </a:lnSpc>
                <a:spcBef>
                  <a:spcPts val="500"/>
                </a:spcBef>
                <a:buFont typeface="Arial" panose="020B0604020202020204" pitchFamily="34" charset="0"/>
                <a:buChar char="•"/>
              </a:lvl4pPr>
              <a:lvl5pPr indent="-228600">
                <a:lnSpc>
                  <a:spcPct val="90000"/>
                </a:lnSpc>
                <a:spcBef>
                  <a:spcPts val="500"/>
                </a:spcBef>
                <a:buFont typeface="Arial" panose="020B0604020202020204" pitchFamily="34" charset="0"/>
                <a:buChar char="•"/>
              </a:lvl5pPr>
              <a:lvl6pPr indent="-228600">
                <a:lnSpc>
                  <a:spcPct val="90000"/>
                </a:lnSpc>
                <a:spcBef>
                  <a:spcPts val="500"/>
                </a:spcBef>
                <a:buFont typeface="Arial" panose="020B0604020202020204" pitchFamily="34" charset="0"/>
                <a:buChar char="•"/>
              </a:lvl6pPr>
              <a:lvl7pPr indent="-228600">
                <a:lnSpc>
                  <a:spcPct val="90000"/>
                </a:lnSpc>
                <a:spcBef>
                  <a:spcPts val="500"/>
                </a:spcBef>
                <a:buFont typeface="Arial" panose="020B0604020202020204" pitchFamily="34" charset="0"/>
                <a:buChar char="•"/>
              </a:lvl7pPr>
              <a:lvl8pPr indent="-228600">
                <a:lnSpc>
                  <a:spcPct val="90000"/>
                </a:lnSpc>
                <a:spcBef>
                  <a:spcPts val="500"/>
                </a:spcBef>
                <a:buFont typeface="Arial" panose="020B0604020202020204" pitchFamily="34" charset="0"/>
                <a:buChar char="•"/>
              </a:lvl8pPr>
              <a:lvl9pPr indent="-228600">
                <a:lnSpc>
                  <a:spcPct val="90000"/>
                </a:lnSpc>
                <a:spcBef>
                  <a:spcPts val="500"/>
                </a:spcBef>
                <a:buFont typeface="Arial" panose="020B0604020202020204" pitchFamily="34" charset="0"/>
                <a:buChar char="•"/>
              </a:lvl9pPr>
            </a:lstStyle>
            <a:p>
              <a:r>
                <a:rPr lang="de-DE" dirty="0"/>
                <a:t>Jesus als ca. 1 Jähriger 		</a:t>
              </a:r>
              <a:r>
                <a:rPr lang="de-DE" dirty="0" err="1"/>
                <a:t>Lk</a:t>
              </a:r>
              <a:r>
                <a:rPr lang="de-DE" dirty="0"/>
                <a:t> 2,39</a:t>
              </a:r>
            </a:p>
            <a:p>
              <a:endParaRPr lang="de-CH" dirty="0"/>
            </a:p>
          </p:txBody>
        </p:sp>
      </p:grpSp>
    </p:spTree>
    <p:extLst>
      <p:ext uri="{BB962C8B-B14F-4D97-AF65-F5344CB8AC3E}">
        <p14:creationId xmlns:p14="http://schemas.microsoft.com/office/powerpoint/2010/main" val="374070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2146</Words>
  <Application>Microsoft Office PowerPoint</Application>
  <PresentationFormat>Benutzerdefiniert</PresentationFormat>
  <Paragraphs>269</Paragraphs>
  <Slides>52</Slides>
  <Notes>0</Notes>
  <HiddenSlides>0</HiddenSlides>
  <MMClips>0</MMClips>
  <ScaleCrop>false</ScaleCrop>
  <HeadingPairs>
    <vt:vector size="4" baseType="variant">
      <vt:variant>
        <vt:lpstr>Design</vt:lpstr>
      </vt:variant>
      <vt:variant>
        <vt:i4>1</vt:i4>
      </vt:variant>
      <vt:variant>
        <vt:lpstr>Folientitel</vt:lpstr>
      </vt:variant>
      <vt:variant>
        <vt:i4>52</vt:i4>
      </vt:variant>
    </vt:vector>
  </HeadingPairs>
  <TitlesOfParts>
    <vt:vector size="53" baseType="lpstr">
      <vt:lpstr>Office</vt:lpstr>
      <vt:lpstr>PowerPoint-Präsentation</vt:lpstr>
      <vt:lpstr>Einführung</vt:lpstr>
      <vt:lpstr>Einführung</vt:lpstr>
      <vt:lpstr>Geburt und Kindheit</vt:lpstr>
      <vt:lpstr>Geburt und Kindheit</vt:lpstr>
      <vt:lpstr>Geburt und Kindheit</vt:lpstr>
      <vt:lpstr>Geburt und Kindheit</vt:lpstr>
      <vt:lpstr>Geburt und Kindheit</vt:lpstr>
      <vt:lpstr>Jugend</vt:lpstr>
      <vt:lpstr>Jugend</vt:lpstr>
      <vt:lpstr>Jugend</vt:lpstr>
      <vt:lpstr>Der öffentliche Dienst</vt:lpstr>
      <vt:lpstr>PowerPoint-Präsentation</vt:lpstr>
      <vt:lpstr>Der öffentliche Dienst</vt:lpstr>
      <vt:lpstr>Vorgeschichte</vt:lpstr>
      <vt:lpstr>Vorgeschichte</vt:lpstr>
      <vt:lpstr>Vorgeschichte</vt:lpstr>
      <vt:lpstr>Vorgeschichte</vt:lpstr>
      <vt:lpstr>Vorgeschichte</vt:lpstr>
      <vt:lpstr>Vorgeschichte</vt:lpstr>
      <vt:lpstr>Vorgeschichte</vt:lpstr>
      <vt:lpstr>Das erste Jahr</vt:lpstr>
      <vt:lpstr>Das erste Jahr</vt:lpstr>
      <vt:lpstr>Das erste Jahr</vt:lpstr>
      <vt:lpstr>Das erste Jahr</vt:lpstr>
      <vt:lpstr>Das erste Jahr</vt:lpstr>
      <vt:lpstr>Das erste Jahr</vt:lpstr>
      <vt:lpstr>Das erste Jahr</vt:lpstr>
      <vt:lpstr>Das erste Jahr</vt:lpstr>
      <vt:lpstr>Das erste Jahr</vt:lpstr>
      <vt:lpstr>Das zweite Jahr</vt:lpstr>
      <vt:lpstr>Das zweite Jahr</vt:lpstr>
      <vt:lpstr>Das zweite Jahr</vt:lpstr>
      <vt:lpstr>Das zweite Jahr</vt:lpstr>
      <vt:lpstr>Das zweite Jahr</vt:lpstr>
      <vt:lpstr>Das zweite Jahr</vt:lpstr>
      <vt:lpstr>Das zweite Jahr</vt:lpstr>
      <vt:lpstr>Das dritte Jahr</vt:lpstr>
      <vt:lpstr>Das dritte Jahr</vt:lpstr>
      <vt:lpstr>Das dritte Jahr</vt:lpstr>
      <vt:lpstr>Das dritte Jahr</vt:lpstr>
      <vt:lpstr>Das dritte Jahr</vt:lpstr>
      <vt:lpstr>Das dritte Jahr</vt:lpstr>
      <vt:lpstr>Das dritte Jahr</vt:lpstr>
      <vt:lpstr>Das dritte Jahr</vt:lpstr>
      <vt:lpstr>Das dritte Jahr</vt:lpstr>
      <vt:lpstr>Das dritte Jahr</vt:lpstr>
      <vt:lpstr>Das dritte Jahr</vt:lpstr>
      <vt:lpstr>Das dritte Jahr</vt:lpstr>
      <vt:lpstr>Jesus ruft dich</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Mike</dc:creator>
  <cp:lastModifiedBy>Briggeler Michael</cp:lastModifiedBy>
  <cp:revision>281</cp:revision>
  <dcterms:created xsi:type="dcterms:W3CDTF">2018-08-12T05:46:28Z</dcterms:created>
  <dcterms:modified xsi:type="dcterms:W3CDTF">2019-03-01T08:01:40Z</dcterms:modified>
</cp:coreProperties>
</file>