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6"/>
  </p:handoutMasterIdLst>
  <p:sldIdLst>
    <p:sldId id="257" r:id="rId2"/>
    <p:sldId id="267" r:id="rId3"/>
    <p:sldId id="273" r:id="rId4"/>
    <p:sldId id="274" r:id="rId5"/>
    <p:sldId id="268" r:id="rId6"/>
    <p:sldId id="275" r:id="rId7"/>
    <p:sldId id="276" r:id="rId8"/>
    <p:sldId id="277" r:id="rId9"/>
    <p:sldId id="269" r:id="rId10"/>
    <p:sldId id="278" r:id="rId11"/>
    <p:sldId id="279" r:id="rId12"/>
    <p:sldId id="289" r:id="rId13"/>
    <p:sldId id="280" r:id="rId14"/>
    <p:sldId id="270" r:id="rId15"/>
    <p:sldId id="281" r:id="rId16"/>
    <p:sldId id="282" r:id="rId17"/>
    <p:sldId id="283" r:id="rId18"/>
    <p:sldId id="284" r:id="rId19"/>
    <p:sldId id="285" r:id="rId20"/>
    <p:sldId id="286" r:id="rId21"/>
    <p:sldId id="287" r:id="rId22"/>
    <p:sldId id="288" r:id="rId23"/>
    <p:sldId id="271" r:id="rId24"/>
    <p:sldId id="266" r:id="rId25"/>
  </p:sldIdLst>
  <p:sldSz cx="12192000" cy="6858000"/>
  <p:notesSz cx="6864350" cy="99949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snapToGrid="0">
      <p:cViewPr varScale="1">
        <p:scale>
          <a:sx n="91" d="100"/>
          <a:sy n="91" d="100"/>
        </p:scale>
        <p:origin x="90" y="65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4552" cy="501481"/>
          </a:xfrm>
          <a:prstGeom prst="rect">
            <a:avLst/>
          </a:prstGeom>
        </p:spPr>
        <p:txBody>
          <a:bodyPr vert="horz" lIns="96332" tIns="48166" rIns="96332" bIns="48166" rtlCol="0"/>
          <a:lstStyle>
            <a:lvl1pPr algn="l">
              <a:defRPr sz="1300"/>
            </a:lvl1pPr>
          </a:lstStyle>
          <a:p>
            <a:endParaRPr lang="de-CH"/>
          </a:p>
        </p:txBody>
      </p:sp>
      <p:sp>
        <p:nvSpPr>
          <p:cNvPr id="3" name="Datumsplatzhalter 2"/>
          <p:cNvSpPr>
            <a:spLocks noGrp="1"/>
          </p:cNvSpPr>
          <p:nvPr>
            <p:ph type="dt" sz="quarter" idx="1"/>
          </p:nvPr>
        </p:nvSpPr>
        <p:spPr>
          <a:xfrm>
            <a:off x="3888210" y="0"/>
            <a:ext cx="2974552" cy="501481"/>
          </a:xfrm>
          <a:prstGeom prst="rect">
            <a:avLst/>
          </a:prstGeom>
        </p:spPr>
        <p:txBody>
          <a:bodyPr vert="horz" lIns="96332" tIns="48166" rIns="96332" bIns="48166" rtlCol="0"/>
          <a:lstStyle>
            <a:lvl1pPr algn="r">
              <a:defRPr sz="1300"/>
            </a:lvl1pPr>
          </a:lstStyle>
          <a:p>
            <a:fld id="{91333CD5-7C9C-471F-A869-548F77568F6E}" type="datetimeFigureOut">
              <a:rPr lang="de-CH" smtClean="0"/>
              <a:t>28.02.2019</a:t>
            </a:fld>
            <a:endParaRPr lang="de-CH"/>
          </a:p>
        </p:txBody>
      </p:sp>
      <p:sp>
        <p:nvSpPr>
          <p:cNvPr id="4" name="Fußzeilenplatzhalter 3"/>
          <p:cNvSpPr>
            <a:spLocks noGrp="1"/>
          </p:cNvSpPr>
          <p:nvPr>
            <p:ph type="ftr" sz="quarter" idx="2"/>
          </p:nvPr>
        </p:nvSpPr>
        <p:spPr>
          <a:xfrm>
            <a:off x="0" y="9493421"/>
            <a:ext cx="2974552" cy="501480"/>
          </a:xfrm>
          <a:prstGeom prst="rect">
            <a:avLst/>
          </a:prstGeom>
        </p:spPr>
        <p:txBody>
          <a:bodyPr vert="horz" lIns="96332" tIns="48166" rIns="96332" bIns="48166" rtlCol="0" anchor="b"/>
          <a:lstStyle>
            <a:lvl1pPr algn="l">
              <a:defRPr sz="1300"/>
            </a:lvl1pPr>
          </a:lstStyle>
          <a:p>
            <a:endParaRPr lang="de-CH"/>
          </a:p>
        </p:txBody>
      </p:sp>
      <p:sp>
        <p:nvSpPr>
          <p:cNvPr id="5" name="Foliennummernplatzhalter 4"/>
          <p:cNvSpPr>
            <a:spLocks noGrp="1"/>
          </p:cNvSpPr>
          <p:nvPr>
            <p:ph type="sldNum" sz="quarter" idx="3"/>
          </p:nvPr>
        </p:nvSpPr>
        <p:spPr>
          <a:xfrm>
            <a:off x="3888210" y="9493421"/>
            <a:ext cx="2974552" cy="501480"/>
          </a:xfrm>
          <a:prstGeom prst="rect">
            <a:avLst/>
          </a:prstGeom>
        </p:spPr>
        <p:txBody>
          <a:bodyPr vert="horz" lIns="96332" tIns="48166" rIns="96332" bIns="48166" rtlCol="0" anchor="b"/>
          <a:lstStyle>
            <a:lvl1pPr algn="r">
              <a:defRPr sz="1300"/>
            </a:lvl1pPr>
          </a:lstStyle>
          <a:p>
            <a:fld id="{DA406AE2-C9BD-4C15-803C-4AC8613A9474}" type="slidenum">
              <a:rPr lang="de-CH" smtClean="0"/>
              <a:t>‹Nr.›</a:t>
            </a:fld>
            <a:endParaRPr lang="de-CH"/>
          </a:p>
        </p:txBody>
      </p:sp>
    </p:spTree>
    <p:extLst>
      <p:ext uri="{BB962C8B-B14F-4D97-AF65-F5344CB8AC3E}">
        <p14:creationId xmlns:p14="http://schemas.microsoft.com/office/powerpoint/2010/main" val="28532604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6DEDF089-39DA-47E3-A74C-E64C6DBBD5AE}" type="datetimeFigureOut">
              <a:rPr lang="de-CH" smtClean="0"/>
              <a:t>28.02.2019</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7D2E9142-EC7B-4178-ABB6-310B1AAD4A55}" type="slidenum">
              <a:rPr lang="de-CH" smtClean="0"/>
              <a:t>‹Nr.›</a:t>
            </a:fld>
            <a:endParaRPr lang="de-CH"/>
          </a:p>
        </p:txBody>
      </p:sp>
    </p:spTree>
    <p:extLst>
      <p:ext uri="{BB962C8B-B14F-4D97-AF65-F5344CB8AC3E}">
        <p14:creationId xmlns:p14="http://schemas.microsoft.com/office/powerpoint/2010/main" val="2665414719"/>
      </p:ext>
    </p:extLst>
  </p:cSld>
  <p:clrMapOvr>
    <a:masterClrMapping/>
  </p:clrMapOvr>
  <p:transition spd="slow">
    <p:wipe dir="r"/>
  </p:transition>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CH"/>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EDF089-39DA-47E3-A74C-E64C6DBBD5AE}" type="datetimeFigureOut">
              <a:rPr lang="de-CH" smtClean="0"/>
              <a:t>28.02.2019</a:t>
            </a:fld>
            <a:endParaRPr lang="de-CH"/>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2E9142-EC7B-4178-ABB6-310B1AAD4A55}" type="slidenum">
              <a:rPr lang="de-CH" smtClean="0"/>
              <a:t>‹Nr.›</a:t>
            </a:fld>
            <a:endParaRPr lang="de-CH"/>
          </a:p>
        </p:txBody>
      </p:sp>
    </p:spTree>
    <p:extLst>
      <p:ext uri="{BB962C8B-B14F-4D97-AF65-F5344CB8AC3E}">
        <p14:creationId xmlns:p14="http://schemas.microsoft.com/office/powerpoint/2010/main" val="3651459628"/>
      </p:ext>
    </p:extLst>
  </p:cSld>
  <p:clrMap bg1="lt1" tx1="dk1" bg2="lt2" tx2="dk2" accent1="accent1" accent2="accent2" accent3="accent3" accent4="accent4" accent5="accent5" accent6="accent6" hlink="hlink" folHlink="folHlink"/>
  <p:sldLayoutIdLst>
    <p:sldLayoutId id="2147483649" r:id="rId1"/>
  </p:sldLayoutIdLst>
  <p:transition spd="slow">
    <p:wipe dir="r"/>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0" y="-1034428"/>
            <a:ext cx="10527956" cy="6359405"/>
          </a:xfrm>
          <a:prstGeom prst="rect">
            <a:avLst/>
          </a:prstGeom>
        </p:spPr>
      </p:pic>
      <p:sp>
        <p:nvSpPr>
          <p:cNvPr id="2" name="Textfeld 1"/>
          <p:cNvSpPr txBox="1"/>
          <p:nvPr/>
        </p:nvSpPr>
        <p:spPr>
          <a:xfrm>
            <a:off x="3050021" y="4855618"/>
            <a:ext cx="5530681" cy="938719"/>
          </a:xfrm>
          <a:prstGeom prst="rect">
            <a:avLst/>
          </a:prstGeom>
          <a:noFill/>
        </p:spPr>
        <p:txBody>
          <a:bodyPr wrap="none" rtlCol="0">
            <a:spAutoFit/>
          </a:bodyPr>
          <a:lstStyle/>
          <a:p>
            <a:r>
              <a:rPr lang="de-CH" sz="5500" b="1" dirty="0" smtClean="0"/>
              <a:t>Speisung der 5000</a:t>
            </a:r>
            <a:endParaRPr lang="de-CH" sz="5500" b="1" dirty="0"/>
          </a:p>
        </p:txBody>
      </p:sp>
    </p:spTree>
    <p:extLst>
      <p:ext uri="{BB962C8B-B14F-4D97-AF65-F5344CB8AC3E}">
        <p14:creationId xmlns:p14="http://schemas.microsoft.com/office/powerpoint/2010/main" val="3788338811"/>
      </p:ext>
    </p:extLst>
  </p:cSld>
  <p:clrMapOvr>
    <a:masterClrMapping/>
  </p:clrMapOvr>
  <p:transition spd="slow">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122839"/>
            <a:ext cx="12192000" cy="5624617"/>
          </a:xfrm>
          <a:prstGeom prst="rect">
            <a:avLst/>
          </a:prstGeom>
        </p:spPr>
        <p:txBody>
          <a:bodyPr wrap="square">
            <a:spAutoFit/>
          </a:bodyPr>
          <a:lstStyle/>
          <a:p>
            <a:pPr>
              <a:lnSpc>
                <a:spcPct val="107000"/>
              </a:lnSpc>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13 Als das Jesus hörte, entwich er von dort in einem Boot in eine einsame Gegend allein. Und als das Volk das hörte, folgte es ihm zu Fuß aus den Städten. </a:t>
            </a:r>
            <a:endParaRPr lang="de-CH" sz="28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14 Und Jesus stieg aus und sah die große Menge; und sie jammerten ihn und er heilte ihre Kranken. </a:t>
            </a:r>
            <a:endParaRPr lang="de-CH" sz="28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15 Am Abend aber traten seine Jünger zu ihm und sprachen: Die Stätte ist einsam, und die Nacht bricht herein; lass das Volk gehen, damit sie in die Dörfer gehen und sich zu essen kaufen. </a:t>
            </a:r>
            <a:endParaRPr lang="de-CH" sz="28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16 Aber Jesus sprach zu ihnen: Es ist nicht nötig, dass sie fortgehen; gebt ihr ihnen zu essen. </a:t>
            </a:r>
            <a:endParaRPr lang="de-CH" sz="28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17 Sie sprachen zu ihm: Wir haben hier nichts als fünf Brote und zwei Fische. </a:t>
            </a:r>
            <a:endParaRPr lang="de-CH" sz="2800" dirty="0">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35030953"/>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90500" y="429949"/>
            <a:ext cx="12001500" cy="3780522"/>
          </a:xfrm>
          <a:prstGeom prst="rect">
            <a:avLst/>
          </a:prstGeom>
        </p:spPr>
        <p:txBody>
          <a:bodyPr wrap="square">
            <a:spAutoFit/>
          </a:bodyPr>
          <a:lstStyle/>
          <a:p>
            <a:pPr>
              <a:lnSpc>
                <a:spcPct val="107000"/>
              </a:lnSpc>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18 Und er sprach: Bringt sie mir her! </a:t>
            </a:r>
            <a:endParaRPr lang="de-CH" sz="28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19 Und er ließ das Volk sich lagern auf das Gras und nahm die fünf Brote und die zwei Fische, sah auf zum Himmel, dankte und </a:t>
            </a:r>
            <a:r>
              <a:rPr lang="de-CH" sz="2800" i="1" dirty="0" err="1">
                <a:latin typeface="Arial" panose="020B0604020202020204" pitchFamily="34" charset="0"/>
                <a:ea typeface="Calibri" panose="020F0502020204030204" pitchFamily="34" charset="0"/>
                <a:cs typeface="Times New Roman" panose="02020603050405020304" pitchFamily="18" charset="0"/>
              </a:rPr>
              <a:t>brach's</a:t>
            </a:r>
            <a:r>
              <a:rPr lang="de-CH" sz="2800" i="1" dirty="0">
                <a:latin typeface="Arial" panose="020B0604020202020204" pitchFamily="34" charset="0"/>
                <a:ea typeface="Calibri" panose="020F0502020204030204" pitchFamily="34" charset="0"/>
                <a:cs typeface="Times New Roman" panose="02020603050405020304" pitchFamily="18" charset="0"/>
              </a:rPr>
              <a:t> und gab die Brote den Jüngern, und die Jünger gaben sie dem Volk. </a:t>
            </a:r>
            <a:endParaRPr lang="de-CH" sz="28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20 Und sie aßen alle und wurden satt und sammelten auf, was an Brocken übrig blieb, zwölf Körbe voll. </a:t>
            </a:r>
            <a:endParaRPr lang="de-CH" sz="28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21 Die aber gegessen hatten, waren etwa fünftausend Männer, ohne Frauen und Kinder</a:t>
            </a:r>
            <a:r>
              <a:rPr lang="de-CH" sz="2800" i="1" dirty="0" smtClean="0">
                <a:latin typeface="Arial" panose="020B0604020202020204" pitchFamily="34" charset="0"/>
                <a:ea typeface="Calibri" panose="020F0502020204030204" pitchFamily="34" charset="0"/>
                <a:cs typeface="Times New Roman" panose="02020603050405020304" pitchFamily="18" charset="0"/>
              </a:rPr>
              <a:t>. </a:t>
            </a:r>
            <a:r>
              <a:rPr lang="de-CH" sz="2400" b="1" dirty="0" smtClean="0">
                <a:latin typeface="Arial" panose="020B0604020202020204" pitchFamily="34" charset="0"/>
                <a:ea typeface="Calibri" panose="020F0502020204030204" pitchFamily="34" charset="0"/>
                <a:cs typeface="Times New Roman" panose="02020603050405020304" pitchFamily="18" charset="0"/>
              </a:rPr>
              <a:t>                                        Matthäus 14,13-21</a:t>
            </a:r>
            <a:endParaRPr lang="de-CH" sz="2800" dirty="0">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3582793"/>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ildergebnis fÃ¼r see genezareth kar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3280" y="230079"/>
            <a:ext cx="5414801" cy="6320011"/>
          </a:xfrm>
          <a:prstGeom prst="rect">
            <a:avLst/>
          </a:prstGeom>
          <a:noFill/>
          <a:extLst>
            <a:ext uri="{909E8E84-426E-40DD-AFC4-6F175D3DCCD1}">
              <a14:hiddenFill xmlns:a14="http://schemas.microsoft.com/office/drawing/2010/main">
                <a:solidFill>
                  <a:srgbClr val="FFFFFF"/>
                </a:solidFill>
              </a14:hiddenFill>
            </a:ext>
          </a:extLst>
        </p:spPr>
      </p:pic>
      <p:sp>
        <p:nvSpPr>
          <p:cNvPr id="2" name="Pfeil nach rechts 1"/>
          <p:cNvSpPr/>
          <p:nvPr/>
        </p:nvSpPr>
        <p:spPr>
          <a:xfrm rot="2067123">
            <a:off x="2761862" y="1614197"/>
            <a:ext cx="1240971" cy="223934"/>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CH"/>
          </a:p>
        </p:txBody>
      </p:sp>
      <p:pic>
        <p:nvPicPr>
          <p:cNvPr id="1030" name="Picture 6" descr="Bildergebnis fÃ¼r karte see genezareth zeit jes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52441" y="425934"/>
            <a:ext cx="3594537" cy="54198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141726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409700" y="1871489"/>
            <a:ext cx="9296400" cy="1441933"/>
          </a:xfrm>
          <a:prstGeom prst="rect">
            <a:avLst/>
          </a:prstGeom>
        </p:spPr>
        <p:txBody>
          <a:bodyPr wrap="square">
            <a:spAutoFit/>
          </a:bodyPr>
          <a:lstStyle/>
          <a:p>
            <a:pPr>
              <a:lnSpc>
                <a:spcPct val="107000"/>
              </a:lnSpc>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13 Als das Jesus hörte, entwich er von dort in einem Boot in eine einsame Gegend allein. Und als das Volk das hörte, folgte es ihm zu Fuß aus den Städten. </a:t>
            </a:r>
            <a:endParaRPr lang="de-CH" sz="32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42282301"/>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714500" y="2210171"/>
            <a:ext cx="8477250" cy="980910"/>
          </a:xfrm>
          <a:prstGeom prst="rect">
            <a:avLst/>
          </a:prstGeom>
        </p:spPr>
        <p:txBody>
          <a:bodyPr wrap="square">
            <a:spAutoFit/>
          </a:bodyPr>
          <a:lstStyle/>
          <a:p>
            <a:pPr>
              <a:lnSpc>
                <a:spcPct val="107000"/>
              </a:lnSpc>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14 Und Jesus stieg aus und sah die große Menge; und sie jammerten ihn und er heilte ihre Kranken. </a:t>
            </a:r>
            <a:endParaRPr lang="de-CH" sz="32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93927647"/>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619250" y="1704257"/>
            <a:ext cx="9144000" cy="1902957"/>
          </a:xfrm>
          <a:prstGeom prst="rect">
            <a:avLst/>
          </a:prstGeom>
        </p:spPr>
        <p:txBody>
          <a:bodyPr wrap="square">
            <a:spAutoFit/>
          </a:bodyPr>
          <a:lstStyle/>
          <a:p>
            <a:pPr>
              <a:lnSpc>
                <a:spcPct val="107000"/>
              </a:lnSpc>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15 Am Abend aber traten seine Jünger zu ihm und sprachen: Die Stätte ist einsam, und die Nacht bricht herein; lass das Volk gehen, damit sie in die Dörfer gehen und sich zu essen kaufen. </a:t>
            </a:r>
            <a:endParaRPr lang="de-CH" sz="32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02273202"/>
      </p:ext>
    </p:extLst>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962150" y="1962521"/>
            <a:ext cx="7962900" cy="980910"/>
          </a:xfrm>
          <a:prstGeom prst="rect">
            <a:avLst/>
          </a:prstGeom>
        </p:spPr>
        <p:txBody>
          <a:bodyPr wrap="square">
            <a:spAutoFit/>
          </a:bodyPr>
          <a:lstStyle/>
          <a:p>
            <a:pPr>
              <a:lnSpc>
                <a:spcPct val="107000"/>
              </a:lnSpc>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16 Aber Jesus sprach zu ihnen: Es ist nicht nötig, dass sie fortgehen; gebt ihr ihnen zu essen. </a:t>
            </a:r>
            <a:endParaRPr lang="de-CH" sz="32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13861161"/>
      </p:ext>
    </p:extLst>
  </p:cSld>
  <p:clrMapOvr>
    <a:masterClrMapping/>
  </p:clrMapOvr>
  <p:transition spd="slow">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038350" y="2229535"/>
            <a:ext cx="9144000" cy="1815882"/>
          </a:xfrm>
          <a:prstGeom prst="rect">
            <a:avLst/>
          </a:prstGeom>
        </p:spPr>
        <p:txBody>
          <a:bodyPr wrap="square">
            <a:spAutoFit/>
          </a:bodyPr>
          <a:lstStyle/>
          <a:p>
            <a:r>
              <a:rPr lang="de-CH" sz="2800" i="1" dirty="0">
                <a:latin typeface="Arial" panose="020B0604020202020204" pitchFamily="34" charset="0"/>
                <a:ea typeface="Calibri" panose="020F0502020204030204" pitchFamily="34" charset="0"/>
                <a:cs typeface="Times New Roman" panose="02020603050405020304" pitchFamily="18" charset="0"/>
              </a:rPr>
              <a:t>17 Sie sprachen zu ihm: Wir haben hier nichts als fünf Brote und zwei Fische. </a:t>
            </a:r>
            <a:endParaRPr lang="de-CH" sz="2800" i="1" dirty="0" smtClean="0">
              <a:latin typeface="Arial" panose="020B0604020202020204" pitchFamily="34" charset="0"/>
              <a:ea typeface="Calibri" panose="020F0502020204030204" pitchFamily="34" charset="0"/>
              <a:cs typeface="Times New Roman" panose="02020603050405020304" pitchFamily="18" charset="0"/>
            </a:endParaRPr>
          </a:p>
          <a:p>
            <a:r>
              <a:rPr lang="de-CH" sz="2800" i="1" dirty="0">
                <a:latin typeface="Arial" panose="020B0604020202020204" pitchFamily="34" charset="0"/>
                <a:ea typeface="Calibri" panose="020F0502020204030204" pitchFamily="34" charset="0"/>
                <a:cs typeface="Times New Roman" panose="02020603050405020304" pitchFamily="18" charset="0"/>
              </a:rPr>
              <a:t>18 Und er sprach: Bringt sie mir her! </a:t>
            </a:r>
          </a:p>
          <a:p>
            <a:endParaRPr lang="de-CH" sz="2800" dirty="0"/>
          </a:p>
        </p:txBody>
      </p:sp>
    </p:spTree>
    <p:extLst>
      <p:ext uri="{BB962C8B-B14F-4D97-AF65-F5344CB8AC3E}">
        <p14:creationId xmlns:p14="http://schemas.microsoft.com/office/powerpoint/2010/main" val="2545662781"/>
      </p:ext>
    </p:extLst>
  </p:cSld>
  <p:clrMapOvr>
    <a:masterClrMapping/>
  </p:clrMapOvr>
  <p:transition spd="slow">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924050" y="2180507"/>
            <a:ext cx="8934450" cy="1902957"/>
          </a:xfrm>
          <a:prstGeom prst="rect">
            <a:avLst/>
          </a:prstGeom>
        </p:spPr>
        <p:txBody>
          <a:bodyPr wrap="square">
            <a:spAutoFit/>
          </a:bodyPr>
          <a:lstStyle/>
          <a:p>
            <a:pPr>
              <a:lnSpc>
                <a:spcPct val="107000"/>
              </a:lnSpc>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19 Und er ließ das Volk sich lagern auf das Gras und nahm die fünf Brote und die zwei Fische, sah auf zum Himmel, dankte und </a:t>
            </a:r>
            <a:r>
              <a:rPr lang="de-CH" sz="2800" i="1" dirty="0" err="1">
                <a:latin typeface="Arial" panose="020B0604020202020204" pitchFamily="34" charset="0"/>
                <a:ea typeface="Calibri" panose="020F0502020204030204" pitchFamily="34" charset="0"/>
                <a:cs typeface="Times New Roman" panose="02020603050405020304" pitchFamily="18" charset="0"/>
              </a:rPr>
              <a:t>brach's</a:t>
            </a:r>
            <a:r>
              <a:rPr lang="de-CH" sz="2800" i="1" dirty="0">
                <a:latin typeface="Arial" panose="020B0604020202020204" pitchFamily="34" charset="0"/>
                <a:ea typeface="Calibri" panose="020F0502020204030204" pitchFamily="34" charset="0"/>
                <a:cs typeface="Times New Roman" panose="02020603050405020304" pitchFamily="18" charset="0"/>
              </a:rPr>
              <a:t> und gab die Brote den Jüngern, und die Jünger gaben sie dem Volk. </a:t>
            </a:r>
            <a:endParaRPr lang="de-CH" sz="32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00349765"/>
      </p:ext>
    </p:extLst>
  </p:cSld>
  <p:clrMapOvr>
    <a:masterClrMapping/>
  </p:clrMapOvr>
  <p:transition spd="slow">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66700" y="562590"/>
            <a:ext cx="11620500" cy="5291833"/>
          </a:xfrm>
          <a:prstGeom prst="rect">
            <a:avLst/>
          </a:prstGeom>
        </p:spPr>
        <p:txBody>
          <a:bodyPr wrap="square">
            <a:spAutoFit/>
          </a:bodyPr>
          <a:lstStyle/>
          <a:p>
            <a:pPr>
              <a:lnSpc>
                <a:spcPct val="107000"/>
              </a:lnSpc>
              <a:spcBef>
                <a:spcPts val="200"/>
              </a:spcBef>
              <a:spcAft>
                <a:spcPts val="0"/>
              </a:spcAft>
            </a:pPr>
            <a:r>
              <a:rPr lang="de-CH" sz="2800" i="1" dirty="0">
                <a:latin typeface="Arial" panose="020B0604020202020204" pitchFamily="34" charset="0"/>
                <a:ea typeface="Times New Roman" panose="02020603050405020304" pitchFamily="18" charset="0"/>
                <a:cs typeface="Times New Roman" panose="02020603050405020304" pitchFamily="18" charset="0"/>
              </a:rPr>
              <a:t>1 Ein Psalm Davids. Der HERR ist mein Hirte; mir wird nichts mangeln. </a:t>
            </a:r>
            <a:endParaRPr lang="de-CH" sz="2800" b="1" dirty="0">
              <a:latin typeface="Calibri Light" panose="020F0302020204030204" pitchFamily="34" charset="0"/>
              <a:ea typeface="Times New Roman" panose="02020603050405020304" pitchFamily="18" charset="0"/>
              <a:cs typeface="Times New Roman" panose="02020603050405020304" pitchFamily="18" charset="0"/>
            </a:endParaRPr>
          </a:p>
          <a:p>
            <a:pPr>
              <a:lnSpc>
                <a:spcPct val="107000"/>
              </a:lnSpc>
              <a:spcBef>
                <a:spcPts val="200"/>
              </a:spcBef>
              <a:spcAft>
                <a:spcPts val="0"/>
              </a:spcAft>
            </a:pPr>
            <a:r>
              <a:rPr lang="de-CH" sz="2800" i="1" dirty="0">
                <a:latin typeface="Arial" panose="020B0604020202020204" pitchFamily="34" charset="0"/>
                <a:ea typeface="Times New Roman" panose="02020603050405020304" pitchFamily="18" charset="0"/>
                <a:cs typeface="Times New Roman" panose="02020603050405020304" pitchFamily="18" charset="0"/>
              </a:rPr>
              <a:t>2 Er weidet mich auf grünen Auen und führt mich zu stillen Wassern. </a:t>
            </a:r>
            <a:endParaRPr lang="de-CH" sz="2800" b="1" dirty="0">
              <a:latin typeface="Calibri Light" panose="020F0302020204030204" pitchFamily="34" charset="0"/>
              <a:ea typeface="Times New Roman" panose="02020603050405020304" pitchFamily="18" charset="0"/>
              <a:cs typeface="Times New Roman" panose="02020603050405020304" pitchFamily="18" charset="0"/>
            </a:endParaRPr>
          </a:p>
          <a:p>
            <a:pPr>
              <a:lnSpc>
                <a:spcPct val="107000"/>
              </a:lnSpc>
              <a:spcBef>
                <a:spcPts val="200"/>
              </a:spcBef>
              <a:spcAft>
                <a:spcPts val="0"/>
              </a:spcAft>
            </a:pPr>
            <a:r>
              <a:rPr lang="de-CH" sz="2800" i="1" dirty="0">
                <a:latin typeface="Arial" panose="020B0604020202020204" pitchFamily="34" charset="0"/>
                <a:ea typeface="Times New Roman" panose="02020603050405020304" pitchFamily="18" charset="0"/>
                <a:cs typeface="Times New Roman" panose="02020603050405020304" pitchFamily="18" charset="0"/>
              </a:rPr>
              <a:t>3 Er erquickt meine Seele; er führt mich auf rechter Straße um seines Namens willen. </a:t>
            </a:r>
            <a:endParaRPr lang="de-CH" sz="2800" b="1" dirty="0">
              <a:latin typeface="Calibri Light" panose="020F0302020204030204" pitchFamily="34" charset="0"/>
              <a:ea typeface="Times New Roman" panose="02020603050405020304" pitchFamily="18" charset="0"/>
              <a:cs typeface="Times New Roman" panose="02020603050405020304" pitchFamily="18" charset="0"/>
            </a:endParaRPr>
          </a:p>
          <a:p>
            <a:pPr>
              <a:lnSpc>
                <a:spcPct val="107000"/>
              </a:lnSpc>
              <a:spcBef>
                <a:spcPts val="200"/>
              </a:spcBef>
              <a:spcAft>
                <a:spcPts val="0"/>
              </a:spcAft>
            </a:pPr>
            <a:r>
              <a:rPr lang="de-CH" sz="2800" i="1" dirty="0">
                <a:latin typeface="Arial" panose="020B0604020202020204" pitchFamily="34" charset="0"/>
                <a:ea typeface="Times New Roman" panose="02020603050405020304" pitchFamily="18" charset="0"/>
                <a:cs typeface="Times New Roman" panose="02020603050405020304" pitchFamily="18" charset="0"/>
              </a:rPr>
              <a:t>4 Und wenn ich auch wanderte durchs Tal der Todesschatten, so fürchte ich kein Unglück, denn du bist bei mir; dein Stecken und dein Stab, die trösten mich. </a:t>
            </a:r>
            <a:endParaRPr lang="de-CH" sz="2800" b="1" dirty="0">
              <a:latin typeface="Calibri Light" panose="020F0302020204030204" pitchFamily="34" charset="0"/>
              <a:ea typeface="Times New Roman" panose="02020603050405020304" pitchFamily="18" charset="0"/>
              <a:cs typeface="Times New Roman" panose="02020603050405020304" pitchFamily="18" charset="0"/>
            </a:endParaRPr>
          </a:p>
          <a:p>
            <a:pPr>
              <a:lnSpc>
                <a:spcPct val="107000"/>
              </a:lnSpc>
              <a:spcBef>
                <a:spcPts val="200"/>
              </a:spcBef>
              <a:spcAft>
                <a:spcPts val="0"/>
              </a:spcAft>
            </a:pPr>
            <a:r>
              <a:rPr lang="de-CH" sz="2800" i="1" dirty="0">
                <a:latin typeface="Arial" panose="020B0604020202020204" pitchFamily="34" charset="0"/>
                <a:ea typeface="Times New Roman" panose="02020603050405020304" pitchFamily="18" charset="0"/>
                <a:cs typeface="Times New Roman" panose="02020603050405020304" pitchFamily="18" charset="0"/>
              </a:rPr>
              <a:t>5 Du bereitest vor mir einen Tisch angesichts meiner Feinde; du hast mein Haupt mit Öl gesalbt, mein Becher fließt über. </a:t>
            </a:r>
            <a:endParaRPr lang="de-CH" sz="2800" b="1" dirty="0">
              <a:latin typeface="Calibri Light" panose="020F0302020204030204" pitchFamily="34" charset="0"/>
              <a:ea typeface="Times New Roman" panose="02020603050405020304" pitchFamily="18" charset="0"/>
              <a:cs typeface="Times New Roman" panose="02020603050405020304" pitchFamily="18" charset="0"/>
            </a:endParaRPr>
          </a:p>
          <a:p>
            <a:pPr>
              <a:lnSpc>
                <a:spcPct val="107000"/>
              </a:lnSpc>
              <a:spcBef>
                <a:spcPts val="200"/>
              </a:spcBef>
              <a:spcAft>
                <a:spcPts val="0"/>
              </a:spcAft>
            </a:pPr>
            <a:r>
              <a:rPr lang="de-CH" sz="2800" i="1" dirty="0">
                <a:latin typeface="Arial" panose="020B0604020202020204" pitchFamily="34" charset="0"/>
                <a:ea typeface="Times New Roman" panose="02020603050405020304" pitchFamily="18" charset="0"/>
                <a:cs typeface="Times New Roman" panose="02020603050405020304" pitchFamily="18" charset="0"/>
              </a:rPr>
              <a:t>6 Nur Güte und Gnade werden mir folgen mein Leben lang, und ich werde bleiben im Haus des HERRN immerdar</a:t>
            </a:r>
            <a:r>
              <a:rPr lang="de-CH" sz="2800" i="1" dirty="0" smtClean="0">
                <a:latin typeface="Arial" panose="020B0604020202020204" pitchFamily="34" charset="0"/>
                <a:ea typeface="Times New Roman" panose="02020603050405020304" pitchFamily="18" charset="0"/>
                <a:cs typeface="Times New Roman" panose="02020603050405020304" pitchFamily="18" charset="0"/>
              </a:rPr>
              <a:t>. </a:t>
            </a:r>
            <a:r>
              <a:rPr lang="de-CH" sz="2400" b="1" dirty="0" smtClean="0">
                <a:latin typeface="Arial" panose="020B0604020202020204" pitchFamily="34" charset="0"/>
                <a:ea typeface="Times New Roman" panose="02020603050405020304" pitchFamily="18" charset="0"/>
                <a:cs typeface="Times New Roman" panose="02020603050405020304" pitchFamily="18" charset="0"/>
              </a:rPr>
              <a:t>            Psalm 23</a:t>
            </a:r>
            <a:endParaRPr lang="de-CH" sz="2800" b="1" dirty="0">
              <a:effectLst/>
              <a:latin typeface="Calibri Light" panose="020F03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2632114"/>
      </p:ext>
    </p:extLst>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949742" y="939284"/>
            <a:ext cx="5361532" cy="584775"/>
          </a:xfrm>
          <a:prstGeom prst="rect">
            <a:avLst/>
          </a:prstGeom>
        </p:spPr>
        <p:txBody>
          <a:bodyPr wrap="none">
            <a:spAutoFit/>
          </a:bodyPr>
          <a:lstStyle/>
          <a:p>
            <a:r>
              <a:rPr lang="de-CH" sz="3200" b="1" dirty="0">
                <a:latin typeface="Arial" panose="020B0604020202020204" pitchFamily="34" charset="0"/>
                <a:ea typeface="Calibri" panose="020F0502020204030204" pitchFamily="34" charset="0"/>
                <a:cs typeface="Times New Roman" panose="02020603050405020304" pitchFamily="18" charset="0"/>
              </a:rPr>
              <a:t>Warum in allen Evangelien</a:t>
            </a:r>
            <a:endParaRPr lang="de-CH" sz="3200" b="1" dirty="0"/>
          </a:p>
        </p:txBody>
      </p:sp>
      <p:sp>
        <p:nvSpPr>
          <p:cNvPr id="3" name="Rechteck 2"/>
          <p:cNvSpPr/>
          <p:nvPr/>
        </p:nvSpPr>
        <p:spPr>
          <a:xfrm>
            <a:off x="1543050" y="1855738"/>
            <a:ext cx="8743950" cy="3970318"/>
          </a:xfrm>
          <a:prstGeom prst="rect">
            <a:avLst/>
          </a:prstGeom>
        </p:spPr>
        <p:txBody>
          <a:bodyPr wrap="square">
            <a:spAutoFit/>
          </a:bodyPr>
          <a:lstStyle/>
          <a:p>
            <a:pPr marL="342900" lvl="0" indent="-342900">
              <a:spcAft>
                <a:spcPts val="0"/>
              </a:spcAft>
              <a:buFont typeface="Arial" panose="020B0604020202020204" pitchFamily="34" charset="0"/>
              <a:buChar char="-"/>
            </a:pPr>
            <a:r>
              <a:rPr lang="de-CH" sz="2800" dirty="0">
                <a:latin typeface="Arial" panose="020B0604020202020204" pitchFamily="34" charset="0"/>
                <a:ea typeface="Calibri" panose="020F0502020204030204" pitchFamily="34" charset="0"/>
                <a:cs typeface="Times New Roman" panose="02020603050405020304" pitchFamily="18" charset="0"/>
              </a:rPr>
              <a:t>Es beweist die Allmacht unseres Herrn Jesu Wunder zu tun</a:t>
            </a:r>
          </a:p>
          <a:p>
            <a:pPr marL="342900" lvl="0" indent="-342900">
              <a:spcAft>
                <a:spcPts val="0"/>
              </a:spcAft>
              <a:buFont typeface="Arial" panose="020B0604020202020204" pitchFamily="34" charset="0"/>
              <a:buChar char="-"/>
            </a:pPr>
            <a:r>
              <a:rPr lang="de-CH" sz="2800" dirty="0">
                <a:latin typeface="Arial" panose="020B0604020202020204" pitchFamily="34" charset="0"/>
                <a:ea typeface="Calibri" panose="020F0502020204030204" pitchFamily="34" charset="0"/>
                <a:cs typeface="Times New Roman" panose="02020603050405020304" pitchFamily="18" charset="0"/>
              </a:rPr>
              <a:t>Es weist darauf hin, dass unser Herr Jesus das Brot des Lebens ist</a:t>
            </a:r>
          </a:p>
          <a:p>
            <a:pPr marL="342900" lvl="0" indent="-342900">
              <a:spcAft>
                <a:spcPts val="0"/>
              </a:spcAft>
              <a:buFont typeface="Arial" panose="020B0604020202020204" pitchFamily="34" charset="0"/>
              <a:buChar char="-"/>
            </a:pPr>
            <a:r>
              <a:rPr lang="de-CH" sz="2800" dirty="0">
                <a:latin typeface="Arial" panose="020B0604020202020204" pitchFamily="34" charset="0"/>
                <a:ea typeface="Calibri" panose="020F0502020204030204" pitchFamily="34" charset="0"/>
                <a:cs typeface="Times New Roman" panose="02020603050405020304" pitchFamily="18" charset="0"/>
              </a:rPr>
              <a:t>Es zeigt die Barmherzigkeit unseres Herrn Jesus</a:t>
            </a:r>
          </a:p>
          <a:p>
            <a:pPr marL="342900" lvl="0" indent="-342900">
              <a:spcAft>
                <a:spcPts val="0"/>
              </a:spcAft>
              <a:buFont typeface="Arial" panose="020B0604020202020204" pitchFamily="34" charset="0"/>
              <a:buChar char="-"/>
            </a:pPr>
            <a:r>
              <a:rPr lang="de-CH" sz="2800" dirty="0">
                <a:latin typeface="Arial" panose="020B0604020202020204" pitchFamily="34" charset="0"/>
                <a:ea typeface="Calibri" panose="020F0502020204030204" pitchFamily="34" charset="0"/>
                <a:cs typeface="Times New Roman" panose="02020603050405020304" pitchFamily="18" charset="0"/>
              </a:rPr>
              <a:t>Es lehrt, dass unser Herr Jesus, das was wir ihm hingeben, sei es auch nur wenig, vervielfältigen kann</a:t>
            </a:r>
          </a:p>
          <a:p>
            <a:pPr marL="342900" lvl="0" indent="-342900">
              <a:spcAft>
                <a:spcPts val="0"/>
              </a:spcAft>
              <a:buFont typeface="Arial" panose="020B0604020202020204" pitchFamily="34" charset="0"/>
              <a:buChar char="-"/>
            </a:pPr>
            <a:r>
              <a:rPr lang="de-CH" sz="2800" dirty="0">
                <a:latin typeface="Arial" panose="020B0604020202020204" pitchFamily="34" charset="0"/>
                <a:ea typeface="Calibri" panose="020F0502020204030204" pitchFamily="34" charset="0"/>
                <a:cs typeface="Times New Roman" panose="02020603050405020304" pitchFamily="18" charset="0"/>
              </a:rPr>
              <a:t>Unser Herr Jesus beteiligt seine Nachfolger</a:t>
            </a:r>
            <a:endParaRPr lang="de-CH"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52915078"/>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676400" y="2477185"/>
            <a:ext cx="9525000" cy="954107"/>
          </a:xfrm>
          <a:prstGeom prst="rect">
            <a:avLst/>
          </a:prstGeom>
        </p:spPr>
        <p:txBody>
          <a:bodyPr wrap="square">
            <a:spAutoFit/>
          </a:bodyPr>
          <a:lstStyle/>
          <a:p>
            <a:r>
              <a:rPr lang="de-CH" sz="2800" i="1" dirty="0">
                <a:latin typeface="Arial" panose="020B0604020202020204" pitchFamily="34" charset="0"/>
                <a:ea typeface="Calibri" panose="020F0502020204030204" pitchFamily="34" charset="0"/>
                <a:cs typeface="Times New Roman" panose="02020603050405020304" pitchFamily="18" charset="0"/>
              </a:rPr>
              <a:t>20 Und sie aßen alle und wurden satt und sammelten auf, was an Brocken übrig blieb, zwölf Körbe voll. </a:t>
            </a:r>
            <a:endParaRPr lang="de-CH" sz="2800" dirty="0"/>
          </a:p>
        </p:txBody>
      </p:sp>
    </p:spTree>
    <p:extLst>
      <p:ext uri="{BB962C8B-B14F-4D97-AF65-F5344CB8AC3E}">
        <p14:creationId xmlns:p14="http://schemas.microsoft.com/office/powerpoint/2010/main" val="36491922"/>
      </p:ext>
    </p:extLst>
  </p:cSld>
  <p:clrMapOvr>
    <a:masterClrMapping/>
  </p:clrMapOvr>
  <p:transition spd="slow">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314450" y="2338685"/>
            <a:ext cx="10382250" cy="1384995"/>
          </a:xfrm>
          <a:prstGeom prst="rect">
            <a:avLst/>
          </a:prstGeom>
        </p:spPr>
        <p:txBody>
          <a:bodyPr wrap="square">
            <a:spAutoFit/>
          </a:bodyPr>
          <a:lstStyle/>
          <a:p>
            <a:pPr>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35 Jesus aber sprach zu ihnen: Ich bin das Brot des Lebens. Wer zu mir kommt, den wird nicht hungern, und wer an mich glaubt, den wird niemals dürsten. </a:t>
            </a:r>
            <a:r>
              <a:rPr lang="de-CH" sz="2800" i="1" dirty="0" smtClean="0">
                <a:latin typeface="Arial" panose="020B0604020202020204" pitchFamily="34" charset="0"/>
                <a:ea typeface="Calibri" panose="020F0502020204030204" pitchFamily="34" charset="0"/>
                <a:cs typeface="Times New Roman" panose="02020603050405020304" pitchFamily="18" charset="0"/>
              </a:rPr>
              <a:t> </a:t>
            </a:r>
            <a:r>
              <a:rPr lang="de-CH" sz="2400" b="1" dirty="0" smtClean="0">
                <a:latin typeface="Arial" panose="020B0604020202020204" pitchFamily="34" charset="0"/>
                <a:ea typeface="Calibri" panose="020F0502020204030204" pitchFamily="34" charset="0"/>
                <a:cs typeface="Times New Roman" panose="02020603050405020304" pitchFamily="18" charset="0"/>
              </a:rPr>
              <a:t>    Johannes 6,35</a:t>
            </a:r>
            <a:endParaRPr lang="de-CH" sz="32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Rechteck 2"/>
          <p:cNvSpPr/>
          <p:nvPr/>
        </p:nvSpPr>
        <p:spPr>
          <a:xfrm>
            <a:off x="3702511" y="805934"/>
            <a:ext cx="3517439" cy="523220"/>
          </a:xfrm>
          <a:prstGeom prst="rect">
            <a:avLst/>
          </a:prstGeom>
        </p:spPr>
        <p:txBody>
          <a:bodyPr wrap="square">
            <a:spAutoFit/>
          </a:bodyPr>
          <a:lstStyle/>
          <a:p>
            <a:r>
              <a:rPr lang="de-CH" sz="2800" b="1" dirty="0">
                <a:latin typeface="Arial" panose="020B0604020202020204" pitchFamily="34" charset="0"/>
                <a:ea typeface="Calibri" panose="020F0502020204030204" pitchFamily="34" charset="0"/>
                <a:cs typeface="Times New Roman" panose="02020603050405020304" pitchFamily="18" charset="0"/>
              </a:rPr>
              <a:t>Jesus ist das Brot</a:t>
            </a:r>
            <a:endParaRPr lang="de-CH" sz="2800" b="1" dirty="0"/>
          </a:p>
        </p:txBody>
      </p:sp>
    </p:spTree>
    <p:extLst>
      <p:ext uri="{BB962C8B-B14F-4D97-AF65-F5344CB8AC3E}">
        <p14:creationId xmlns:p14="http://schemas.microsoft.com/office/powerpoint/2010/main" val="436785965"/>
      </p:ext>
    </p:extLst>
  </p:cSld>
  <p:clrMapOvr>
    <a:masterClrMapping/>
  </p:clrMapOvr>
  <p:transition spd="slow">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600200" y="2518886"/>
            <a:ext cx="9334500" cy="2246769"/>
          </a:xfrm>
          <a:prstGeom prst="rect">
            <a:avLst/>
          </a:prstGeom>
        </p:spPr>
        <p:txBody>
          <a:bodyPr wrap="square">
            <a:spAutoFit/>
          </a:bodyPr>
          <a:lstStyle/>
          <a:p>
            <a:pPr marL="342900" lvl="0" indent="-342900">
              <a:spcAft>
                <a:spcPts val="0"/>
              </a:spcAft>
              <a:buFont typeface="Arial" panose="020B0604020202020204" pitchFamily="34" charset="0"/>
              <a:buChar char="-"/>
            </a:pPr>
            <a:r>
              <a:rPr lang="de-CH" sz="2800" dirty="0">
                <a:latin typeface="Arial" panose="020B0604020202020204" pitchFamily="34" charset="0"/>
                <a:ea typeface="Calibri" panose="020F0502020204030204" pitchFamily="34" charset="0"/>
                <a:cs typeface="Times New Roman" panose="02020603050405020304" pitchFamily="18" charset="0"/>
              </a:rPr>
              <a:t>Jesus wird einmal alle Probleme lösen!</a:t>
            </a:r>
          </a:p>
          <a:p>
            <a:pPr marL="342900" lvl="0" indent="-342900">
              <a:spcAft>
                <a:spcPts val="0"/>
              </a:spcAft>
              <a:buFont typeface="Arial" panose="020B0604020202020204" pitchFamily="34" charset="0"/>
              <a:buChar char="-"/>
            </a:pPr>
            <a:r>
              <a:rPr lang="de-CH" sz="2800" dirty="0">
                <a:latin typeface="Arial" panose="020B0604020202020204" pitchFamily="34" charset="0"/>
                <a:ea typeface="Calibri" panose="020F0502020204030204" pitchFamily="34" charset="0"/>
                <a:cs typeface="Times New Roman" panose="02020603050405020304" pitchFamily="18" charset="0"/>
              </a:rPr>
              <a:t>Jesus ist das Brot des Lebens!</a:t>
            </a:r>
          </a:p>
          <a:p>
            <a:pPr marL="342900" lvl="0" indent="-342900">
              <a:spcAft>
                <a:spcPts val="0"/>
              </a:spcAft>
              <a:buFont typeface="Arial" panose="020B0604020202020204" pitchFamily="34" charset="0"/>
              <a:buChar char="-"/>
            </a:pPr>
            <a:r>
              <a:rPr lang="de-CH" sz="2800" dirty="0">
                <a:latin typeface="Arial" panose="020B0604020202020204" pitchFamily="34" charset="0"/>
                <a:ea typeface="Calibri" panose="020F0502020204030204" pitchFamily="34" charset="0"/>
                <a:cs typeface="Times New Roman" panose="02020603050405020304" pitchFamily="18" charset="0"/>
              </a:rPr>
              <a:t>Jesus ist der, welche unsere Talente vermehrt und gebrauchen kann!</a:t>
            </a:r>
          </a:p>
          <a:p>
            <a:pPr marL="342900" lvl="0" indent="-342900">
              <a:spcAft>
                <a:spcPts val="0"/>
              </a:spcAft>
              <a:buFont typeface="Arial" panose="020B0604020202020204" pitchFamily="34" charset="0"/>
              <a:buChar char="-"/>
            </a:pPr>
            <a:r>
              <a:rPr lang="de-CH" sz="2800" dirty="0">
                <a:latin typeface="Arial" panose="020B0604020202020204" pitchFamily="34" charset="0"/>
                <a:ea typeface="Calibri" panose="020F0502020204030204" pitchFamily="34" charset="0"/>
                <a:cs typeface="Times New Roman" panose="02020603050405020304" pitchFamily="18" charset="0"/>
              </a:rPr>
              <a:t>Jesus will Gemeinschaft mit der Gemeinde!</a:t>
            </a:r>
            <a:endParaRPr lang="de-CH" sz="28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Rechteck 2"/>
          <p:cNvSpPr/>
          <p:nvPr/>
        </p:nvSpPr>
        <p:spPr>
          <a:xfrm>
            <a:off x="3131011" y="1053584"/>
            <a:ext cx="3517439" cy="523220"/>
          </a:xfrm>
          <a:prstGeom prst="rect">
            <a:avLst/>
          </a:prstGeom>
        </p:spPr>
        <p:txBody>
          <a:bodyPr wrap="square">
            <a:spAutoFit/>
          </a:bodyPr>
          <a:lstStyle/>
          <a:p>
            <a:r>
              <a:rPr lang="de-CH" sz="2800" b="1" dirty="0">
                <a:latin typeface="Arial" panose="020B0604020202020204" pitchFamily="34" charset="0"/>
                <a:ea typeface="Calibri" panose="020F0502020204030204" pitchFamily="34" charset="0"/>
                <a:cs typeface="Times New Roman" panose="02020603050405020304" pitchFamily="18" charset="0"/>
              </a:rPr>
              <a:t>Jesus ist das Brot</a:t>
            </a:r>
            <a:endParaRPr lang="de-CH" sz="2800" b="1" dirty="0"/>
          </a:p>
        </p:txBody>
      </p:sp>
    </p:spTree>
    <p:extLst>
      <p:ext uri="{BB962C8B-B14F-4D97-AF65-F5344CB8AC3E}">
        <p14:creationId xmlns:p14="http://schemas.microsoft.com/office/powerpoint/2010/main" val="53425436"/>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2"/>
          <a:stretch>
            <a:fillRect/>
          </a:stretch>
        </p:blipFill>
        <p:spPr>
          <a:xfrm>
            <a:off x="226666" y="838200"/>
            <a:ext cx="11770071" cy="4648200"/>
          </a:xfrm>
          <a:prstGeom prst="rect">
            <a:avLst/>
          </a:prstGeom>
        </p:spPr>
      </p:pic>
    </p:spTree>
    <p:extLst>
      <p:ext uri="{BB962C8B-B14F-4D97-AF65-F5344CB8AC3E}">
        <p14:creationId xmlns:p14="http://schemas.microsoft.com/office/powerpoint/2010/main" val="2069204405"/>
      </p:ext>
    </p:extLst>
  </p:cSld>
  <p:clrMapOvr>
    <a:masterClrMapping/>
  </p:clrMapOvr>
  <p:transition spd="slow">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0" y="-1034428"/>
            <a:ext cx="10527956" cy="6359405"/>
          </a:xfrm>
          <a:prstGeom prst="rect">
            <a:avLst/>
          </a:prstGeom>
        </p:spPr>
      </p:pic>
      <p:sp>
        <p:nvSpPr>
          <p:cNvPr id="2" name="Textfeld 1"/>
          <p:cNvSpPr txBox="1"/>
          <p:nvPr/>
        </p:nvSpPr>
        <p:spPr>
          <a:xfrm>
            <a:off x="2975385" y="4855618"/>
            <a:ext cx="5478148" cy="938719"/>
          </a:xfrm>
          <a:prstGeom prst="rect">
            <a:avLst/>
          </a:prstGeom>
          <a:noFill/>
        </p:spPr>
        <p:txBody>
          <a:bodyPr wrap="square" rtlCol="0">
            <a:spAutoFit/>
          </a:bodyPr>
          <a:lstStyle/>
          <a:p>
            <a:r>
              <a:rPr lang="de-CH" sz="5500" b="1" dirty="0" smtClean="0"/>
              <a:t>Speisung der 5000</a:t>
            </a:r>
            <a:endParaRPr lang="de-CH" sz="5500" b="1" dirty="0"/>
          </a:p>
        </p:txBody>
      </p:sp>
    </p:spTree>
    <p:extLst>
      <p:ext uri="{BB962C8B-B14F-4D97-AF65-F5344CB8AC3E}">
        <p14:creationId xmlns:p14="http://schemas.microsoft.com/office/powerpoint/2010/main" val="1074988601"/>
      </p:ext>
    </p:extLst>
  </p:cSld>
  <p:clrMapOvr>
    <a:masterClrMapping/>
  </p:clrMapOvr>
  <p:transition spd="slow">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419100" y="335456"/>
            <a:ext cx="11468100" cy="6342121"/>
          </a:xfrm>
          <a:prstGeom prst="rect">
            <a:avLst/>
          </a:prstGeom>
        </p:spPr>
        <p:txBody>
          <a:bodyPr wrap="square">
            <a:spAutoFit/>
          </a:bodyPr>
          <a:lstStyle/>
          <a:p>
            <a:pPr>
              <a:lnSpc>
                <a:spcPts val="1800"/>
              </a:lnSpc>
              <a:spcBef>
                <a:spcPts val="960"/>
              </a:spcBef>
              <a:spcAft>
                <a:spcPts val="240"/>
              </a:spcAft>
            </a:pPr>
            <a:r>
              <a:rPr lang="de-CH" sz="3200" dirty="0">
                <a:latin typeface="Arial" panose="020B0604020202020204" pitchFamily="34" charset="0"/>
                <a:ea typeface="Calibri" panose="020F0502020204030204" pitchFamily="34" charset="0"/>
                <a:cs typeface="Times New Roman" panose="02020603050405020304" pitchFamily="18" charset="0"/>
              </a:rPr>
              <a:t>Die Aussendung der Zwölf</a:t>
            </a:r>
          </a:p>
          <a:p>
            <a:pPr>
              <a:lnSpc>
                <a:spcPct val="107000"/>
              </a:lnSpc>
              <a:spcAft>
                <a:spcPts val="0"/>
              </a:spcAft>
            </a:pPr>
            <a:endParaRPr lang="de-CH" sz="2800" i="1" dirty="0" smtClean="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de-CH" sz="2800" i="1" dirty="0" smtClean="0">
                <a:latin typeface="Arial" panose="020B0604020202020204" pitchFamily="34" charset="0"/>
                <a:ea typeface="Calibri" panose="020F0502020204030204" pitchFamily="34" charset="0"/>
                <a:cs typeface="Times New Roman" panose="02020603050405020304" pitchFamily="18" charset="0"/>
              </a:rPr>
              <a:t>7</a:t>
            </a:r>
            <a:r>
              <a:rPr lang="de-CH" sz="2800" i="1" dirty="0">
                <a:latin typeface="Arial" panose="020B0604020202020204" pitchFamily="34" charset="0"/>
                <a:ea typeface="Calibri" panose="020F0502020204030204" pitchFamily="34" charset="0"/>
                <a:cs typeface="Times New Roman" panose="02020603050405020304" pitchFamily="18" charset="0"/>
              </a:rPr>
              <a:t> Und er rief die Zwölf zu sich und fing an, sie auszusenden je zwei und zwei, und gab ihnen Macht über die unreinen Geister </a:t>
            </a:r>
            <a:endParaRPr lang="de-CH" sz="28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8 und gebot ihnen, nichts mitzunehmen auf den Weg als allein einen Stab, kein Brot, keine Tasche, kein Geld im Gürtel, </a:t>
            </a:r>
            <a:endParaRPr lang="de-CH" sz="28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9 wohl aber Schuhe an den Füßen. Und zieht nicht zwei Hemden an! </a:t>
            </a:r>
            <a:endParaRPr lang="de-CH" sz="28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10 Und er sprach zu ihnen: Wo ihr in ein Haus geht, da bleibt, bis ihr von dort weiterzieht. </a:t>
            </a:r>
            <a:endParaRPr lang="de-CH" sz="28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11 Und wo man euch nicht aufnimmt und euch nicht hört, da geht hinaus und schüttelt den Staub von euren Füßen, ihnen zum Zeugnis. </a:t>
            </a:r>
            <a:endParaRPr lang="de-CH" sz="28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12 Und sie zogen aus und predigten, man sollte Buße tun, </a:t>
            </a:r>
            <a:endParaRPr lang="de-CH" sz="28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13 und trieben viele Dämonen aus und salbten viele Kranke mit Öl und machten sie gesund</a:t>
            </a:r>
            <a:r>
              <a:rPr lang="de-CH" sz="2800" i="1" dirty="0" smtClean="0">
                <a:latin typeface="Arial" panose="020B0604020202020204" pitchFamily="34" charset="0"/>
                <a:ea typeface="Calibri" panose="020F0502020204030204" pitchFamily="34" charset="0"/>
                <a:cs typeface="Times New Roman" panose="02020603050405020304" pitchFamily="18" charset="0"/>
              </a:rPr>
              <a:t>.					</a:t>
            </a:r>
            <a:r>
              <a:rPr lang="de-CH" sz="2400" b="1" dirty="0" smtClean="0">
                <a:latin typeface="Arial" panose="020B0604020202020204" pitchFamily="34" charset="0"/>
                <a:ea typeface="Calibri" panose="020F0502020204030204" pitchFamily="34" charset="0"/>
                <a:cs typeface="Times New Roman" panose="02020603050405020304" pitchFamily="18" charset="0"/>
              </a:rPr>
              <a:t>Markus 6,7-13</a:t>
            </a:r>
            <a:endParaRPr lang="de-CH" sz="3200" b="1"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93463395"/>
      </p:ext>
    </p:extLst>
  </p:cSld>
  <p:clrMapOvr>
    <a:masterClrMapping/>
  </p:clrMapOvr>
  <p:transition spd="slow">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p:cNvSpPr/>
          <p:nvPr/>
        </p:nvSpPr>
        <p:spPr>
          <a:xfrm>
            <a:off x="2133600" y="2756356"/>
            <a:ext cx="7639050" cy="1384995"/>
          </a:xfrm>
          <a:prstGeom prst="rect">
            <a:avLst/>
          </a:prstGeom>
        </p:spPr>
        <p:txBody>
          <a:bodyPr wrap="square">
            <a:spAutoFit/>
          </a:bodyPr>
          <a:lstStyle/>
          <a:p>
            <a:pPr>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30 Und die Apostel kamen bei Jesus zusammen und verkündeten ihm alles, was sie getan und gelehrt </a:t>
            </a:r>
            <a:r>
              <a:rPr lang="de-CH" sz="2800" i="1" dirty="0" smtClean="0">
                <a:latin typeface="Arial" panose="020B0604020202020204" pitchFamily="34" charset="0"/>
                <a:ea typeface="Calibri" panose="020F0502020204030204" pitchFamily="34" charset="0"/>
                <a:cs typeface="Times New Roman" panose="02020603050405020304" pitchFamily="18" charset="0"/>
              </a:rPr>
              <a:t>hatten.          </a:t>
            </a:r>
            <a:r>
              <a:rPr lang="de-CH" sz="2400" b="1" dirty="0" smtClean="0">
                <a:latin typeface="Arial" panose="020B0604020202020204" pitchFamily="34" charset="0"/>
                <a:ea typeface="Calibri" panose="020F0502020204030204" pitchFamily="34" charset="0"/>
                <a:cs typeface="Times New Roman" panose="02020603050405020304" pitchFamily="18" charset="0"/>
              </a:rPr>
              <a:t>Markus 6,30</a:t>
            </a:r>
            <a:endParaRPr lang="de-CH" sz="1100" b="1"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98720765"/>
      </p:ext>
    </p:extLst>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2"/>
          <a:stretch>
            <a:fillRect/>
          </a:stretch>
        </p:blipFill>
        <p:spPr>
          <a:xfrm>
            <a:off x="1657349" y="1900237"/>
            <a:ext cx="8954291" cy="3224213"/>
          </a:xfrm>
          <a:prstGeom prst="rect">
            <a:avLst/>
          </a:prstGeom>
        </p:spPr>
      </p:pic>
    </p:spTree>
    <p:extLst>
      <p:ext uri="{BB962C8B-B14F-4D97-AF65-F5344CB8AC3E}">
        <p14:creationId xmlns:p14="http://schemas.microsoft.com/office/powerpoint/2010/main" val="4011931990"/>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219200" y="2048996"/>
            <a:ext cx="8972550" cy="2909771"/>
          </a:xfrm>
          <a:prstGeom prst="rect">
            <a:avLst/>
          </a:prstGeom>
        </p:spPr>
        <p:txBody>
          <a:bodyPr wrap="square">
            <a:spAutoFit/>
          </a:bodyPr>
          <a:lstStyle/>
          <a:p>
            <a:pPr>
              <a:lnSpc>
                <a:spcPct val="107000"/>
              </a:lnSpc>
              <a:spcBef>
                <a:spcPts val="200"/>
              </a:spcBef>
              <a:spcAft>
                <a:spcPts val="0"/>
              </a:spcAft>
            </a:pPr>
            <a:r>
              <a:rPr lang="de-CH" sz="2800" i="1" dirty="0">
                <a:latin typeface="Arial" panose="020B0604020202020204" pitchFamily="34" charset="0"/>
                <a:ea typeface="Times New Roman" panose="02020603050405020304" pitchFamily="18" charset="0"/>
                <a:cs typeface="Times New Roman" panose="02020603050405020304" pitchFamily="18" charset="0"/>
              </a:rPr>
              <a:t>13 Denn der HERR hat Zion erwählt, hat sie zu seiner Wohnung begehrt: </a:t>
            </a:r>
            <a:endParaRPr lang="de-CH" sz="2800" b="1" dirty="0">
              <a:latin typeface="Calibri Light" panose="020F0302020204030204" pitchFamily="34" charset="0"/>
              <a:ea typeface="Times New Roman" panose="02020603050405020304" pitchFamily="18" charset="0"/>
              <a:cs typeface="Times New Roman" panose="02020603050405020304" pitchFamily="18" charset="0"/>
            </a:endParaRPr>
          </a:p>
          <a:p>
            <a:pPr>
              <a:lnSpc>
                <a:spcPct val="107000"/>
              </a:lnSpc>
              <a:spcBef>
                <a:spcPts val="200"/>
              </a:spcBef>
              <a:spcAft>
                <a:spcPts val="0"/>
              </a:spcAft>
            </a:pPr>
            <a:r>
              <a:rPr lang="de-CH" sz="2800" i="1" dirty="0">
                <a:latin typeface="Arial" panose="020B0604020202020204" pitchFamily="34" charset="0"/>
                <a:ea typeface="Times New Roman" panose="02020603050405020304" pitchFamily="18" charset="0"/>
                <a:cs typeface="Times New Roman" panose="02020603050405020304" pitchFamily="18" charset="0"/>
              </a:rPr>
              <a:t>14 »Dies ist für immer meine Ruhestatt, hier will ich wohnen; denn ich habe sie begehrt. </a:t>
            </a:r>
            <a:endParaRPr lang="de-CH" sz="2800" b="1" dirty="0">
              <a:latin typeface="Calibri Light" panose="020F0302020204030204" pitchFamily="34" charset="0"/>
              <a:ea typeface="Times New Roman" panose="02020603050405020304" pitchFamily="18" charset="0"/>
              <a:cs typeface="Times New Roman" panose="02020603050405020304" pitchFamily="18" charset="0"/>
            </a:endParaRPr>
          </a:p>
          <a:p>
            <a:pPr>
              <a:lnSpc>
                <a:spcPct val="107000"/>
              </a:lnSpc>
              <a:spcBef>
                <a:spcPts val="200"/>
              </a:spcBef>
              <a:spcAft>
                <a:spcPts val="0"/>
              </a:spcAft>
            </a:pPr>
            <a:r>
              <a:rPr lang="de-CH" sz="2800" i="1" dirty="0">
                <a:latin typeface="Arial" panose="020B0604020202020204" pitchFamily="34" charset="0"/>
                <a:ea typeface="Times New Roman" panose="02020603050405020304" pitchFamily="18" charset="0"/>
                <a:cs typeface="Times New Roman" panose="02020603050405020304" pitchFamily="18" charset="0"/>
              </a:rPr>
              <a:t>15 Ihre Nahrung will ich reichlich segnen, ihre Armen sättigen mit Brot. </a:t>
            </a:r>
            <a:r>
              <a:rPr lang="de-CH" sz="2400" i="1" dirty="0" smtClean="0">
                <a:latin typeface="Arial" panose="020B0604020202020204" pitchFamily="34" charset="0"/>
                <a:ea typeface="Times New Roman" panose="02020603050405020304" pitchFamily="18" charset="0"/>
                <a:cs typeface="Times New Roman" panose="02020603050405020304" pitchFamily="18" charset="0"/>
              </a:rPr>
              <a:t>                             </a:t>
            </a:r>
            <a:r>
              <a:rPr lang="de-CH" sz="2400" b="1" dirty="0" smtClean="0">
                <a:latin typeface="Arial" panose="020B0604020202020204" pitchFamily="34" charset="0"/>
                <a:ea typeface="Times New Roman" panose="02020603050405020304" pitchFamily="18" charset="0"/>
                <a:cs typeface="Times New Roman" panose="02020603050405020304" pitchFamily="18" charset="0"/>
              </a:rPr>
              <a:t>Psalm 132,13-15</a:t>
            </a:r>
            <a:endParaRPr lang="de-CH" sz="2800" b="1" dirty="0">
              <a:effectLst/>
              <a:latin typeface="Calibri Light" panose="020F03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6350605"/>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333500" y="1604486"/>
            <a:ext cx="10572750" cy="2246769"/>
          </a:xfrm>
          <a:prstGeom prst="rect">
            <a:avLst/>
          </a:prstGeom>
        </p:spPr>
        <p:txBody>
          <a:bodyPr wrap="square">
            <a:spAutoFit/>
          </a:bodyPr>
          <a:lstStyle/>
          <a:p>
            <a:pPr>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6 Die Mehrung der Herrschaft und der Friede werden kein Ende haben auf dem Thron Davids und über seinem Königreich, dass er es gründe und festige mit Recht und Gerechtigkeit von nun an bis in Ewigkeit. Der Eifer des HERRN der Heerscharen wird dies tun</a:t>
            </a:r>
            <a:r>
              <a:rPr lang="de-CH" sz="2800" i="1" dirty="0" smtClean="0">
                <a:latin typeface="Arial" panose="020B0604020202020204" pitchFamily="34" charset="0"/>
                <a:ea typeface="Calibri" panose="020F0502020204030204" pitchFamily="34" charset="0"/>
                <a:cs typeface="Times New Roman" panose="02020603050405020304" pitchFamily="18" charset="0"/>
              </a:rPr>
              <a:t>!  </a:t>
            </a:r>
            <a:r>
              <a:rPr lang="de-CH" sz="2400" b="1" dirty="0" smtClean="0">
                <a:latin typeface="Arial" panose="020B0604020202020204" pitchFamily="34" charset="0"/>
                <a:ea typeface="Calibri" panose="020F0502020204030204" pitchFamily="34" charset="0"/>
                <a:cs typeface="Times New Roman" panose="02020603050405020304" pitchFamily="18" charset="0"/>
              </a:rPr>
              <a:t>                                                            Jesaja 9,6</a:t>
            </a:r>
            <a:endParaRPr lang="de-CH" sz="32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44785689"/>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971550" y="667941"/>
            <a:ext cx="10839450" cy="5262979"/>
          </a:xfrm>
          <a:prstGeom prst="rect">
            <a:avLst/>
          </a:prstGeom>
        </p:spPr>
        <p:txBody>
          <a:bodyPr wrap="square">
            <a:spAutoFit/>
          </a:bodyPr>
          <a:lstStyle/>
          <a:p>
            <a:pPr>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5 Wohl dem, dessen Hilfe der Gott Jakobs ist, dessen Hoffnung ruht auf dem HERRN, seinem Gott! </a:t>
            </a:r>
            <a:endParaRPr lang="de-CH" sz="2800"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6 Er hat Himmel und Erde gemacht, das Meer und alles, was darin ist; er bewahrt Treue auf ewig. </a:t>
            </a:r>
            <a:endParaRPr lang="de-CH" sz="2800"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7 Er verschafft den Unterdrückten Recht und gibt den Hungrigen Brot. Der HERR löst die Gebundenen. </a:t>
            </a:r>
            <a:endParaRPr lang="de-CH" sz="2800"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8 Der HERR macht die Blinden sehend; der HERR richtet die Elenden auf; der HERR liebt die Gerechten. </a:t>
            </a:r>
            <a:endParaRPr lang="de-CH" sz="2800"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9 Der HERR behütet den Fremdling; er erhält Waisen und Witwen; aber die Gottlosen lässt er verkehrte Wege gehen. </a:t>
            </a:r>
            <a:endParaRPr lang="de-CH" sz="2800"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10 Der HERR wird herrschen in Ewigkeit, dein Gott, o Zion, von Geschlecht zu Geschlecht! </a:t>
            </a:r>
            <a:r>
              <a:rPr lang="de-CH" sz="2800" i="1" dirty="0" err="1">
                <a:latin typeface="Arial" panose="020B0604020202020204" pitchFamily="34" charset="0"/>
                <a:ea typeface="Calibri" panose="020F0502020204030204" pitchFamily="34" charset="0"/>
                <a:cs typeface="Times New Roman" panose="02020603050405020304" pitchFamily="18" charset="0"/>
              </a:rPr>
              <a:t>Hallelujah</a:t>
            </a:r>
            <a:r>
              <a:rPr lang="de-CH" sz="2800" i="1" dirty="0" smtClean="0">
                <a:latin typeface="Arial" panose="020B0604020202020204" pitchFamily="34" charset="0"/>
                <a:ea typeface="Calibri" panose="020F0502020204030204" pitchFamily="34" charset="0"/>
                <a:cs typeface="Times New Roman" panose="02020603050405020304" pitchFamily="18" charset="0"/>
              </a:rPr>
              <a:t>!  </a:t>
            </a:r>
            <a:r>
              <a:rPr lang="de-CH" sz="2400" b="1" dirty="0" smtClean="0">
                <a:latin typeface="Arial" panose="020B0604020202020204" pitchFamily="34" charset="0"/>
                <a:ea typeface="Calibri" panose="020F0502020204030204" pitchFamily="34" charset="0"/>
                <a:cs typeface="Times New Roman" panose="02020603050405020304" pitchFamily="18" charset="0"/>
              </a:rPr>
              <a:t>                 Psalm 146,5-10</a:t>
            </a:r>
            <a:endParaRPr lang="de-CH" sz="28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50515381"/>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314450" y="2071985"/>
            <a:ext cx="8877300" cy="1384995"/>
          </a:xfrm>
          <a:prstGeom prst="rect">
            <a:avLst/>
          </a:prstGeom>
        </p:spPr>
        <p:txBody>
          <a:bodyPr wrap="square">
            <a:spAutoFit/>
          </a:bodyPr>
          <a:lstStyle/>
          <a:p>
            <a:pPr>
              <a:spcAft>
                <a:spcPts val="0"/>
              </a:spcAft>
            </a:pPr>
            <a:r>
              <a:rPr lang="de-CH" sz="2800" i="1" dirty="0">
                <a:latin typeface="Arial" panose="020B0604020202020204" pitchFamily="34" charset="0"/>
                <a:ea typeface="Calibri" panose="020F0502020204030204" pitchFamily="34" charset="0"/>
                <a:cs typeface="Times New Roman" panose="02020603050405020304" pitchFamily="18" charset="0"/>
              </a:rPr>
              <a:t>15 Einen Propheten wie mich wird dir der HERR, dein Gott, erwecken aus deiner Mitte, aus deinen Brüdern; auf ihn sollst du hören! </a:t>
            </a:r>
            <a:r>
              <a:rPr lang="de-CH" sz="2800" i="1" dirty="0" smtClean="0">
                <a:latin typeface="Arial" panose="020B0604020202020204" pitchFamily="34" charset="0"/>
                <a:ea typeface="Calibri" panose="020F0502020204030204" pitchFamily="34" charset="0"/>
                <a:cs typeface="Times New Roman" panose="02020603050405020304" pitchFamily="18" charset="0"/>
              </a:rPr>
              <a:t> </a:t>
            </a:r>
            <a:r>
              <a:rPr lang="de-CH" sz="2400" b="1" dirty="0" smtClean="0">
                <a:latin typeface="Arial" panose="020B0604020202020204" pitchFamily="34" charset="0"/>
                <a:ea typeface="Calibri" panose="020F0502020204030204" pitchFamily="34" charset="0"/>
                <a:cs typeface="Times New Roman" panose="02020603050405020304" pitchFamily="18" charset="0"/>
              </a:rPr>
              <a:t>                 Deuteronomium 18,15</a:t>
            </a:r>
            <a:endParaRPr lang="de-CH" sz="32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6064457"/>
      </p:ext>
    </p:extLst>
  </p:cSld>
  <p:clrMapOvr>
    <a:masterClrMapping/>
  </p:clrMapOvr>
  <p:transition spd="slow">
    <p:wipe dir="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131</Words>
  <Application>Microsoft Office PowerPoint</Application>
  <PresentationFormat>Breitbild</PresentationFormat>
  <Paragraphs>59</Paragraphs>
  <Slides>24</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24</vt:i4>
      </vt:variant>
    </vt:vector>
  </HeadingPairs>
  <TitlesOfParts>
    <vt:vector size="29" baseType="lpstr">
      <vt:lpstr>Arial</vt:lpstr>
      <vt:lpstr>Calibri</vt:lpstr>
      <vt:lpstr>Calibri Light</vt:lpstr>
      <vt:lpstr>Times New Roman</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Reinhard</dc:creator>
  <cp:lastModifiedBy>EliteBook</cp:lastModifiedBy>
  <cp:revision>91</cp:revision>
  <cp:lastPrinted>2018-08-17T09:40:40Z</cp:lastPrinted>
  <dcterms:created xsi:type="dcterms:W3CDTF">2018-05-19T05:14:58Z</dcterms:created>
  <dcterms:modified xsi:type="dcterms:W3CDTF">2019-02-28T09:25:46Z</dcterms:modified>
</cp:coreProperties>
</file>