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1" r:id="rId2"/>
    <p:sldId id="302" r:id="rId3"/>
    <p:sldId id="303" r:id="rId4"/>
    <p:sldId id="304" r:id="rId5"/>
    <p:sldId id="305" r:id="rId6"/>
    <p:sldId id="306" r:id="rId7"/>
    <p:sldId id="309" r:id="rId8"/>
    <p:sldId id="310" r:id="rId9"/>
    <p:sldId id="311" r:id="rId10"/>
    <p:sldId id="312" r:id="rId11"/>
    <p:sldId id="313" r:id="rId12"/>
    <p:sldId id="316" r:id="rId13"/>
    <p:sldId id="321" r:id="rId14"/>
    <p:sldId id="317" r:id="rId15"/>
    <p:sldId id="318" r:id="rId16"/>
    <p:sldId id="319" r:id="rId17"/>
    <p:sldId id="320" r:id="rId18"/>
    <p:sldId id="322" r:id="rId19"/>
    <p:sldId id="323" r:id="rId20"/>
    <p:sldId id="324" r:id="rId21"/>
    <p:sldId id="326" r:id="rId22"/>
    <p:sldId id="327" r:id="rId23"/>
    <p:sldId id="328" r:id="rId24"/>
    <p:sldId id="329" r:id="rId25"/>
    <p:sldId id="330" r:id="rId26"/>
    <p:sldId id="332" r:id="rId27"/>
    <p:sldId id="333" r:id="rId28"/>
    <p:sldId id="334" r:id="rId29"/>
    <p:sldId id="335" r:id="rId30"/>
    <p:sldId id="336" r:id="rId31"/>
    <p:sldId id="337" r:id="rId32"/>
    <p:sldId id="339" r:id="rId33"/>
    <p:sldId id="340" r:id="rId34"/>
    <p:sldId id="341" r:id="rId35"/>
    <p:sldId id="343" r:id="rId36"/>
    <p:sldId id="345" r:id="rId37"/>
    <p:sldId id="344" r:id="rId38"/>
    <p:sldId id="346" r:id="rId39"/>
    <p:sldId id="347" r:id="rId40"/>
    <p:sldId id="348" r:id="rId41"/>
    <p:sldId id="349" r:id="rId42"/>
    <p:sldId id="350" r:id="rId43"/>
    <p:sldId id="351" r:id="rId44"/>
    <p:sldId id="352" r:id="rId45"/>
    <p:sldId id="353" r:id="rId46"/>
    <p:sldId id="354" r:id="rId47"/>
    <p:sldId id="356" r:id="rId48"/>
    <p:sldId id="357" r:id="rId49"/>
    <p:sldId id="358" r:id="rId50"/>
    <p:sldId id="366" r:id="rId51"/>
    <p:sldId id="360" r:id="rId52"/>
    <p:sldId id="363" r:id="rId53"/>
    <p:sldId id="362" r:id="rId54"/>
    <p:sldId id="361" r:id="rId55"/>
    <p:sldId id="367" r:id="rId56"/>
    <p:sldId id="370" r:id="rId57"/>
    <p:sldId id="365" r:id="rId58"/>
    <p:sldId id="368" r:id="rId59"/>
    <p:sldId id="369" r:id="rId60"/>
    <p:sldId id="301" r:id="rId61"/>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FF"/>
    <a:srgbClr val="66CCFF"/>
    <a:srgbClr val="CC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114" d="100"/>
          <a:sy n="114" d="100"/>
        </p:scale>
        <p:origin x="474"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BD7CE7-2DB1-4AF6-A0CF-700C2A751B25}"/>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CH"/>
          </a:p>
        </p:txBody>
      </p:sp>
      <p:sp>
        <p:nvSpPr>
          <p:cNvPr id="3" name="Untertitel 2">
            <a:extLst>
              <a:ext uri="{FF2B5EF4-FFF2-40B4-BE49-F238E27FC236}">
                <a16:creationId xmlns:a16="http://schemas.microsoft.com/office/drawing/2014/main" id="{91D32DCB-3ED5-406E-A743-AE4A913841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CH"/>
          </a:p>
        </p:txBody>
      </p:sp>
      <p:sp>
        <p:nvSpPr>
          <p:cNvPr id="4" name="Datumsplatzhalter 3">
            <a:extLst>
              <a:ext uri="{FF2B5EF4-FFF2-40B4-BE49-F238E27FC236}">
                <a16:creationId xmlns:a16="http://schemas.microsoft.com/office/drawing/2014/main" id="{BEF23B1A-96F3-4F0F-BFD2-4C84241104C1}"/>
              </a:ext>
            </a:extLst>
          </p:cNvPr>
          <p:cNvSpPr>
            <a:spLocks noGrp="1"/>
          </p:cNvSpPr>
          <p:nvPr>
            <p:ph type="dt" sz="half" idx="10"/>
          </p:nvPr>
        </p:nvSpPr>
        <p:spPr/>
        <p:txBody>
          <a:bodyPr/>
          <a:lstStyle/>
          <a:p>
            <a:fld id="{F933B1AF-C5F1-46A7-8E1D-2AF154C39C49}" type="datetimeFigureOut">
              <a:rPr lang="de-CH" smtClean="0"/>
              <a:t>26.10.2018</a:t>
            </a:fld>
            <a:endParaRPr lang="de-CH"/>
          </a:p>
        </p:txBody>
      </p:sp>
      <p:sp>
        <p:nvSpPr>
          <p:cNvPr id="5" name="Fußzeilenplatzhalter 4">
            <a:extLst>
              <a:ext uri="{FF2B5EF4-FFF2-40B4-BE49-F238E27FC236}">
                <a16:creationId xmlns:a16="http://schemas.microsoft.com/office/drawing/2014/main" id="{2E05BB20-5DCD-4760-9D5E-988C0503BB5C}"/>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27BB85F7-8805-41EF-A275-7C0285D50BE4}"/>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260168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6D30CB-1657-4FA1-903F-161524140F17}"/>
              </a:ext>
            </a:extLst>
          </p:cNvPr>
          <p:cNvSpPr>
            <a:spLocks noGrp="1"/>
          </p:cNvSpPr>
          <p:nvPr>
            <p:ph type="title"/>
          </p:nvPr>
        </p:nvSpPr>
        <p:spPr/>
        <p:txBody>
          <a:bodyPr/>
          <a:lstStyle/>
          <a:p>
            <a:r>
              <a:rPr lang="de-DE"/>
              <a:t>Mastertitelformat bearbeiten</a:t>
            </a:r>
            <a:endParaRPr lang="de-CH"/>
          </a:p>
        </p:txBody>
      </p:sp>
      <p:sp>
        <p:nvSpPr>
          <p:cNvPr id="3" name="Vertikaler Textplatzhalter 2">
            <a:extLst>
              <a:ext uri="{FF2B5EF4-FFF2-40B4-BE49-F238E27FC236}">
                <a16:creationId xmlns:a16="http://schemas.microsoft.com/office/drawing/2014/main" id="{51A94D06-4036-4BF4-ACEB-4528D840FE9A}"/>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92E8DDB8-B72D-46C5-9063-3BDE6D2862AD}"/>
              </a:ext>
            </a:extLst>
          </p:cNvPr>
          <p:cNvSpPr>
            <a:spLocks noGrp="1"/>
          </p:cNvSpPr>
          <p:nvPr>
            <p:ph type="dt" sz="half" idx="10"/>
          </p:nvPr>
        </p:nvSpPr>
        <p:spPr/>
        <p:txBody>
          <a:bodyPr/>
          <a:lstStyle/>
          <a:p>
            <a:fld id="{F933B1AF-C5F1-46A7-8E1D-2AF154C39C49}" type="datetimeFigureOut">
              <a:rPr lang="de-CH" smtClean="0"/>
              <a:t>26.10.2018</a:t>
            </a:fld>
            <a:endParaRPr lang="de-CH"/>
          </a:p>
        </p:txBody>
      </p:sp>
      <p:sp>
        <p:nvSpPr>
          <p:cNvPr id="5" name="Fußzeilenplatzhalter 4">
            <a:extLst>
              <a:ext uri="{FF2B5EF4-FFF2-40B4-BE49-F238E27FC236}">
                <a16:creationId xmlns:a16="http://schemas.microsoft.com/office/drawing/2014/main" id="{F6542659-DAC6-4426-B04C-9806088DA22C}"/>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87F2D852-73B3-4FA5-9623-1E47AB4FB7E5}"/>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3733694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43E65004-336F-44A3-84A8-5BD8175DF612}"/>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CH"/>
          </a:p>
        </p:txBody>
      </p:sp>
      <p:sp>
        <p:nvSpPr>
          <p:cNvPr id="3" name="Vertikaler Textplatzhalter 2">
            <a:extLst>
              <a:ext uri="{FF2B5EF4-FFF2-40B4-BE49-F238E27FC236}">
                <a16:creationId xmlns:a16="http://schemas.microsoft.com/office/drawing/2014/main" id="{40EA1F4F-7F10-4E0A-93CD-3C363B727A43}"/>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E9E2BEBF-AAC5-4D43-B70E-A04EEF2F7A7F}"/>
              </a:ext>
            </a:extLst>
          </p:cNvPr>
          <p:cNvSpPr>
            <a:spLocks noGrp="1"/>
          </p:cNvSpPr>
          <p:nvPr>
            <p:ph type="dt" sz="half" idx="10"/>
          </p:nvPr>
        </p:nvSpPr>
        <p:spPr/>
        <p:txBody>
          <a:bodyPr/>
          <a:lstStyle/>
          <a:p>
            <a:fld id="{F933B1AF-C5F1-46A7-8E1D-2AF154C39C49}" type="datetimeFigureOut">
              <a:rPr lang="de-CH" smtClean="0"/>
              <a:t>26.10.2018</a:t>
            </a:fld>
            <a:endParaRPr lang="de-CH"/>
          </a:p>
        </p:txBody>
      </p:sp>
      <p:sp>
        <p:nvSpPr>
          <p:cNvPr id="5" name="Fußzeilenplatzhalter 4">
            <a:extLst>
              <a:ext uri="{FF2B5EF4-FFF2-40B4-BE49-F238E27FC236}">
                <a16:creationId xmlns:a16="http://schemas.microsoft.com/office/drawing/2014/main" id="{48B2E89A-CF8F-4D6D-AF35-EB171072BA42}"/>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4FAB6095-5F4C-42A4-80F1-F4051660D9F5}"/>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13695043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elfolie">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6DEDF089-39DA-47E3-A74C-E64C6DBBD5AE}" type="datetimeFigureOut">
              <a:rPr lang="de-CH" smtClean="0"/>
              <a:t>26.10.2018</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7D2E9142-EC7B-4178-ABB6-310B1AAD4A55}" type="slidenum">
              <a:rPr lang="de-CH" smtClean="0"/>
              <a:t>‹Nr.›</a:t>
            </a:fld>
            <a:endParaRPr lang="de-CH"/>
          </a:p>
        </p:txBody>
      </p:sp>
    </p:spTree>
    <p:extLst>
      <p:ext uri="{BB962C8B-B14F-4D97-AF65-F5344CB8AC3E}">
        <p14:creationId xmlns:p14="http://schemas.microsoft.com/office/powerpoint/2010/main" val="209730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8CD364-4700-4021-8F2E-36B088308AA3}"/>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31206AB2-998A-4A8A-BB3F-E86453B83336}"/>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2D6E1858-1D4C-4ADD-B509-1F04E75243FE}"/>
              </a:ext>
            </a:extLst>
          </p:cNvPr>
          <p:cNvSpPr>
            <a:spLocks noGrp="1"/>
          </p:cNvSpPr>
          <p:nvPr>
            <p:ph type="dt" sz="half" idx="10"/>
          </p:nvPr>
        </p:nvSpPr>
        <p:spPr/>
        <p:txBody>
          <a:bodyPr/>
          <a:lstStyle/>
          <a:p>
            <a:fld id="{F933B1AF-C5F1-46A7-8E1D-2AF154C39C49}" type="datetimeFigureOut">
              <a:rPr lang="de-CH" smtClean="0"/>
              <a:t>26.10.2018</a:t>
            </a:fld>
            <a:endParaRPr lang="de-CH"/>
          </a:p>
        </p:txBody>
      </p:sp>
      <p:sp>
        <p:nvSpPr>
          <p:cNvPr id="5" name="Fußzeilenplatzhalter 4">
            <a:extLst>
              <a:ext uri="{FF2B5EF4-FFF2-40B4-BE49-F238E27FC236}">
                <a16:creationId xmlns:a16="http://schemas.microsoft.com/office/drawing/2014/main" id="{95C59EC5-C91E-46FC-8100-8D0AB9B55B1C}"/>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25601D86-82B7-4B9B-912E-5DEABD9852ED}"/>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4171221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DFF81D-87E6-41EC-A954-ACA41584E5E4}"/>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CH"/>
          </a:p>
        </p:txBody>
      </p:sp>
      <p:sp>
        <p:nvSpPr>
          <p:cNvPr id="3" name="Textplatzhalter 2">
            <a:extLst>
              <a:ext uri="{FF2B5EF4-FFF2-40B4-BE49-F238E27FC236}">
                <a16:creationId xmlns:a16="http://schemas.microsoft.com/office/drawing/2014/main" id="{982A3BA4-578F-4055-B266-4B992E82B1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88409907-D7A5-4B12-B3C9-2AA2CE918A2D}"/>
              </a:ext>
            </a:extLst>
          </p:cNvPr>
          <p:cNvSpPr>
            <a:spLocks noGrp="1"/>
          </p:cNvSpPr>
          <p:nvPr>
            <p:ph type="dt" sz="half" idx="10"/>
          </p:nvPr>
        </p:nvSpPr>
        <p:spPr/>
        <p:txBody>
          <a:bodyPr/>
          <a:lstStyle/>
          <a:p>
            <a:fld id="{F933B1AF-C5F1-46A7-8E1D-2AF154C39C49}" type="datetimeFigureOut">
              <a:rPr lang="de-CH" smtClean="0"/>
              <a:t>26.10.2018</a:t>
            </a:fld>
            <a:endParaRPr lang="de-CH"/>
          </a:p>
        </p:txBody>
      </p:sp>
      <p:sp>
        <p:nvSpPr>
          <p:cNvPr id="5" name="Fußzeilenplatzhalter 4">
            <a:extLst>
              <a:ext uri="{FF2B5EF4-FFF2-40B4-BE49-F238E27FC236}">
                <a16:creationId xmlns:a16="http://schemas.microsoft.com/office/drawing/2014/main" id="{B1C82FC5-7446-4D67-9B17-F0C553B5CB7A}"/>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41F5F2E0-2353-473D-A61F-F4EF6B54E071}"/>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2630088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E4132A-EE5A-488A-9B3D-340F9899BB5D}"/>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6965D868-C7E8-49B4-A02B-D4CCC5B6F655}"/>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a:extLst>
              <a:ext uri="{FF2B5EF4-FFF2-40B4-BE49-F238E27FC236}">
                <a16:creationId xmlns:a16="http://schemas.microsoft.com/office/drawing/2014/main" id="{DE501BB0-9E49-46B0-9901-FC42B12B7767}"/>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a:extLst>
              <a:ext uri="{FF2B5EF4-FFF2-40B4-BE49-F238E27FC236}">
                <a16:creationId xmlns:a16="http://schemas.microsoft.com/office/drawing/2014/main" id="{46FD0CDA-4EBC-4AF5-9AA0-9D5E46821411}"/>
              </a:ext>
            </a:extLst>
          </p:cNvPr>
          <p:cNvSpPr>
            <a:spLocks noGrp="1"/>
          </p:cNvSpPr>
          <p:nvPr>
            <p:ph type="dt" sz="half" idx="10"/>
          </p:nvPr>
        </p:nvSpPr>
        <p:spPr/>
        <p:txBody>
          <a:bodyPr/>
          <a:lstStyle/>
          <a:p>
            <a:fld id="{F933B1AF-C5F1-46A7-8E1D-2AF154C39C49}" type="datetimeFigureOut">
              <a:rPr lang="de-CH" smtClean="0"/>
              <a:t>26.10.2018</a:t>
            </a:fld>
            <a:endParaRPr lang="de-CH"/>
          </a:p>
        </p:txBody>
      </p:sp>
      <p:sp>
        <p:nvSpPr>
          <p:cNvPr id="6" name="Fußzeilenplatzhalter 5">
            <a:extLst>
              <a:ext uri="{FF2B5EF4-FFF2-40B4-BE49-F238E27FC236}">
                <a16:creationId xmlns:a16="http://schemas.microsoft.com/office/drawing/2014/main" id="{8811F98A-9D23-49CA-956E-38001D1AF024}"/>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AEDF1F2D-2700-4CE5-874E-E7647953A703}"/>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3421654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F36BBD-C2D6-4AFA-A9A8-03B1E2C6CB19}"/>
              </a:ext>
            </a:extLst>
          </p:cNvPr>
          <p:cNvSpPr>
            <a:spLocks noGrp="1"/>
          </p:cNvSpPr>
          <p:nvPr>
            <p:ph type="title"/>
          </p:nvPr>
        </p:nvSpPr>
        <p:spPr>
          <a:xfrm>
            <a:off x="839788" y="365125"/>
            <a:ext cx="10515600" cy="1325563"/>
          </a:xfrm>
        </p:spPr>
        <p:txBody>
          <a:bodyPr/>
          <a:lstStyle/>
          <a:p>
            <a:r>
              <a:rPr lang="de-DE"/>
              <a:t>Mastertitelformat bearbeiten</a:t>
            </a:r>
            <a:endParaRPr lang="de-CH"/>
          </a:p>
        </p:txBody>
      </p:sp>
      <p:sp>
        <p:nvSpPr>
          <p:cNvPr id="3" name="Textplatzhalter 2">
            <a:extLst>
              <a:ext uri="{FF2B5EF4-FFF2-40B4-BE49-F238E27FC236}">
                <a16:creationId xmlns:a16="http://schemas.microsoft.com/office/drawing/2014/main" id="{E910BEDD-D6C3-40E8-954B-EC17C8D8A4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70C77C37-93CC-45A8-8BAC-5855B8F7C46E}"/>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a:extLst>
              <a:ext uri="{FF2B5EF4-FFF2-40B4-BE49-F238E27FC236}">
                <a16:creationId xmlns:a16="http://schemas.microsoft.com/office/drawing/2014/main" id="{8DEDC76C-9014-405D-AD19-5DC13A1DE4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E48BB4DE-4C7B-4716-A81B-B57C41815951}"/>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a:extLst>
              <a:ext uri="{FF2B5EF4-FFF2-40B4-BE49-F238E27FC236}">
                <a16:creationId xmlns:a16="http://schemas.microsoft.com/office/drawing/2014/main" id="{482359C6-AEA3-4B63-8993-CB4563C1AD24}"/>
              </a:ext>
            </a:extLst>
          </p:cNvPr>
          <p:cNvSpPr>
            <a:spLocks noGrp="1"/>
          </p:cNvSpPr>
          <p:nvPr>
            <p:ph type="dt" sz="half" idx="10"/>
          </p:nvPr>
        </p:nvSpPr>
        <p:spPr/>
        <p:txBody>
          <a:bodyPr/>
          <a:lstStyle/>
          <a:p>
            <a:fld id="{F933B1AF-C5F1-46A7-8E1D-2AF154C39C49}" type="datetimeFigureOut">
              <a:rPr lang="de-CH" smtClean="0"/>
              <a:t>26.10.2018</a:t>
            </a:fld>
            <a:endParaRPr lang="de-CH"/>
          </a:p>
        </p:txBody>
      </p:sp>
      <p:sp>
        <p:nvSpPr>
          <p:cNvPr id="8" name="Fußzeilenplatzhalter 7">
            <a:extLst>
              <a:ext uri="{FF2B5EF4-FFF2-40B4-BE49-F238E27FC236}">
                <a16:creationId xmlns:a16="http://schemas.microsoft.com/office/drawing/2014/main" id="{320B9363-56C1-41C6-9A23-DEA4A69272D3}"/>
              </a:ext>
            </a:extLst>
          </p:cNvPr>
          <p:cNvSpPr>
            <a:spLocks noGrp="1"/>
          </p:cNvSpPr>
          <p:nvPr>
            <p:ph type="ftr" sz="quarter" idx="11"/>
          </p:nvPr>
        </p:nvSpPr>
        <p:spPr/>
        <p:txBody>
          <a:bodyPr/>
          <a:lstStyle/>
          <a:p>
            <a:endParaRPr lang="de-CH"/>
          </a:p>
        </p:txBody>
      </p:sp>
      <p:sp>
        <p:nvSpPr>
          <p:cNvPr id="9" name="Foliennummernplatzhalter 8">
            <a:extLst>
              <a:ext uri="{FF2B5EF4-FFF2-40B4-BE49-F238E27FC236}">
                <a16:creationId xmlns:a16="http://schemas.microsoft.com/office/drawing/2014/main" id="{2C01CC76-0673-4BF6-A7CE-998944A28D9E}"/>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1860243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D4ED79-DC66-4940-8719-19CC1329C9C8}"/>
              </a:ext>
            </a:extLst>
          </p:cNvPr>
          <p:cNvSpPr>
            <a:spLocks noGrp="1"/>
          </p:cNvSpPr>
          <p:nvPr>
            <p:ph type="title"/>
          </p:nvPr>
        </p:nvSpPr>
        <p:spPr/>
        <p:txBody>
          <a:bodyPr/>
          <a:lstStyle/>
          <a:p>
            <a:r>
              <a:rPr lang="de-DE"/>
              <a:t>Mastertitelformat bearbeiten</a:t>
            </a:r>
            <a:endParaRPr lang="de-CH"/>
          </a:p>
        </p:txBody>
      </p:sp>
      <p:sp>
        <p:nvSpPr>
          <p:cNvPr id="3" name="Datumsplatzhalter 2">
            <a:extLst>
              <a:ext uri="{FF2B5EF4-FFF2-40B4-BE49-F238E27FC236}">
                <a16:creationId xmlns:a16="http://schemas.microsoft.com/office/drawing/2014/main" id="{9A08B6F9-0046-400B-B7DE-E02781BD3544}"/>
              </a:ext>
            </a:extLst>
          </p:cNvPr>
          <p:cNvSpPr>
            <a:spLocks noGrp="1"/>
          </p:cNvSpPr>
          <p:nvPr>
            <p:ph type="dt" sz="half" idx="10"/>
          </p:nvPr>
        </p:nvSpPr>
        <p:spPr/>
        <p:txBody>
          <a:bodyPr/>
          <a:lstStyle/>
          <a:p>
            <a:fld id="{F933B1AF-C5F1-46A7-8E1D-2AF154C39C49}" type="datetimeFigureOut">
              <a:rPr lang="de-CH" smtClean="0"/>
              <a:t>26.10.2018</a:t>
            </a:fld>
            <a:endParaRPr lang="de-CH"/>
          </a:p>
        </p:txBody>
      </p:sp>
      <p:sp>
        <p:nvSpPr>
          <p:cNvPr id="4" name="Fußzeilenplatzhalter 3">
            <a:extLst>
              <a:ext uri="{FF2B5EF4-FFF2-40B4-BE49-F238E27FC236}">
                <a16:creationId xmlns:a16="http://schemas.microsoft.com/office/drawing/2014/main" id="{6F19CFC8-DB1C-4D03-9B72-4747664E3732}"/>
              </a:ext>
            </a:extLst>
          </p:cNvPr>
          <p:cNvSpPr>
            <a:spLocks noGrp="1"/>
          </p:cNvSpPr>
          <p:nvPr>
            <p:ph type="ftr" sz="quarter" idx="11"/>
          </p:nvPr>
        </p:nvSpPr>
        <p:spPr/>
        <p:txBody>
          <a:bodyPr/>
          <a:lstStyle/>
          <a:p>
            <a:endParaRPr lang="de-CH"/>
          </a:p>
        </p:txBody>
      </p:sp>
      <p:sp>
        <p:nvSpPr>
          <p:cNvPr id="5" name="Foliennummernplatzhalter 4">
            <a:extLst>
              <a:ext uri="{FF2B5EF4-FFF2-40B4-BE49-F238E27FC236}">
                <a16:creationId xmlns:a16="http://schemas.microsoft.com/office/drawing/2014/main" id="{F1498AED-C42A-4C99-AC5C-48A9537F60C8}"/>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714284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4BF38C16-A59E-407F-A95C-C6905CB042E3}"/>
              </a:ext>
            </a:extLst>
          </p:cNvPr>
          <p:cNvSpPr>
            <a:spLocks noGrp="1"/>
          </p:cNvSpPr>
          <p:nvPr>
            <p:ph type="dt" sz="half" idx="10"/>
          </p:nvPr>
        </p:nvSpPr>
        <p:spPr/>
        <p:txBody>
          <a:bodyPr/>
          <a:lstStyle/>
          <a:p>
            <a:fld id="{F933B1AF-C5F1-46A7-8E1D-2AF154C39C49}" type="datetimeFigureOut">
              <a:rPr lang="de-CH" smtClean="0"/>
              <a:t>26.10.2018</a:t>
            </a:fld>
            <a:endParaRPr lang="de-CH"/>
          </a:p>
        </p:txBody>
      </p:sp>
      <p:sp>
        <p:nvSpPr>
          <p:cNvPr id="3" name="Fußzeilenplatzhalter 2">
            <a:extLst>
              <a:ext uri="{FF2B5EF4-FFF2-40B4-BE49-F238E27FC236}">
                <a16:creationId xmlns:a16="http://schemas.microsoft.com/office/drawing/2014/main" id="{8F9EE877-C1C5-4795-8461-AD707E5B4C61}"/>
              </a:ext>
            </a:extLst>
          </p:cNvPr>
          <p:cNvSpPr>
            <a:spLocks noGrp="1"/>
          </p:cNvSpPr>
          <p:nvPr>
            <p:ph type="ftr" sz="quarter" idx="11"/>
          </p:nvPr>
        </p:nvSpPr>
        <p:spPr/>
        <p:txBody>
          <a:bodyPr/>
          <a:lstStyle/>
          <a:p>
            <a:endParaRPr lang="de-CH"/>
          </a:p>
        </p:txBody>
      </p:sp>
      <p:sp>
        <p:nvSpPr>
          <p:cNvPr id="4" name="Foliennummernplatzhalter 3">
            <a:extLst>
              <a:ext uri="{FF2B5EF4-FFF2-40B4-BE49-F238E27FC236}">
                <a16:creationId xmlns:a16="http://schemas.microsoft.com/office/drawing/2014/main" id="{FCC84BEF-EBCD-4583-AB65-42AF29F8E87F}"/>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465463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4F4727-1538-439D-84A0-A54F00A4C93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Inhaltsplatzhalter 2">
            <a:extLst>
              <a:ext uri="{FF2B5EF4-FFF2-40B4-BE49-F238E27FC236}">
                <a16:creationId xmlns:a16="http://schemas.microsoft.com/office/drawing/2014/main" id="{5A7B8EF9-A9C2-424D-89BA-FC57AA77FA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a:extLst>
              <a:ext uri="{FF2B5EF4-FFF2-40B4-BE49-F238E27FC236}">
                <a16:creationId xmlns:a16="http://schemas.microsoft.com/office/drawing/2014/main" id="{FABF0ACE-E9BE-492C-BD12-28E61284A1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3E0D299D-222D-44B7-8E23-A1D3F7591BF0}"/>
              </a:ext>
            </a:extLst>
          </p:cNvPr>
          <p:cNvSpPr>
            <a:spLocks noGrp="1"/>
          </p:cNvSpPr>
          <p:nvPr>
            <p:ph type="dt" sz="half" idx="10"/>
          </p:nvPr>
        </p:nvSpPr>
        <p:spPr/>
        <p:txBody>
          <a:bodyPr/>
          <a:lstStyle/>
          <a:p>
            <a:fld id="{F933B1AF-C5F1-46A7-8E1D-2AF154C39C49}" type="datetimeFigureOut">
              <a:rPr lang="de-CH" smtClean="0"/>
              <a:t>26.10.2018</a:t>
            </a:fld>
            <a:endParaRPr lang="de-CH"/>
          </a:p>
        </p:txBody>
      </p:sp>
      <p:sp>
        <p:nvSpPr>
          <p:cNvPr id="6" name="Fußzeilenplatzhalter 5">
            <a:extLst>
              <a:ext uri="{FF2B5EF4-FFF2-40B4-BE49-F238E27FC236}">
                <a16:creationId xmlns:a16="http://schemas.microsoft.com/office/drawing/2014/main" id="{BDDF0475-7058-4858-B2E6-5AD06A6440B6}"/>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EE66D134-F535-4DF3-9799-55CD813A0496}"/>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4010699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C2FDA9-B748-416B-BDDB-E384A727D563}"/>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Bildplatzhalter 2">
            <a:extLst>
              <a:ext uri="{FF2B5EF4-FFF2-40B4-BE49-F238E27FC236}">
                <a16:creationId xmlns:a16="http://schemas.microsoft.com/office/drawing/2014/main" id="{933A6277-9647-48CE-8F33-88191EF21B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a:extLst>
              <a:ext uri="{FF2B5EF4-FFF2-40B4-BE49-F238E27FC236}">
                <a16:creationId xmlns:a16="http://schemas.microsoft.com/office/drawing/2014/main" id="{B00A29AF-4245-4E7B-B9BA-7E6BE9F1CE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37F2B3D4-0E4E-455D-BE8A-465AC680EB0E}"/>
              </a:ext>
            </a:extLst>
          </p:cNvPr>
          <p:cNvSpPr>
            <a:spLocks noGrp="1"/>
          </p:cNvSpPr>
          <p:nvPr>
            <p:ph type="dt" sz="half" idx="10"/>
          </p:nvPr>
        </p:nvSpPr>
        <p:spPr/>
        <p:txBody>
          <a:bodyPr/>
          <a:lstStyle/>
          <a:p>
            <a:fld id="{F933B1AF-C5F1-46A7-8E1D-2AF154C39C49}" type="datetimeFigureOut">
              <a:rPr lang="de-CH" smtClean="0"/>
              <a:t>26.10.2018</a:t>
            </a:fld>
            <a:endParaRPr lang="de-CH"/>
          </a:p>
        </p:txBody>
      </p:sp>
      <p:sp>
        <p:nvSpPr>
          <p:cNvPr id="6" name="Fußzeilenplatzhalter 5">
            <a:extLst>
              <a:ext uri="{FF2B5EF4-FFF2-40B4-BE49-F238E27FC236}">
                <a16:creationId xmlns:a16="http://schemas.microsoft.com/office/drawing/2014/main" id="{114A8470-CCF7-4C1E-A4D7-DC0ACDDFBFBF}"/>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A43348C7-996C-44CB-B6DA-D3BEC3439BBE}"/>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1191364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B28A8FA9-7037-48E0-87CE-C291E6A32B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CH"/>
          </a:p>
        </p:txBody>
      </p:sp>
      <p:sp>
        <p:nvSpPr>
          <p:cNvPr id="3" name="Textplatzhalter 2">
            <a:extLst>
              <a:ext uri="{FF2B5EF4-FFF2-40B4-BE49-F238E27FC236}">
                <a16:creationId xmlns:a16="http://schemas.microsoft.com/office/drawing/2014/main" id="{D4393CE9-EE60-4605-86E1-70BF199507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D278C31F-EA15-4F46-8119-611DD6A88E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33B1AF-C5F1-46A7-8E1D-2AF154C39C49}" type="datetimeFigureOut">
              <a:rPr lang="de-CH" smtClean="0"/>
              <a:t>26.10.2018</a:t>
            </a:fld>
            <a:endParaRPr lang="de-CH"/>
          </a:p>
        </p:txBody>
      </p:sp>
      <p:sp>
        <p:nvSpPr>
          <p:cNvPr id="5" name="Fußzeilenplatzhalter 4">
            <a:extLst>
              <a:ext uri="{FF2B5EF4-FFF2-40B4-BE49-F238E27FC236}">
                <a16:creationId xmlns:a16="http://schemas.microsoft.com/office/drawing/2014/main" id="{18D171EC-EC57-4628-BB60-D38675B872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a:p>
        </p:txBody>
      </p:sp>
      <p:sp>
        <p:nvSpPr>
          <p:cNvPr id="6" name="Foliennummernplatzhalter 5">
            <a:extLst>
              <a:ext uri="{FF2B5EF4-FFF2-40B4-BE49-F238E27FC236}">
                <a16:creationId xmlns:a16="http://schemas.microsoft.com/office/drawing/2014/main" id="{6BBB871B-06C3-4E4B-B98F-5C5099D854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4B4F7E-EA6C-4221-906A-7DBFB559F18F}" type="slidenum">
              <a:rPr lang="de-CH" smtClean="0"/>
              <a:t>‹Nr.›</a:t>
            </a:fld>
            <a:endParaRPr lang="de-CH"/>
          </a:p>
        </p:txBody>
      </p:sp>
    </p:spTree>
    <p:extLst>
      <p:ext uri="{BB962C8B-B14F-4D97-AF65-F5344CB8AC3E}">
        <p14:creationId xmlns:p14="http://schemas.microsoft.com/office/powerpoint/2010/main" val="8043264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5591" y="-1034427"/>
            <a:ext cx="10527956" cy="6359405"/>
          </a:xfrm>
          <a:prstGeom prst="rect">
            <a:avLst/>
          </a:prstGeom>
        </p:spPr>
      </p:pic>
      <p:sp>
        <p:nvSpPr>
          <p:cNvPr id="2" name="Textfeld 1"/>
          <p:cNvSpPr txBox="1"/>
          <p:nvPr/>
        </p:nvSpPr>
        <p:spPr>
          <a:xfrm>
            <a:off x="3893730" y="4855618"/>
            <a:ext cx="4404539" cy="938719"/>
          </a:xfrm>
          <a:prstGeom prst="rect">
            <a:avLst/>
          </a:prstGeom>
          <a:noFill/>
        </p:spPr>
        <p:txBody>
          <a:bodyPr wrap="none" rtlCol="0">
            <a:spAutoFit/>
          </a:bodyPr>
          <a:lstStyle/>
          <a:p>
            <a:r>
              <a:rPr lang="de-CH" sz="5500" b="1" dirty="0"/>
              <a:t>Die Stiftshütte</a:t>
            </a:r>
          </a:p>
        </p:txBody>
      </p:sp>
    </p:spTree>
    <p:extLst>
      <p:ext uri="{BB962C8B-B14F-4D97-AF65-F5344CB8AC3E}">
        <p14:creationId xmlns:p14="http://schemas.microsoft.com/office/powerpoint/2010/main" val="37883388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Grundlagen</a:t>
            </a:r>
          </a:p>
        </p:txBody>
      </p:sp>
      <p:sp>
        <p:nvSpPr>
          <p:cNvPr id="5" name="Inhaltsplatzhalter 4">
            <a:extLst>
              <a:ext uri="{FF2B5EF4-FFF2-40B4-BE49-F238E27FC236}">
                <a16:creationId xmlns:a16="http://schemas.microsoft.com/office/drawing/2014/main" id="{85C77E50-817D-4071-BB78-495828DAB4C9}"/>
              </a:ext>
            </a:extLst>
          </p:cNvPr>
          <p:cNvSpPr>
            <a:spLocks noGrp="1"/>
          </p:cNvSpPr>
          <p:nvPr>
            <p:ph idx="1"/>
          </p:nvPr>
        </p:nvSpPr>
        <p:spPr>
          <a:xfrm>
            <a:off x="838200" y="1288728"/>
            <a:ext cx="10515600" cy="5279852"/>
          </a:xfrm>
        </p:spPr>
        <p:txBody>
          <a:bodyPr>
            <a:normAutofit/>
          </a:bodyPr>
          <a:lstStyle/>
          <a:p>
            <a:r>
              <a:rPr lang="de-CH" sz="3000" dirty="0"/>
              <a:t>Zeit: 	1606 v.Chr. – 1605 v.Chr.	</a:t>
            </a:r>
          </a:p>
          <a:p>
            <a:r>
              <a:rPr lang="de-CH" sz="3000" dirty="0"/>
              <a:t>Ort:		Berg Sinai</a:t>
            </a:r>
          </a:p>
          <a:p>
            <a:r>
              <a:rPr lang="de-CH" sz="3000" dirty="0"/>
              <a:t>Grund:	Gemeinschaft mit Gott</a:t>
            </a:r>
          </a:p>
          <a:p>
            <a:r>
              <a:rPr lang="de-CH" sz="3000" dirty="0"/>
              <a:t>Bibelführer:</a:t>
            </a:r>
          </a:p>
          <a:p>
            <a:endParaRPr lang="de-CH" sz="3000" dirty="0"/>
          </a:p>
          <a:p>
            <a:pPr marL="0" indent="0">
              <a:buNone/>
            </a:pPr>
            <a:r>
              <a:rPr lang="de-CH" sz="3000" dirty="0"/>
              <a:t>  Anweisungen						       Bau</a:t>
            </a:r>
          </a:p>
          <a:p>
            <a:pPr marL="0" indent="0">
              <a:buNone/>
            </a:pPr>
            <a:r>
              <a:rPr lang="de-CH" sz="3000" dirty="0"/>
              <a:t>  Kapitel 25-31	|	Kapitel 32-34	| 	Kapitel 35-40</a:t>
            </a:r>
          </a:p>
          <a:p>
            <a:pPr marL="0" indent="0">
              <a:buNone/>
            </a:pPr>
            <a:r>
              <a:rPr lang="de-CH" sz="3000" dirty="0"/>
              <a:t>				  Intermezzo</a:t>
            </a:r>
          </a:p>
        </p:txBody>
      </p:sp>
    </p:spTree>
    <p:extLst>
      <p:ext uri="{BB962C8B-B14F-4D97-AF65-F5344CB8AC3E}">
        <p14:creationId xmlns:p14="http://schemas.microsoft.com/office/powerpoint/2010/main" val="3543800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 calcmode="lin" valueType="num">
                                      <p:cBhvr>
                                        <p:cTn id="7"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5">
                                            <p:txEl>
                                              <p:pRg st="3" end="3"/>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xEl>
                                              <p:pRg st="5" end="5"/>
                                            </p:txEl>
                                          </p:spTgt>
                                        </p:tgtEl>
                                        <p:attrNameLst>
                                          <p:attrName>style.visibility</p:attrName>
                                        </p:attrNameLst>
                                      </p:cBhvr>
                                      <p:to>
                                        <p:strVal val="visible"/>
                                      </p:to>
                                    </p:set>
                                    <p:anim calcmode="lin" valueType="num">
                                      <p:cBhvr>
                                        <p:cTn id="12"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13"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14" dur="500"/>
                                        <p:tgtEl>
                                          <p:spTgt spid="5">
                                            <p:txEl>
                                              <p:pRg st="5" end="5"/>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anim calcmode="lin" valueType="num">
                                      <p:cBhvr>
                                        <p:cTn id="17"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18" dur="500" fill="hold"/>
                                        <p:tgtEl>
                                          <p:spTgt spid="5">
                                            <p:txEl>
                                              <p:pRg st="6" end="6"/>
                                            </p:txEl>
                                          </p:spTgt>
                                        </p:tgtEl>
                                        <p:attrNameLst>
                                          <p:attrName>ppt_h</p:attrName>
                                        </p:attrNameLst>
                                      </p:cBhvr>
                                      <p:tavLst>
                                        <p:tav tm="0">
                                          <p:val>
                                            <p:fltVal val="0"/>
                                          </p:val>
                                        </p:tav>
                                        <p:tav tm="100000">
                                          <p:val>
                                            <p:strVal val="#ppt_h"/>
                                          </p:val>
                                        </p:tav>
                                      </p:tavLst>
                                    </p:anim>
                                    <p:animEffect transition="in" filter="fade">
                                      <p:cBhvr>
                                        <p:cTn id="19" dur="500"/>
                                        <p:tgtEl>
                                          <p:spTgt spid="5">
                                            <p:txEl>
                                              <p:pRg st="6" end="6"/>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5">
                                            <p:txEl>
                                              <p:pRg st="7" end="7"/>
                                            </p:txEl>
                                          </p:spTgt>
                                        </p:tgtEl>
                                        <p:attrNameLst>
                                          <p:attrName>style.visibility</p:attrName>
                                        </p:attrNameLst>
                                      </p:cBhvr>
                                      <p:to>
                                        <p:strVal val="visible"/>
                                      </p:to>
                                    </p:set>
                                    <p:anim calcmode="lin" valueType="num">
                                      <p:cBhvr>
                                        <p:cTn id="22" dur="500" fill="hold"/>
                                        <p:tgtEl>
                                          <p:spTgt spid="5">
                                            <p:txEl>
                                              <p:pRg st="7" end="7"/>
                                            </p:txEl>
                                          </p:spTgt>
                                        </p:tgtEl>
                                        <p:attrNameLst>
                                          <p:attrName>ppt_w</p:attrName>
                                        </p:attrNameLst>
                                      </p:cBhvr>
                                      <p:tavLst>
                                        <p:tav tm="0">
                                          <p:val>
                                            <p:fltVal val="0"/>
                                          </p:val>
                                        </p:tav>
                                        <p:tav tm="100000">
                                          <p:val>
                                            <p:strVal val="#ppt_w"/>
                                          </p:val>
                                        </p:tav>
                                      </p:tavLst>
                                    </p:anim>
                                    <p:anim calcmode="lin" valueType="num">
                                      <p:cBhvr>
                                        <p:cTn id="23" dur="500" fill="hold"/>
                                        <p:tgtEl>
                                          <p:spTgt spid="5">
                                            <p:txEl>
                                              <p:pRg st="7" end="7"/>
                                            </p:txEl>
                                          </p:spTgt>
                                        </p:tgtEl>
                                        <p:attrNameLst>
                                          <p:attrName>ppt_h</p:attrName>
                                        </p:attrNameLst>
                                      </p:cBhvr>
                                      <p:tavLst>
                                        <p:tav tm="0">
                                          <p:val>
                                            <p:fltVal val="0"/>
                                          </p:val>
                                        </p:tav>
                                        <p:tav tm="100000">
                                          <p:val>
                                            <p:strVal val="#ppt_h"/>
                                          </p:val>
                                        </p:tav>
                                      </p:tavLst>
                                    </p:anim>
                                    <p:animEffect transition="in" filter="fade">
                                      <p:cBhvr>
                                        <p:cTn id="24"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Rund um den Bau der Stiftshütte</a:t>
            </a:r>
          </a:p>
        </p:txBody>
      </p:sp>
      <p:sp>
        <p:nvSpPr>
          <p:cNvPr id="5" name="Inhaltsplatzhalter 4">
            <a:extLst>
              <a:ext uri="{FF2B5EF4-FFF2-40B4-BE49-F238E27FC236}">
                <a16:creationId xmlns:a16="http://schemas.microsoft.com/office/drawing/2014/main" id="{85C77E50-817D-4071-BB78-495828DAB4C9}"/>
              </a:ext>
            </a:extLst>
          </p:cNvPr>
          <p:cNvSpPr>
            <a:spLocks noGrp="1"/>
          </p:cNvSpPr>
          <p:nvPr>
            <p:ph idx="1"/>
          </p:nvPr>
        </p:nvSpPr>
        <p:spPr>
          <a:xfrm>
            <a:off x="838200" y="1825623"/>
            <a:ext cx="10515600" cy="3635609"/>
          </a:xfrm>
        </p:spPr>
        <p:txBody>
          <a:bodyPr>
            <a:normAutofit/>
          </a:bodyPr>
          <a:lstStyle/>
          <a:p>
            <a:r>
              <a:rPr lang="de-CH" sz="3000" dirty="0"/>
              <a:t>Die Materialien		</a:t>
            </a:r>
          </a:p>
          <a:p>
            <a:pPr marL="0" indent="0">
              <a:buNone/>
            </a:pPr>
            <a:r>
              <a:rPr lang="de-CH" sz="3000" dirty="0"/>
              <a:t>				Gold, Silber, Erz (Bronze, Kupfer), Blauer 					Purpur, Roter Purpur, Karmesin, weisses 					Leinen, Ziegenhaar, Widderfell, Seekuhfell, 				Akazienholz, Öl, Gewürze, </a:t>
            </a:r>
            <a:r>
              <a:rPr lang="de-CH" sz="3000" dirty="0" err="1"/>
              <a:t>Onyxsteine</a:t>
            </a:r>
            <a:r>
              <a:rPr lang="de-CH" sz="3000" dirty="0"/>
              <a:t> und 				Edelsteine 						</a:t>
            </a:r>
          </a:p>
        </p:txBody>
      </p:sp>
    </p:spTree>
    <p:extLst>
      <p:ext uri="{BB962C8B-B14F-4D97-AF65-F5344CB8AC3E}">
        <p14:creationId xmlns:p14="http://schemas.microsoft.com/office/powerpoint/2010/main" val="2718850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p:cTn id="14"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5">
                                            <p:txEl>
                                              <p:pRg st="0" end="0"/>
                                            </p:txEl>
                                          </p:spTgt>
                                        </p:tgtEl>
                                      </p:cBhvr>
                                    </p:animEffect>
                                  </p:childTnLst>
                                </p:cTn>
                              </p:par>
                              <p:par>
                                <p:cTn id="17" presetID="53" presetClass="entr" presetSubtype="16" fill="hold" nodeType="with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p:cTn id="19"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Rund um den Bau der Stiftshütte</a:t>
            </a:r>
          </a:p>
        </p:txBody>
      </p:sp>
      <p:sp>
        <p:nvSpPr>
          <p:cNvPr id="5" name="Inhaltsplatzhalter 4">
            <a:extLst>
              <a:ext uri="{FF2B5EF4-FFF2-40B4-BE49-F238E27FC236}">
                <a16:creationId xmlns:a16="http://schemas.microsoft.com/office/drawing/2014/main" id="{85C77E50-817D-4071-BB78-495828DAB4C9}"/>
              </a:ext>
            </a:extLst>
          </p:cNvPr>
          <p:cNvSpPr>
            <a:spLocks noGrp="1"/>
          </p:cNvSpPr>
          <p:nvPr>
            <p:ph idx="1"/>
          </p:nvPr>
        </p:nvSpPr>
        <p:spPr>
          <a:xfrm>
            <a:off x="838200" y="1825623"/>
            <a:ext cx="10515600" cy="3635609"/>
          </a:xfrm>
        </p:spPr>
        <p:txBody>
          <a:bodyPr>
            <a:normAutofit/>
          </a:bodyPr>
          <a:lstStyle/>
          <a:p>
            <a:r>
              <a:rPr lang="de-CH" sz="3000" dirty="0"/>
              <a:t>Die Materialien</a:t>
            </a:r>
          </a:p>
          <a:p>
            <a:r>
              <a:rPr lang="de-CH" sz="3000" dirty="0"/>
              <a:t>Das Sühnegeld						</a:t>
            </a:r>
          </a:p>
        </p:txBody>
      </p:sp>
      <p:sp>
        <p:nvSpPr>
          <p:cNvPr id="4" name="Inhaltsplatzhalter 4">
            <a:extLst>
              <a:ext uri="{FF2B5EF4-FFF2-40B4-BE49-F238E27FC236}">
                <a16:creationId xmlns:a16="http://schemas.microsoft.com/office/drawing/2014/main" id="{F45FF368-BC6C-4AE1-9E3D-9042A3E5B898}"/>
              </a:ext>
            </a:extLst>
          </p:cNvPr>
          <p:cNvSpPr txBox="1">
            <a:spLocks/>
          </p:cNvSpPr>
          <p:nvPr/>
        </p:nvSpPr>
        <p:spPr>
          <a:xfrm>
            <a:off x="1834392" y="3027991"/>
            <a:ext cx="9519408" cy="346488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3000" dirty="0"/>
              <a:t>„Wenn du die Zahl der Kinder Israels ermittelst, alle, die gezählt werden, so soll jeder dem HERRN ein Lösegeld für seine Seele geben, wenn man sie zählt, damit nicht eine Plage über sie kommt, </a:t>
            </a:r>
            <a:r>
              <a:rPr lang="de-CH" sz="3000" dirty="0"/>
              <a:t>wenn sie gezählt werden.</a:t>
            </a:r>
            <a:r>
              <a:rPr lang="de-DE" sz="3000" dirty="0"/>
              <a:t>“ 2Mo 30,12</a:t>
            </a:r>
            <a:endParaRPr lang="de-CH" sz="3000" dirty="0"/>
          </a:p>
          <a:p>
            <a:pPr marL="0" indent="0">
              <a:buNone/>
            </a:pPr>
            <a:br>
              <a:rPr lang="de-DE" sz="3000" dirty="0"/>
            </a:br>
            <a:endParaRPr lang="de-DE" sz="3000" dirty="0"/>
          </a:p>
        </p:txBody>
      </p:sp>
    </p:spTree>
    <p:extLst>
      <p:ext uri="{BB962C8B-B14F-4D97-AF65-F5344CB8AC3E}">
        <p14:creationId xmlns:p14="http://schemas.microsoft.com/office/powerpoint/2010/main" val="707452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p:cTn id="12"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Rund um den Bau der Stiftshütte</a:t>
            </a:r>
          </a:p>
        </p:txBody>
      </p:sp>
      <p:sp>
        <p:nvSpPr>
          <p:cNvPr id="5" name="Inhaltsplatzhalter 4">
            <a:extLst>
              <a:ext uri="{FF2B5EF4-FFF2-40B4-BE49-F238E27FC236}">
                <a16:creationId xmlns:a16="http://schemas.microsoft.com/office/drawing/2014/main" id="{85C77E50-817D-4071-BB78-495828DAB4C9}"/>
              </a:ext>
            </a:extLst>
          </p:cNvPr>
          <p:cNvSpPr>
            <a:spLocks noGrp="1"/>
          </p:cNvSpPr>
          <p:nvPr>
            <p:ph idx="1"/>
          </p:nvPr>
        </p:nvSpPr>
        <p:spPr>
          <a:xfrm>
            <a:off x="838200" y="1825623"/>
            <a:ext cx="10515600" cy="3635609"/>
          </a:xfrm>
        </p:spPr>
        <p:txBody>
          <a:bodyPr>
            <a:normAutofit/>
          </a:bodyPr>
          <a:lstStyle/>
          <a:p>
            <a:r>
              <a:rPr lang="de-CH" sz="3000" dirty="0"/>
              <a:t>Die Materialien</a:t>
            </a:r>
          </a:p>
          <a:p>
            <a:r>
              <a:rPr lang="de-CH" sz="3000" dirty="0"/>
              <a:t>Das Sühnegeld						</a:t>
            </a:r>
          </a:p>
        </p:txBody>
      </p:sp>
      <p:sp>
        <p:nvSpPr>
          <p:cNvPr id="4" name="Inhaltsplatzhalter 4">
            <a:extLst>
              <a:ext uri="{FF2B5EF4-FFF2-40B4-BE49-F238E27FC236}">
                <a16:creationId xmlns:a16="http://schemas.microsoft.com/office/drawing/2014/main" id="{F45FF368-BC6C-4AE1-9E3D-9042A3E5B898}"/>
              </a:ext>
            </a:extLst>
          </p:cNvPr>
          <p:cNvSpPr txBox="1">
            <a:spLocks/>
          </p:cNvSpPr>
          <p:nvPr/>
        </p:nvSpPr>
        <p:spPr>
          <a:xfrm>
            <a:off x="1834392" y="3027991"/>
            <a:ext cx="9423633" cy="346488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3000" dirty="0"/>
              <a:t>„gleichwie der Sohn des Menschen nicht gekommen ist, um sich dienen zu lassen, sondern um zu dienen und sein Leben zu geben als Lösegeld für viele.“ </a:t>
            </a:r>
            <a:r>
              <a:rPr lang="de-DE" sz="3000" dirty="0" err="1"/>
              <a:t>Mt</a:t>
            </a:r>
            <a:r>
              <a:rPr lang="de-DE" sz="3000" dirty="0"/>
              <a:t> 20,28</a:t>
            </a:r>
            <a:br>
              <a:rPr lang="de-DE" sz="3000" dirty="0"/>
            </a:br>
            <a:endParaRPr lang="de-DE" sz="3000" dirty="0"/>
          </a:p>
        </p:txBody>
      </p:sp>
    </p:spTree>
    <p:extLst>
      <p:ext uri="{BB962C8B-B14F-4D97-AF65-F5344CB8AC3E}">
        <p14:creationId xmlns:p14="http://schemas.microsoft.com/office/powerpoint/2010/main" val="1029585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Rund um den Bau der Stiftshütte</a:t>
            </a:r>
          </a:p>
        </p:txBody>
      </p:sp>
      <p:sp>
        <p:nvSpPr>
          <p:cNvPr id="5" name="Inhaltsplatzhalter 4">
            <a:extLst>
              <a:ext uri="{FF2B5EF4-FFF2-40B4-BE49-F238E27FC236}">
                <a16:creationId xmlns:a16="http://schemas.microsoft.com/office/drawing/2014/main" id="{85C77E50-817D-4071-BB78-495828DAB4C9}"/>
              </a:ext>
            </a:extLst>
          </p:cNvPr>
          <p:cNvSpPr>
            <a:spLocks noGrp="1"/>
          </p:cNvSpPr>
          <p:nvPr>
            <p:ph idx="1"/>
          </p:nvPr>
        </p:nvSpPr>
        <p:spPr>
          <a:xfrm>
            <a:off x="838200" y="1825623"/>
            <a:ext cx="10515600" cy="3635609"/>
          </a:xfrm>
        </p:spPr>
        <p:txBody>
          <a:bodyPr>
            <a:normAutofit/>
          </a:bodyPr>
          <a:lstStyle/>
          <a:p>
            <a:r>
              <a:rPr lang="de-CH" sz="3000" dirty="0"/>
              <a:t>Die Materialien</a:t>
            </a:r>
          </a:p>
          <a:p>
            <a:r>
              <a:rPr lang="de-CH" sz="3000" dirty="0"/>
              <a:t>Das Sühnegeld						</a:t>
            </a:r>
          </a:p>
        </p:txBody>
      </p:sp>
      <p:sp>
        <p:nvSpPr>
          <p:cNvPr id="4" name="Inhaltsplatzhalter 4">
            <a:extLst>
              <a:ext uri="{FF2B5EF4-FFF2-40B4-BE49-F238E27FC236}">
                <a16:creationId xmlns:a16="http://schemas.microsoft.com/office/drawing/2014/main" id="{F45FF368-BC6C-4AE1-9E3D-9042A3E5B898}"/>
              </a:ext>
            </a:extLst>
          </p:cNvPr>
          <p:cNvSpPr txBox="1">
            <a:spLocks/>
          </p:cNvSpPr>
          <p:nvPr/>
        </p:nvSpPr>
        <p:spPr>
          <a:xfrm>
            <a:off x="1834392" y="3027991"/>
            <a:ext cx="9423633" cy="346488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3000" dirty="0"/>
              <a:t>„gleichwie der Sohn des Menschen nicht gekommen ist, um sich dienen zu lassen, sondern um zu dienen und sein Leben zu geben als Lösegeld für viele.“ </a:t>
            </a:r>
            <a:r>
              <a:rPr lang="de-DE" sz="3000" dirty="0" err="1"/>
              <a:t>Mt</a:t>
            </a:r>
            <a:r>
              <a:rPr lang="de-DE" sz="3000" dirty="0"/>
              <a:t> 20,28</a:t>
            </a:r>
            <a:br>
              <a:rPr lang="de-DE" sz="3000" dirty="0"/>
            </a:br>
            <a:endParaRPr lang="de-DE" sz="3000" dirty="0"/>
          </a:p>
          <a:p>
            <a:pPr marL="0" indent="0">
              <a:buNone/>
            </a:pPr>
            <a:r>
              <a:rPr lang="de-DE" sz="3000" dirty="0"/>
              <a:t>„Denn ihr wisst ja, dass ihr nicht mit vergänglichen Dingen, mit Silber oder Gold, losgekauft worden seid[…], sondern mit dem kostbaren Blut des Christus als eines makellosen und unbefleckten Lammes.“ 1Petr 1,19-20</a:t>
            </a:r>
            <a:endParaRPr lang="de-CH" sz="3000" dirty="0"/>
          </a:p>
        </p:txBody>
      </p:sp>
    </p:spTree>
    <p:extLst>
      <p:ext uri="{BB962C8B-B14F-4D97-AF65-F5344CB8AC3E}">
        <p14:creationId xmlns:p14="http://schemas.microsoft.com/office/powerpoint/2010/main" val="48411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Rund um den Bau der Stiftshütte</a:t>
            </a:r>
          </a:p>
        </p:txBody>
      </p:sp>
      <p:sp>
        <p:nvSpPr>
          <p:cNvPr id="5" name="Inhaltsplatzhalter 4">
            <a:extLst>
              <a:ext uri="{FF2B5EF4-FFF2-40B4-BE49-F238E27FC236}">
                <a16:creationId xmlns:a16="http://schemas.microsoft.com/office/drawing/2014/main" id="{85C77E50-817D-4071-BB78-495828DAB4C9}"/>
              </a:ext>
            </a:extLst>
          </p:cNvPr>
          <p:cNvSpPr>
            <a:spLocks noGrp="1"/>
          </p:cNvSpPr>
          <p:nvPr>
            <p:ph idx="1"/>
          </p:nvPr>
        </p:nvSpPr>
        <p:spPr>
          <a:xfrm>
            <a:off x="838200" y="1825623"/>
            <a:ext cx="10515600" cy="3635609"/>
          </a:xfrm>
        </p:spPr>
        <p:txBody>
          <a:bodyPr>
            <a:normAutofit/>
          </a:bodyPr>
          <a:lstStyle/>
          <a:p>
            <a:r>
              <a:rPr lang="de-CH" sz="3000" dirty="0"/>
              <a:t>Die Materialien</a:t>
            </a:r>
          </a:p>
          <a:p>
            <a:r>
              <a:rPr lang="de-CH" sz="3000" dirty="0"/>
              <a:t>Das Sühnegeld</a:t>
            </a:r>
          </a:p>
          <a:p>
            <a:r>
              <a:rPr lang="de-CH" sz="3000" dirty="0"/>
              <a:t>Die Erbauer						</a:t>
            </a:r>
          </a:p>
        </p:txBody>
      </p:sp>
      <p:sp>
        <p:nvSpPr>
          <p:cNvPr id="4" name="Inhaltsplatzhalter 4">
            <a:extLst>
              <a:ext uri="{FF2B5EF4-FFF2-40B4-BE49-F238E27FC236}">
                <a16:creationId xmlns:a16="http://schemas.microsoft.com/office/drawing/2014/main" id="{F45FF368-BC6C-4AE1-9E3D-9042A3E5B898}"/>
              </a:ext>
            </a:extLst>
          </p:cNvPr>
          <p:cNvSpPr txBox="1">
            <a:spLocks/>
          </p:cNvSpPr>
          <p:nvPr/>
        </p:nvSpPr>
        <p:spPr>
          <a:xfrm>
            <a:off x="2002172" y="3595495"/>
            <a:ext cx="9641748" cy="28973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3000" dirty="0" err="1"/>
              <a:t>Bezaleel</a:t>
            </a:r>
            <a:r>
              <a:rPr lang="de-DE" sz="3000" dirty="0"/>
              <a:t>:	im Schatten Gottes</a:t>
            </a:r>
          </a:p>
          <a:p>
            <a:pPr marL="0" indent="0">
              <a:buNone/>
            </a:pPr>
            <a:r>
              <a:rPr lang="de-DE" sz="3000" dirty="0" err="1"/>
              <a:t>Oholiab</a:t>
            </a:r>
            <a:r>
              <a:rPr lang="de-DE" sz="3000" dirty="0"/>
              <a:t>:	mein Zelt ist der Vater</a:t>
            </a:r>
          </a:p>
          <a:p>
            <a:pPr marL="0" indent="0">
              <a:buNone/>
            </a:pPr>
            <a:br>
              <a:rPr lang="de-DE" sz="3000" dirty="0"/>
            </a:br>
            <a:endParaRPr lang="de-DE" sz="3000" dirty="0"/>
          </a:p>
        </p:txBody>
      </p:sp>
    </p:spTree>
    <p:extLst>
      <p:ext uri="{BB962C8B-B14F-4D97-AF65-F5344CB8AC3E}">
        <p14:creationId xmlns:p14="http://schemas.microsoft.com/office/powerpoint/2010/main" val="3647005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p:cTn id="7"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5">
                                            <p:txEl>
                                              <p:pRg st="2" end="2"/>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p:cTn id="12"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4">
                                            <p:txEl>
                                              <p:pRg st="0" end="0"/>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 calcmode="lin" valueType="num">
                                      <p:cBhvr>
                                        <p:cTn id="1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9"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Rund um den Bau der Stiftshütte</a:t>
            </a:r>
          </a:p>
        </p:txBody>
      </p:sp>
      <p:sp>
        <p:nvSpPr>
          <p:cNvPr id="5" name="Inhaltsplatzhalter 4">
            <a:extLst>
              <a:ext uri="{FF2B5EF4-FFF2-40B4-BE49-F238E27FC236}">
                <a16:creationId xmlns:a16="http://schemas.microsoft.com/office/drawing/2014/main" id="{85C77E50-817D-4071-BB78-495828DAB4C9}"/>
              </a:ext>
            </a:extLst>
          </p:cNvPr>
          <p:cNvSpPr>
            <a:spLocks noGrp="1"/>
          </p:cNvSpPr>
          <p:nvPr>
            <p:ph idx="1"/>
          </p:nvPr>
        </p:nvSpPr>
        <p:spPr>
          <a:xfrm>
            <a:off x="838200" y="1825623"/>
            <a:ext cx="10515600" cy="3635609"/>
          </a:xfrm>
        </p:spPr>
        <p:txBody>
          <a:bodyPr>
            <a:normAutofit/>
          </a:bodyPr>
          <a:lstStyle/>
          <a:p>
            <a:r>
              <a:rPr lang="de-CH" sz="3000" dirty="0"/>
              <a:t>Die Materialien</a:t>
            </a:r>
          </a:p>
          <a:p>
            <a:r>
              <a:rPr lang="de-CH" sz="3000" dirty="0"/>
              <a:t>Das Sühnegeld</a:t>
            </a:r>
          </a:p>
          <a:p>
            <a:r>
              <a:rPr lang="de-CH" sz="3000" dirty="0"/>
              <a:t>Die Erbauer						</a:t>
            </a:r>
          </a:p>
        </p:txBody>
      </p:sp>
      <p:sp>
        <p:nvSpPr>
          <p:cNvPr id="4" name="Inhaltsplatzhalter 4">
            <a:extLst>
              <a:ext uri="{FF2B5EF4-FFF2-40B4-BE49-F238E27FC236}">
                <a16:creationId xmlns:a16="http://schemas.microsoft.com/office/drawing/2014/main" id="{F45FF368-BC6C-4AE1-9E3D-9042A3E5B898}"/>
              </a:ext>
            </a:extLst>
          </p:cNvPr>
          <p:cNvSpPr txBox="1">
            <a:spLocks/>
          </p:cNvSpPr>
          <p:nvPr/>
        </p:nvSpPr>
        <p:spPr>
          <a:xfrm>
            <a:off x="2002172" y="3595495"/>
            <a:ext cx="9641748" cy="28973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3000" dirty="0" err="1"/>
              <a:t>Bezaleel</a:t>
            </a:r>
            <a:r>
              <a:rPr lang="de-DE" sz="3000" dirty="0"/>
              <a:t>:	im Schatten Gottes</a:t>
            </a:r>
          </a:p>
          <a:p>
            <a:pPr marL="0" indent="0">
              <a:buNone/>
            </a:pPr>
            <a:r>
              <a:rPr lang="de-DE" sz="3000" dirty="0" err="1"/>
              <a:t>Oholiab</a:t>
            </a:r>
            <a:r>
              <a:rPr lang="de-DE" sz="3000" dirty="0"/>
              <a:t>:	mein Zelt ist der Vater</a:t>
            </a:r>
          </a:p>
          <a:p>
            <a:pPr marL="0" indent="0">
              <a:buNone/>
            </a:pPr>
            <a:r>
              <a:rPr lang="de-DE" sz="3000" dirty="0"/>
              <a:t>„</a:t>
            </a:r>
            <a:r>
              <a:rPr lang="de-DE" dirty="0"/>
              <a:t>Siehe, ich habe </a:t>
            </a:r>
            <a:r>
              <a:rPr lang="de-DE" dirty="0" err="1"/>
              <a:t>Bezaleel</a:t>
            </a:r>
            <a:r>
              <a:rPr lang="de-DE" dirty="0"/>
              <a:t> mit Namen berufen,[…], und ich habe ihn mit dem Geist Gottes erfüllt, mit Weisheit und Verstand und Erkenntnis und mit Geschicklichkeit für jede Arbeit,“</a:t>
            </a:r>
            <a:r>
              <a:rPr lang="de-DE" sz="3000" dirty="0"/>
              <a:t> 1Mo 31,2-3</a:t>
            </a:r>
            <a:br>
              <a:rPr lang="de-DE" sz="3000" dirty="0"/>
            </a:br>
            <a:endParaRPr lang="de-DE" sz="3000" dirty="0"/>
          </a:p>
        </p:txBody>
      </p:sp>
    </p:spTree>
    <p:extLst>
      <p:ext uri="{BB962C8B-B14F-4D97-AF65-F5344CB8AC3E}">
        <p14:creationId xmlns:p14="http://schemas.microsoft.com/office/powerpoint/2010/main" val="2914824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p:cTn id="7"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Rund um den Bau der Stiftshütte</a:t>
            </a:r>
          </a:p>
        </p:txBody>
      </p:sp>
      <p:sp>
        <p:nvSpPr>
          <p:cNvPr id="5" name="Inhaltsplatzhalter 4">
            <a:extLst>
              <a:ext uri="{FF2B5EF4-FFF2-40B4-BE49-F238E27FC236}">
                <a16:creationId xmlns:a16="http://schemas.microsoft.com/office/drawing/2014/main" id="{85C77E50-817D-4071-BB78-495828DAB4C9}"/>
              </a:ext>
            </a:extLst>
          </p:cNvPr>
          <p:cNvSpPr>
            <a:spLocks noGrp="1"/>
          </p:cNvSpPr>
          <p:nvPr>
            <p:ph idx="1"/>
          </p:nvPr>
        </p:nvSpPr>
        <p:spPr>
          <a:xfrm>
            <a:off x="838200" y="1825623"/>
            <a:ext cx="10515600" cy="3635609"/>
          </a:xfrm>
        </p:spPr>
        <p:txBody>
          <a:bodyPr>
            <a:normAutofit/>
          </a:bodyPr>
          <a:lstStyle/>
          <a:p>
            <a:r>
              <a:rPr lang="de-CH" sz="3000" dirty="0"/>
              <a:t>Die Materialien</a:t>
            </a:r>
          </a:p>
          <a:p>
            <a:r>
              <a:rPr lang="de-CH" sz="3000" dirty="0"/>
              <a:t>Das Sühnegeld</a:t>
            </a:r>
          </a:p>
          <a:p>
            <a:r>
              <a:rPr lang="de-CH" sz="3000" dirty="0"/>
              <a:t>Die Erbauer</a:t>
            </a:r>
          </a:p>
          <a:p>
            <a:r>
              <a:rPr lang="de-CH" sz="3000" dirty="0"/>
              <a:t>Übersicht						</a:t>
            </a:r>
          </a:p>
        </p:txBody>
      </p:sp>
      <p:pic>
        <p:nvPicPr>
          <p:cNvPr id="3" name="Grafik 2">
            <a:extLst>
              <a:ext uri="{FF2B5EF4-FFF2-40B4-BE49-F238E27FC236}">
                <a16:creationId xmlns:a16="http://schemas.microsoft.com/office/drawing/2014/main" id="{3D15A420-4D82-4241-9F73-1B6AE7D358CB}"/>
              </a:ext>
            </a:extLst>
          </p:cNvPr>
          <p:cNvPicPr>
            <a:picLocks noChangeAspect="1"/>
          </p:cNvPicPr>
          <p:nvPr/>
        </p:nvPicPr>
        <p:blipFill>
          <a:blip r:embed="rId2"/>
          <a:stretch>
            <a:fillRect/>
          </a:stretch>
        </p:blipFill>
        <p:spPr>
          <a:xfrm>
            <a:off x="3901369" y="2474751"/>
            <a:ext cx="7452431" cy="3797417"/>
          </a:xfrm>
          <a:prstGeom prst="rect">
            <a:avLst/>
          </a:prstGeom>
        </p:spPr>
      </p:pic>
      <p:sp>
        <p:nvSpPr>
          <p:cNvPr id="6" name="Textfeld 5">
            <a:extLst>
              <a:ext uri="{FF2B5EF4-FFF2-40B4-BE49-F238E27FC236}">
                <a16:creationId xmlns:a16="http://schemas.microsoft.com/office/drawing/2014/main" id="{ABF2EE6E-32D3-4A0F-98D8-4DB7FEED97B6}"/>
              </a:ext>
            </a:extLst>
          </p:cNvPr>
          <p:cNvSpPr txBox="1"/>
          <p:nvPr/>
        </p:nvSpPr>
        <p:spPr>
          <a:xfrm>
            <a:off x="3901369" y="6272168"/>
            <a:ext cx="2733441" cy="338554"/>
          </a:xfrm>
          <a:prstGeom prst="rect">
            <a:avLst/>
          </a:prstGeom>
          <a:noFill/>
        </p:spPr>
        <p:txBody>
          <a:bodyPr wrap="none" rtlCol="0">
            <a:spAutoFit/>
          </a:bodyPr>
          <a:lstStyle/>
          <a:p>
            <a:r>
              <a:rPr lang="de-CH" sz="1600" dirty="0"/>
              <a:t>MacArthur Studienbibel S. 165</a:t>
            </a:r>
          </a:p>
        </p:txBody>
      </p:sp>
    </p:spTree>
    <p:extLst>
      <p:ext uri="{BB962C8B-B14F-4D97-AF65-F5344CB8AC3E}">
        <p14:creationId xmlns:p14="http://schemas.microsoft.com/office/powerpoint/2010/main" val="2967773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 calcmode="lin" valueType="num">
                                      <p:cBhvr>
                                        <p:cTn id="7"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5">
                                            <p:txEl>
                                              <p:pRg st="3" end="3"/>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Die Umzäunung</a:t>
            </a:r>
          </a:p>
        </p:txBody>
      </p:sp>
      <p:pic>
        <p:nvPicPr>
          <p:cNvPr id="7" name="Grafik 6">
            <a:extLst>
              <a:ext uri="{FF2B5EF4-FFF2-40B4-BE49-F238E27FC236}">
                <a16:creationId xmlns:a16="http://schemas.microsoft.com/office/drawing/2014/main" id="{B657FB78-88C5-4F67-8C82-BE3A41B9378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25673" y="1396768"/>
            <a:ext cx="6228127" cy="4671096"/>
          </a:xfrm>
          <a:prstGeom prst="rect">
            <a:avLst/>
          </a:prstGeom>
        </p:spPr>
      </p:pic>
      <p:sp>
        <p:nvSpPr>
          <p:cNvPr id="10" name="Inhaltsplatzhalter 4">
            <a:extLst>
              <a:ext uri="{FF2B5EF4-FFF2-40B4-BE49-F238E27FC236}">
                <a16:creationId xmlns:a16="http://schemas.microsoft.com/office/drawing/2014/main" id="{AE193D46-5CAF-4346-819B-BA45A384D3A6}"/>
              </a:ext>
            </a:extLst>
          </p:cNvPr>
          <p:cNvSpPr>
            <a:spLocks noGrp="1"/>
          </p:cNvSpPr>
          <p:nvPr>
            <p:ph idx="1"/>
          </p:nvPr>
        </p:nvSpPr>
        <p:spPr>
          <a:xfrm>
            <a:off x="838200" y="1396768"/>
            <a:ext cx="10515600" cy="4969460"/>
          </a:xfrm>
        </p:spPr>
        <p:txBody>
          <a:bodyPr>
            <a:normAutofit/>
          </a:bodyPr>
          <a:lstStyle/>
          <a:p>
            <a:r>
              <a:rPr lang="de-CH" sz="3000" dirty="0"/>
              <a:t>Akazienholz</a:t>
            </a:r>
          </a:p>
          <a:p>
            <a:r>
              <a:rPr lang="de-CH" sz="3000" dirty="0"/>
              <a:t>Sockel aus Erz</a:t>
            </a:r>
          </a:p>
          <a:p>
            <a:r>
              <a:rPr lang="de-CH" sz="3000" dirty="0"/>
              <a:t>Haken aus Silber</a:t>
            </a:r>
          </a:p>
          <a:p>
            <a:r>
              <a:rPr lang="de-CH" sz="3000" dirty="0"/>
              <a:t>Kapitelle aus Silber</a:t>
            </a:r>
          </a:p>
          <a:p>
            <a:r>
              <a:rPr lang="de-CH" sz="3000" dirty="0"/>
              <a:t>Weisses Leinen (Byssus)</a:t>
            </a:r>
          </a:p>
          <a:p>
            <a:endParaRPr lang="de-CH" sz="3000" dirty="0"/>
          </a:p>
          <a:p>
            <a:pPr marL="0" indent="0">
              <a:buNone/>
            </a:pPr>
            <a:r>
              <a:rPr lang="de-CH" sz="3000" dirty="0"/>
              <a:t>					</a:t>
            </a:r>
          </a:p>
        </p:txBody>
      </p:sp>
    </p:spTree>
    <p:extLst>
      <p:ext uri="{BB962C8B-B14F-4D97-AF65-F5344CB8AC3E}">
        <p14:creationId xmlns:p14="http://schemas.microsoft.com/office/powerpoint/2010/main" val="3705533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 calcmode="lin" valueType="num">
                                      <p:cBhvr>
                                        <p:cTn id="12"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10">
                                            <p:txEl>
                                              <p:pRg st="0" end="0"/>
                                            </p:txEl>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 calcmode="lin" valueType="num">
                                      <p:cBhvr>
                                        <p:cTn id="17" dur="500" fill="hold"/>
                                        <p:tgtEl>
                                          <p:spTgt spid="10">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10">
                                            <p:txEl>
                                              <p:pRg st="1" end="1"/>
                                            </p:txEl>
                                          </p:spTgt>
                                        </p:tgtEl>
                                        <p:attrNameLst>
                                          <p:attrName>ppt_h</p:attrName>
                                        </p:attrNameLst>
                                      </p:cBhvr>
                                      <p:tavLst>
                                        <p:tav tm="0">
                                          <p:val>
                                            <p:fltVal val="0"/>
                                          </p:val>
                                        </p:tav>
                                        <p:tav tm="100000">
                                          <p:val>
                                            <p:strVal val="#ppt_h"/>
                                          </p:val>
                                        </p:tav>
                                      </p:tavLst>
                                    </p:anim>
                                    <p:animEffect transition="in" filter="fade">
                                      <p:cBhvr>
                                        <p:cTn id="19" dur="500"/>
                                        <p:tgtEl>
                                          <p:spTgt spid="10">
                                            <p:txEl>
                                              <p:pRg st="1" end="1"/>
                                            </p:txEl>
                                          </p:spTgt>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 calcmode="lin" valueType="num">
                                      <p:cBhvr>
                                        <p:cTn id="22" dur="500" fill="hold"/>
                                        <p:tgtEl>
                                          <p:spTgt spid="10">
                                            <p:txEl>
                                              <p:pRg st="2" end="2"/>
                                            </p:txEl>
                                          </p:spTgt>
                                        </p:tgtEl>
                                        <p:attrNameLst>
                                          <p:attrName>ppt_w</p:attrName>
                                        </p:attrNameLst>
                                      </p:cBhvr>
                                      <p:tavLst>
                                        <p:tav tm="0">
                                          <p:val>
                                            <p:fltVal val="0"/>
                                          </p:val>
                                        </p:tav>
                                        <p:tav tm="100000">
                                          <p:val>
                                            <p:strVal val="#ppt_w"/>
                                          </p:val>
                                        </p:tav>
                                      </p:tavLst>
                                    </p:anim>
                                    <p:anim calcmode="lin" valueType="num">
                                      <p:cBhvr>
                                        <p:cTn id="23" dur="500" fill="hold"/>
                                        <p:tgtEl>
                                          <p:spTgt spid="10">
                                            <p:txEl>
                                              <p:pRg st="2" end="2"/>
                                            </p:txEl>
                                          </p:spTgt>
                                        </p:tgtEl>
                                        <p:attrNameLst>
                                          <p:attrName>ppt_h</p:attrName>
                                        </p:attrNameLst>
                                      </p:cBhvr>
                                      <p:tavLst>
                                        <p:tav tm="0">
                                          <p:val>
                                            <p:fltVal val="0"/>
                                          </p:val>
                                        </p:tav>
                                        <p:tav tm="100000">
                                          <p:val>
                                            <p:strVal val="#ppt_h"/>
                                          </p:val>
                                        </p:tav>
                                      </p:tavLst>
                                    </p:anim>
                                    <p:animEffect transition="in" filter="fade">
                                      <p:cBhvr>
                                        <p:cTn id="24" dur="500"/>
                                        <p:tgtEl>
                                          <p:spTgt spid="10">
                                            <p:txEl>
                                              <p:pRg st="2" end="2"/>
                                            </p:txEl>
                                          </p:spTgt>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0">
                                            <p:txEl>
                                              <p:pRg st="3" end="3"/>
                                            </p:txEl>
                                          </p:spTgt>
                                        </p:tgtEl>
                                        <p:attrNameLst>
                                          <p:attrName>style.visibility</p:attrName>
                                        </p:attrNameLst>
                                      </p:cBhvr>
                                      <p:to>
                                        <p:strVal val="visible"/>
                                      </p:to>
                                    </p:set>
                                    <p:anim calcmode="lin" valueType="num">
                                      <p:cBhvr>
                                        <p:cTn id="27" dur="500" fill="hold"/>
                                        <p:tgtEl>
                                          <p:spTgt spid="10">
                                            <p:txEl>
                                              <p:pRg st="3" end="3"/>
                                            </p:txEl>
                                          </p:spTgt>
                                        </p:tgtEl>
                                        <p:attrNameLst>
                                          <p:attrName>ppt_w</p:attrName>
                                        </p:attrNameLst>
                                      </p:cBhvr>
                                      <p:tavLst>
                                        <p:tav tm="0">
                                          <p:val>
                                            <p:fltVal val="0"/>
                                          </p:val>
                                        </p:tav>
                                        <p:tav tm="100000">
                                          <p:val>
                                            <p:strVal val="#ppt_w"/>
                                          </p:val>
                                        </p:tav>
                                      </p:tavLst>
                                    </p:anim>
                                    <p:anim calcmode="lin" valueType="num">
                                      <p:cBhvr>
                                        <p:cTn id="28" dur="500" fill="hold"/>
                                        <p:tgtEl>
                                          <p:spTgt spid="10">
                                            <p:txEl>
                                              <p:pRg st="3" end="3"/>
                                            </p:txEl>
                                          </p:spTgt>
                                        </p:tgtEl>
                                        <p:attrNameLst>
                                          <p:attrName>ppt_h</p:attrName>
                                        </p:attrNameLst>
                                      </p:cBhvr>
                                      <p:tavLst>
                                        <p:tav tm="0">
                                          <p:val>
                                            <p:fltVal val="0"/>
                                          </p:val>
                                        </p:tav>
                                        <p:tav tm="100000">
                                          <p:val>
                                            <p:strVal val="#ppt_h"/>
                                          </p:val>
                                        </p:tav>
                                      </p:tavLst>
                                    </p:anim>
                                    <p:animEffect transition="in" filter="fade">
                                      <p:cBhvr>
                                        <p:cTn id="29" dur="500"/>
                                        <p:tgtEl>
                                          <p:spTgt spid="10">
                                            <p:txEl>
                                              <p:pRg st="3" end="3"/>
                                            </p:txEl>
                                          </p:spTgt>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0">
                                            <p:txEl>
                                              <p:pRg st="4" end="4"/>
                                            </p:txEl>
                                          </p:spTgt>
                                        </p:tgtEl>
                                        <p:attrNameLst>
                                          <p:attrName>style.visibility</p:attrName>
                                        </p:attrNameLst>
                                      </p:cBhvr>
                                      <p:to>
                                        <p:strVal val="visible"/>
                                      </p:to>
                                    </p:set>
                                    <p:anim calcmode="lin" valueType="num">
                                      <p:cBhvr>
                                        <p:cTn id="32" dur="500" fill="hold"/>
                                        <p:tgtEl>
                                          <p:spTgt spid="10">
                                            <p:txEl>
                                              <p:pRg st="4" end="4"/>
                                            </p:txEl>
                                          </p:spTgt>
                                        </p:tgtEl>
                                        <p:attrNameLst>
                                          <p:attrName>ppt_w</p:attrName>
                                        </p:attrNameLst>
                                      </p:cBhvr>
                                      <p:tavLst>
                                        <p:tav tm="0">
                                          <p:val>
                                            <p:fltVal val="0"/>
                                          </p:val>
                                        </p:tav>
                                        <p:tav tm="100000">
                                          <p:val>
                                            <p:strVal val="#ppt_w"/>
                                          </p:val>
                                        </p:tav>
                                      </p:tavLst>
                                    </p:anim>
                                    <p:anim calcmode="lin" valueType="num">
                                      <p:cBhvr>
                                        <p:cTn id="33" dur="500" fill="hold"/>
                                        <p:tgtEl>
                                          <p:spTgt spid="10">
                                            <p:txEl>
                                              <p:pRg st="4" end="4"/>
                                            </p:txEl>
                                          </p:spTgt>
                                        </p:tgtEl>
                                        <p:attrNameLst>
                                          <p:attrName>ppt_h</p:attrName>
                                        </p:attrNameLst>
                                      </p:cBhvr>
                                      <p:tavLst>
                                        <p:tav tm="0">
                                          <p:val>
                                            <p:fltVal val="0"/>
                                          </p:val>
                                        </p:tav>
                                        <p:tav tm="100000">
                                          <p:val>
                                            <p:strVal val="#ppt_h"/>
                                          </p:val>
                                        </p:tav>
                                      </p:tavLst>
                                    </p:anim>
                                    <p:animEffect transition="in" filter="fade">
                                      <p:cBhvr>
                                        <p:cTn id="34" dur="500"/>
                                        <p:tgtEl>
                                          <p:spTgt spid="10">
                                            <p:txEl>
                                              <p:pRg st="4" end="4"/>
                                            </p:txEl>
                                          </p:spTgt>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0">
                                            <p:txEl>
                                              <p:pRg st="6" end="6"/>
                                            </p:txEl>
                                          </p:spTgt>
                                        </p:tgtEl>
                                        <p:attrNameLst>
                                          <p:attrName>style.visibility</p:attrName>
                                        </p:attrNameLst>
                                      </p:cBhvr>
                                      <p:to>
                                        <p:strVal val="visible"/>
                                      </p:to>
                                    </p:set>
                                    <p:anim calcmode="lin" valueType="num">
                                      <p:cBhvr>
                                        <p:cTn id="37" dur="500" fill="hold"/>
                                        <p:tgtEl>
                                          <p:spTgt spid="10">
                                            <p:txEl>
                                              <p:pRg st="6" end="6"/>
                                            </p:txEl>
                                          </p:spTgt>
                                        </p:tgtEl>
                                        <p:attrNameLst>
                                          <p:attrName>ppt_w</p:attrName>
                                        </p:attrNameLst>
                                      </p:cBhvr>
                                      <p:tavLst>
                                        <p:tav tm="0">
                                          <p:val>
                                            <p:fltVal val="0"/>
                                          </p:val>
                                        </p:tav>
                                        <p:tav tm="100000">
                                          <p:val>
                                            <p:strVal val="#ppt_w"/>
                                          </p:val>
                                        </p:tav>
                                      </p:tavLst>
                                    </p:anim>
                                    <p:anim calcmode="lin" valueType="num">
                                      <p:cBhvr>
                                        <p:cTn id="38" dur="500" fill="hold"/>
                                        <p:tgtEl>
                                          <p:spTgt spid="10">
                                            <p:txEl>
                                              <p:pRg st="6" end="6"/>
                                            </p:txEl>
                                          </p:spTgt>
                                        </p:tgtEl>
                                        <p:attrNameLst>
                                          <p:attrName>ppt_h</p:attrName>
                                        </p:attrNameLst>
                                      </p:cBhvr>
                                      <p:tavLst>
                                        <p:tav tm="0">
                                          <p:val>
                                            <p:fltVal val="0"/>
                                          </p:val>
                                        </p:tav>
                                        <p:tav tm="100000">
                                          <p:val>
                                            <p:strVal val="#ppt_h"/>
                                          </p:val>
                                        </p:tav>
                                      </p:tavLst>
                                    </p:anim>
                                    <p:animEffect transition="in" filter="fade">
                                      <p:cBhvr>
                                        <p:cTn id="39" dur="500"/>
                                        <p:tgtEl>
                                          <p:spTgt spid="10">
                                            <p:txEl>
                                              <p:pRg st="6" end="6"/>
                                            </p:txEl>
                                          </p:spTgt>
                                        </p:tgtEl>
                                      </p:cBhvr>
                                    </p:animEffect>
                                  </p:childTnLst>
                                </p:cTn>
                              </p:par>
                              <p:par>
                                <p:cTn id="40" presetID="53" presetClass="entr" presetSubtype="16" fill="hold" nodeType="with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p:cTn id="42" dur="500" fill="hold"/>
                                        <p:tgtEl>
                                          <p:spTgt spid="7"/>
                                        </p:tgtEl>
                                        <p:attrNameLst>
                                          <p:attrName>ppt_w</p:attrName>
                                        </p:attrNameLst>
                                      </p:cBhvr>
                                      <p:tavLst>
                                        <p:tav tm="0">
                                          <p:val>
                                            <p:fltVal val="0"/>
                                          </p:val>
                                        </p:tav>
                                        <p:tav tm="100000">
                                          <p:val>
                                            <p:strVal val="#ppt_w"/>
                                          </p:val>
                                        </p:tav>
                                      </p:tavLst>
                                    </p:anim>
                                    <p:anim calcmode="lin" valueType="num">
                                      <p:cBhvr>
                                        <p:cTn id="43" dur="500" fill="hold"/>
                                        <p:tgtEl>
                                          <p:spTgt spid="7"/>
                                        </p:tgtEl>
                                        <p:attrNameLst>
                                          <p:attrName>ppt_h</p:attrName>
                                        </p:attrNameLst>
                                      </p:cBhvr>
                                      <p:tavLst>
                                        <p:tav tm="0">
                                          <p:val>
                                            <p:fltVal val="0"/>
                                          </p:val>
                                        </p:tav>
                                        <p:tav tm="100000">
                                          <p:val>
                                            <p:strVal val="#ppt_h"/>
                                          </p:val>
                                        </p:tav>
                                      </p:tavLst>
                                    </p:anim>
                                    <p:animEffect transition="in" filter="fade">
                                      <p:cBhvr>
                                        <p:cTn id="4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build="allAtOnce"/>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Die Umzäunung</a:t>
            </a:r>
          </a:p>
        </p:txBody>
      </p:sp>
      <p:sp>
        <p:nvSpPr>
          <p:cNvPr id="5" name="Inhaltsplatzhalter 4">
            <a:extLst>
              <a:ext uri="{FF2B5EF4-FFF2-40B4-BE49-F238E27FC236}">
                <a16:creationId xmlns:a16="http://schemas.microsoft.com/office/drawing/2014/main" id="{85C77E50-817D-4071-BB78-495828DAB4C9}"/>
              </a:ext>
            </a:extLst>
          </p:cNvPr>
          <p:cNvSpPr>
            <a:spLocks noGrp="1"/>
          </p:cNvSpPr>
          <p:nvPr>
            <p:ph idx="1"/>
          </p:nvPr>
        </p:nvSpPr>
        <p:spPr>
          <a:xfrm>
            <a:off x="838200" y="1396768"/>
            <a:ext cx="10515600" cy="4969460"/>
          </a:xfrm>
        </p:spPr>
        <p:txBody>
          <a:bodyPr>
            <a:normAutofit/>
          </a:bodyPr>
          <a:lstStyle/>
          <a:p>
            <a:r>
              <a:rPr lang="de-CH" sz="3000" dirty="0"/>
              <a:t>Akazienholz</a:t>
            </a:r>
          </a:p>
          <a:p>
            <a:r>
              <a:rPr lang="de-CH" sz="3000" dirty="0"/>
              <a:t>Sockel aus Erz</a:t>
            </a:r>
          </a:p>
          <a:p>
            <a:r>
              <a:rPr lang="de-CH" sz="3000" dirty="0"/>
              <a:t>Haken aus Silber</a:t>
            </a:r>
          </a:p>
          <a:p>
            <a:r>
              <a:rPr lang="de-CH" sz="3000" dirty="0"/>
              <a:t>Kapitelle aus Silber</a:t>
            </a:r>
          </a:p>
          <a:p>
            <a:r>
              <a:rPr lang="de-CH" sz="3000" dirty="0"/>
              <a:t>Weisses Leinen (Byssus)</a:t>
            </a:r>
          </a:p>
          <a:p>
            <a:endParaRPr lang="de-CH" sz="3000" dirty="0"/>
          </a:p>
          <a:p>
            <a:pPr marL="0" indent="0">
              <a:buNone/>
            </a:pPr>
            <a:r>
              <a:rPr lang="de-CH" sz="3000" dirty="0"/>
              <a:t>Septuaginta:</a:t>
            </a:r>
          </a:p>
          <a:p>
            <a:pPr marL="0" indent="0">
              <a:buNone/>
            </a:pPr>
            <a:r>
              <a:rPr lang="de-CH" sz="3000" dirty="0"/>
              <a:t>Unverderbliches Holz</a:t>
            </a:r>
          </a:p>
          <a:p>
            <a:pPr marL="0" indent="0">
              <a:buNone/>
            </a:pPr>
            <a:r>
              <a:rPr lang="de-CH" sz="3000" dirty="0"/>
              <a:t>					</a:t>
            </a:r>
          </a:p>
        </p:txBody>
      </p:sp>
      <p:pic>
        <p:nvPicPr>
          <p:cNvPr id="1032" name="Picture 8" descr="https://www.bibelwissenschaft.de/fileadmin/buh_bibelmodul/media/wibi/image/1508226264WILAT_Akazie_1.JPG">
            <a:extLst>
              <a:ext uri="{FF2B5EF4-FFF2-40B4-BE49-F238E27FC236}">
                <a16:creationId xmlns:a16="http://schemas.microsoft.com/office/drawing/2014/main" id="{4FA60DA1-4269-476D-8C24-EDDD9F770F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5672" y="1396768"/>
            <a:ext cx="6228128" cy="4671096"/>
          </a:xfrm>
          <a:prstGeom prst="rect">
            <a:avLst/>
          </a:prstGeom>
          <a:noFill/>
          <a:extLst>
            <a:ext uri="{909E8E84-426E-40DD-AFC4-6F175D3DCCD1}">
              <a14:hiddenFill xmlns:a14="http://schemas.microsoft.com/office/drawing/2010/main">
                <a:solidFill>
                  <a:srgbClr val="FFFFFF"/>
                </a:solidFill>
              </a14:hiddenFill>
            </a:ext>
          </a:extLst>
        </p:spPr>
      </p:pic>
      <p:sp>
        <p:nvSpPr>
          <p:cNvPr id="9" name="Textfeld 8">
            <a:extLst>
              <a:ext uri="{FF2B5EF4-FFF2-40B4-BE49-F238E27FC236}">
                <a16:creationId xmlns:a16="http://schemas.microsoft.com/office/drawing/2014/main" id="{3A24D43B-CAD5-4EDF-ABC9-75ACEBD30BC4}"/>
              </a:ext>
            </a:extLst>
          </p:cNvPr>
          <p:cNvSpPr txBox="1"/>
          <p:nvPr/>
        </p:nvSpPr>
        <p:spPr>
          <a:xfrm>
            <a:off x="5125672" y="6067864"/>
            <a:ext cx="1548950" cy="338554"/>
          </a:xfrm>
          <a:prstGeom prst="rect">
            <a:avLst/>
          </a:prstGeom>
          <a:noFill/>
        </p:spPr>
        <p:txBody>
          <a:bodyPr wrap="none" rtlCol="0">
            <a:spAutoFit/>
          </a:bodyPr>
          <a:lstStyle/>
          <a:p>
            <a:r>
              <a:rPr lang="de-CH" sz="1600" dirty="0"/>
              <a:t>Akazie im Negev</a:t>
            </a:r>
          </a:p>
        </p:txBody>
      </p:sp>
    </p:spTree>
    <p:extLst>
      <p:ext uri="{BB962C8B-B14F-4D97-AF65-F5344CB8AC3E}">
        <p14:creationId xmlns:p14="http://schemas.microsoft.com/office/powerpoint/2010/main" val="2662188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xEl>
                                              <p:pRg st="6" end="6"/>
                                            </p:txEl>
                                          </p:spTgt>
                                        </p:tgtEl>
                                        <p:attrNameLst>
                                          <p:attrName>style.visibility</p:attrName>
                                        </p:attrNameLst>
                                      </p:cBhvr>
                                      <p:to>
                                        <p:strVal val="visible"/>
                                      </p:to>
                                    </p:set>
                                    <p:anim calcmode="lin" valueType="num">
                                      <p:cBhvr>
                                        <p:cTn id="7"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8" dur="500" fill="hold"/>
                                        <p:tgtEl>
                                          <p:spTgt spid="5">
                                            <p:txEl>
                                              <p:pRg st="6" end="6"/>
                                            </p:txEl>
                                          </p:spTgt>
                                        </p:tgtEl>
                                        <p:attrNameLst>
                                          <p:attrName>ppt_h</p:attrName>
                                        </p:attrNameLst>
                                      </p:cBhvr>
                                      <p:tavLst>
                                        <p:tav tm="0">
                                          <p:val>
                                            <p:fltVal val="0"/>
                                          </p:val>
                                        </p:tav>
                                        <p:tav tm="100000">
                                          <p:val>
                                            <p:strVal val="#ppt_h"/>
                                          </p:val>
                                        </p:tav>
                                      </p:tavLst>
                                    </p:anim>
                                    <p:animEffect transition="in" filter="fade">
                                      <p:cBhvr>
                                        <p:cTn id="9" dur="500"/>
                                        <p:tgtEl>
                                          <p:spTgt spid="5">
                                            <p:txEl>
                                              <p:pRg st="6" end="6"/>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xEl>
                                              <p:pRg st="7" end="7"/>
                                            </p:txEl>
                                          </p:spTgt>
                                        </p:tgtEl>
                                        <p:attrNameLst>
                                          <p:attrName>style.visibility</p:attrName>
                                        </p:attrNameLst>
                                      </p:cBhvr>
                                      <p:to>
                                        <p:strVal val="visible"/>
                                      </p:to>
                                    </p:set>
                                    <p:anim calcmode="lin" valueType="num">
                                      <p:cBhvr>
                                        <p:cTn id="12" dur="500" fill="hold"/>
                                        <p:tgtEl>
                                          <p:spTgt spid="5">
                                            <p:txEl>
                                              <p:pRg st="7" end="7"/>
                                            </p:txEl>
                                          </p:spTgt>
                                        </p:tgtEl>
                                        <p:attrNameLst>
                                          <p:attrName>ppt_w</p:attrName>
                                        </p:attrNameLst>
                                      </p:cBhvr>
                                      <p:tavLst>
                                        <p:tav tm="0">
                                          <p:val>
                                            <p:fltVal val="0"/>
                                          </p:val>
                                        </p:tav>
                                        <p:tav tm="100000">
                                          <p:val>
                                            <p:strVal val="#ppt_w"/>
                                          </p:val>
                                        </p:tav>
                                      </p:tavLst>
                                    </p:anim>
                                    <p:anim calcmode="lin" valueType="num">
                                      <p:cBhvr>
                                        <p:cTn id="13" dur="500" fill="hold"/>
                                        <p:tgtEl>
                                          <p:spTgt spid="5">
                                            <p:txEl>
                                              <p:pRg st="7" end="7"/>
                                            </p:txEl>
                                          </p:spTgt>
                                        </p:tgtEl>
                                        <p:attrNameLst>
                                          <p:attrName>ppt_h</p:attrName>
                                        </p:attrNameLst>
                                      </p:cBhvr>
                                      <p:tavLst>
                                        <p:tav tm="0">
                                          <p:val>
                                            <p:fltVal val="0"/>
                                          </p:val>
                                        </p:tav>
                                        <p:tav tm="100000">
                                          <p:val>
                                            <p:strVal val="#ppt_h"/>
                                          </p:val>
                                        </p:tav>
                                      </p:tavLst>
                                    </p:anim>
                                    <p:animEffect transition="in" filter="fade">
                                      <p:cBhvr>
                                        <p:cTn id="14" dur="500"/>
                                        <p:tgtEl>
                                          <p:spTgt spid="5">
                                            <p:txEl>
                                              <p:pRg st="7" end="7"/>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1032"/>
                                        </p:tgtEl>
                                        <p:attrNameLst>
                                          <p:attrName>style.visibility</p:attrName>
                                        </p:attrNameLst>
                                      </p:cBhvr>
                                      <p:to>
                                        <p:strVal val="visible"/>
                                      </p:to>
                                    </p:set>
                                    <p:anim calcmode="lin" valueType="num">
                                      <p:cBhvr>
                                        <p:cTn id="17" dur="500" fill="hold"/>
                                        <p:tgtEl>
                                          <p:spTgt spid="1032"/>
                                        </p:tgtEl>
                                        <p:attrNameLst>
                                          <p:attrName>ppt_w</p:attrName>
                                        </p:attrNameLst>
                                      </p:cBhvr>
                                      <p:tavLst>
                                        <p:tav tm="0">
                                          <p:val>
                                            <p:fltVal val="0"/>
                                          </p:val>
                                        </p:tav>
                                        <p:tav tm="100000">
                                          <p:val>
                                            <p:strVal val="#ppt_w"/>
                                          </p:val>
                                        </p:tav>
                                      </p:tavLst>
                                    </p:anim>
                                    <p:anim calcmode="lin" valueType="num">
                                      <p:cBhvr>
                                        <p:cTn id="18" dur="500" fill="hold"/>
                                        <p:tgtEl>
                                          <p:spTgt spid="1032"/>
                                        </p:tgtEl>
                                        <p:attrNameLst>
                                          <p:attrName>ppt_h</p:attrName>
                                        </p:attrNameLst>
                                      </p:cBhvr>
                                      <p:tavLst>
                                        <p:tav tm="0">
                                          <p:val>
                                            <p:fltVal val="0"/>
                                          </p:val>
                                        </p:tav>
                                        <p:tav tm="100000">
                                          <p:val>
                                            <p:strVal val="#ppt_h"/>
                                          </p:val>
                                        </p:tav>
                                      </p:tavLst>
                                    </p:anim>
                                    <p:animEffect transition="in" filter="fade">
                                      <p:cBhvr>
                                        <p:cTn id="19" dur="500"/>
                                        <p:tgtEl>
                                          <p:spTgt spid="103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Gründe für das Studium der Stiftshütte</a:t>
            </a:r>
          </a:p>
        </p:txBody>
      </p:sp>
      <p:sp>
        <p:nvSpPr>
          <p:cNvPr id="5" name="Inhaltsplatzhalter 4">
            <a:extLst>
              <a:ext uri="{FF2B5EF4-FFF2-40B4-BE49-F238E27FC236}">
                <a16:creationId xmlns:a16="http://schemas.microsoft.com/office/drawing/2014/main" id="{85C77E50-817D-4071-BB78-495828DAB4C9}"/>
              </a:ext>
            </a:extLst>
          </p:cNvPr>
          <p:cNvSpPr>
            <a:spLocks noGrp="1"/>
          </p:cNvSpPr>
          <p:nvPr>
            <p:ph idx="1"/>
          </p:nvPr>
        </p:nvSpPr>
        <p:spPr>
          <a:xfrm>
            <a:off x="838200" y="1825625"/>
            <a:ext cx="10515600" cy="4351338"/>
          </a:xfrm>
        </p:spPr>
        <p:txBody>
          <a:bodyPr>
            <a:normAutofit/>
          </a:bodyPr>
          <a:lstStyle/>
          <a:p>
            <a:r>
              <a:rPr lang="de-CH" sz="3000" dirty="0"/>
              <a:t>1. 50 Kapitel über die Stiftshütte</a:t>
            </a:r>
          </a:p>
          <a:p>
            <a:pPr lvl="1"/>
            <a:r>
              <a:rPr lang="de-CH" sz="2600" dirty="0"/>
              <a:t>2. Mose: 13 Kapitel</a:t>
            </a:r>
          </a:p>
          <a:p>
            <a:pPr lvl="1"/>
            <a:r>
              <a:rPr lang="de-CH" sz="2600" dirty="0"/>
              <a:t>3. Mose: 18 Kapitel</a:t>
            </a:r>
          </a:p>
          <a:p>
            <a:pPr lvl="1"/>
            <a:r>
              <a:rPr lang="de-CH" sz="2600" dirty="0"/>
              <a:t>4. Mose: 13 Kapitel</a:t>
            </a:r>
          </a:p>
          <a:p>
            <a:pPr lvl="1"/>
            <a:r>
              <a:rPr lang="de-CH" sz="2600" dirty="0"/>
              <a:t>5. Mose:   2 Kapitel</a:t>
            </a:r>
          </a:p>
          <a:p>
            <a:pPr lvl="1"/>
            <a:r>
              <a:rPr lang="de-CH" sz="2600" dirty="0"/>
              <a:t>Hebräer:   4 Kapitel</a:t>
            </a:r>
          </a:p>
          <a:p>
            <a:pPr lvl="1"/>
            <a:endParaRPr lang="de-CH" sz="2600" dirty="0"/>
          </a:p>
        </p:txBody>
      </p:sp>
    </p:spTree>
    <p:extLst>
      <p:ext uri="{BB962C8B-B14F-4D97-AF65-F5344CB8AC3E}">
        <p14:creationId xmlns:p14="http://schemas.microsoft.com/office/powerpoint/2010/main" val="2839767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p:cTn id="14"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5">
                                            <p:txEl>
                                              <p:pRg st="0" end="0"/>
                                            </p:txEl>
                                          </p:spTgt>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p:cTn id="19"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5">
                                            <p:txEl>
                                              <p:pRg st="1" end="1"/>
                                            </p:txEl>
                                          </p:spTgt>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 calcmode="lin" valueType="num">
                                      <p:cBhvr>
                                        <p:cTn id="2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6" dur="500"/>
                                        <p:tgtEl>
                                          <p:spTgt spid="5">
                                            <p:txEl>
                                              <p:pRg st="2" end="2"/>
                                            </p:txEl>
                                          </p:spTgt>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
                                            <p:txEl>
                                              <p:pRg st="3" end="3"/>
                                            </p:txEl>
                                          </p:spTgt>
                                        </p:tgtEl>
                                        <p:attrNameLst>
                                          <p:attrName>style.visibility</p:attrName>
                                        </p:attrNameLst>
                                      </p:cBhvr>
                                      <p:to>
                                        <p:strVal val="visible"/>
                                      </p:to>
                                    </p:set>
                                    <p:anim calcmode="lin" valueType="num">
                                      <p:cBhvr>
                                        <p:cTn id="29"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30"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1" dur="500"/>
                                        <p:tgtEl>
                                          <p:spTgt spid="5">
                                            <p:txEl>
                                              <p:pRg st="3" end="3"/>
                                            </p:txEl>
                                          </p:spTgt>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5">
                                            <p:txEl>
                                              <p:pRg st="4" end="4"/>
                                            </p:txEl>
                                          </p:spTgt>
                                        </p:tgtEl>
                                        <p:attrNameLst>
                                          <p:attrName>style.visibility</p:attrName>
                                        </p:attrNameLst>
                                      </p:cBhvr>
                                      <p:to>
                                        <p:strVal val="visible"/>
                                      </p:to>
                                    </p:set>
                                    <p:anim calcmode="lin" valueType="num">
                                      <p:cBhvr>
                                        <p:cTn id="34"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5"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6" dur="500"/>
                                        <p:tgtEl>
                                          <p:spTgt spid="5">
                                            <p:txEl>
                                              <p:pRg st="4" end="4"/>
                                            </p:txEl>
                                          </p:spTgt>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5">
                                            <p:txEl>
                                              <p:pRg st="5" end="5"/>
                                            </p:txEl>
                                          </p:spTgt>
                                        </p:tgtEl>
                                        <p:attrNameLst>
                                          <p:attrName>style.visibility</p:attrName>
                                        </p:attrNameLst>
                                      </p:cBhvr>
                                      <p:to>
                                        <p:strVal val="visible"/>
                                      </p:to>
                                    </p:set>
                                    <p:anim calcmode="lin" valueType="num">
                                      <p:cBhvr>
                                        <p:cTn id="39"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0"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41"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allAtOnce"/>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Die Umzäunung</a:t>
            </a:r>
          </a:p>
        </p:txBody>
      </p:sp>
      <p:pic>
        <p:nvPicPr>
          <p:cNvPr id="7" name="Grafik 6">
            <a:extLst>
              <a:ext uri="{FF2B5EF4-FFF2-40B4-BE49-F238E27FC236}">
                <a16:creationId xmlns:a16="http://schemas.microsoft.com/office/drawing/2014/main" id="{B657FB78-88C5-4F67-8C82-BE3A41B9378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25673" y="1396768"/>
            <a:ext cx="6228127" cy="4671096"/>
          </a:xfrm>
          <a:prstGeom prst="rect">
            <a:avLst/>
          </a:prstGeom>
        </p:spPr>
      </p:pic>
      <p:sp>
        <p:nvSpPr>
          <p:cNvPr id="10" name="Inhaltsplatzhalter 4">
            <a:extLst>
              <a:ext uri="{FF2B5EF4-FFF2-40B4-BE49-F238E27FC236}">
                <a16:creationId xmlns:a16="http://schemas.microsoft.com/office/drawing/2014/main" id="{AE193D46-5CAF-4346-819B-BA45A384D3A6}"/>
              </a:ext>
            </a:extLst>
          </p:cNvPr>
          <p:cNvSpPr>
            <a:spLocks noGrp="1"/>
          </p:cNvSpPr>
          <p:nvPr>
            <p:ph idx="1"/>
          </p:nvPr>
        </p:nvSpPr>
        <p:spPr>
          <a:xfrm>
            <a:off x="838200" y="1396768"/>
            <a:ext cx="10515600" cy="4969460"/>
          </a:xfrm>
        </p:spPr>
        <p:txBody>
          <a:bodyPr>
            <a:normAutofit/>
          </a:bodyPr>
          <a:lstStyle/>
          <a:p>
            <a:r>
              <a:rPr lang="de-CH" sz="3000" dirty="0"/>
              <a:t>Akazienholz</a:t>
            </a:r>
          </a:p>
          <a:p>
            <a:r>
              <a:rPr lang="de-CH" sz="3000" dirty="0"/>
              <a:t>Sockel aus Erz</a:t>
            </a:r>
          </a:p>
          <a:p>
            <a:r>
              <a:rPr lang="de-CH" sz="3000" dirty="0"/>
              <a:t>Haken aus Silber</a:t>
            </a:r>
          </a:p>
          <a:p>
            <a:r>
              <a:rPr lang="de-CH" sz="3000" dirty="0"/>
              <a:t>Kapitelle aus Silber</a:t>
            </a:r>
          </a:p>
          <a:p>
            <a:r>
              <a:rPr lang="de-CH" sz="3000" dirty="0"/>
              <a:t>Weisses Leinen (Byssus)</a:t>
            </a:r>
          </a:p>
          <a:p>
            <a:endParaRPr lang="de-CH" sz="3000" dirty="0"/>
          </a:p>
          <a:p>
            <a:pPr marL="0" indent="0">
              <a:buNone/>
            </a:pPr>
            <a:r>
              <a:rPr lang="de-CH" sz="3000" dirty="0"/>
              <a:t>					</a:t>
            </a:r>
          </a:p>
        </p:txBody>
      </p:sp>
    </p:spTree>
    <p:extLst>
      <p:ext uri="{BB962C8B-B14F-4D97-AF65-F5344CB8AC3E}">
        <p14:creationId xmlns:p14="http://schemas.microsoft.com/office/powerpoint/2010/main" val="2260591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Die Umzäunung</a:t>
            </a:r>
          </a:p>
        </p:txBody>
      </p:sp>
      <p:sp>
        <p:nvSpPr>
          <p:cNvPr id="10" name="Inhaltsplatzhalter 4">
            <a:extLst>
              <a:ext uri="{FF2B5EF4-FFF2-40B4-BE49-F238E27FC236}">
                <a16:creationId xmlns:a16="http://schemas.microsoft.com/office/drawing/2014/main" id="{AE193D46-5CAF-4346-819B-BA45A384D3A6}"/>
              </a:ext>
            </a:extLst>
          </p:cNvPr>
          <p:cNvSpPr>
            <a:spLocks noGrp="1"/>
          </p:cNvSpPr>
          <p:nvPr>
            <p:ph idx="1"/>
          </p:nvPr>
        </p:nvSpPr>
        <p:spPr>
          <a:xfrm>
            <a:off x="838200" y="1396768"/>
            <a:ext cx="10515600" cy="4969460"/>
          </a:xfrm>
        </p:spPr>
        <p:txBody>
          <a:bodyPr>
            <a:normAutofit/>
          </a:bodyPr>
          <a:lstStyle/>
          <a:p>
            <a:r>
              <a:rPr lang="de-CH" sz="3000" dirty="0"/>
              <a:t>Akazienholz</a:t>
            </a:r>
          </a:p>
          <a:p>
            <a:r>
              <a:rPr lang="de-CH" sz="3000" dirty="0"/>
              <a:t>Sockel aus Erz</a:t>
            </a:r>
          </a:p>
          <a:p>
            <a:r>
              <a:rPr lang="de-CH" sz="3000" dirty="0"/>
              <a:t>Haken aus Silber</a:t>
            </a:r>
          </a:p>
          <a:p>
            <a:r>
              <a:rPr lang="de-CH" sz="3000" dirty="0"/>
              <a:t>Kapitelle aus Silber</a:t>
            </a:r>
          </a:p>
          <a:p>
            <a:r>
              <a:rPr lang="de-CH" sz="3000" dirty="0"/>
              <a:t>Weisses Leinen (Byssus)</a:t>
            </a:r>
          </a:p>
          <a:p>
            <a:endParaRPr lang="de-CH" sz="3000" dirty="0"/>
          </a:p>
          <a:p>
            <a:pPr marL="0" indent="0">
              <a:buNone/>
            </a:pPr>
            <a:r>
              <a:rPr lang="de-CH" sz="3000" dirty="0"/>
              <a:t>					</a:t>
            </a:r>
          </a:p>
        </p:txBody>
      </p:sp>
      <p:sp>
        <p:nvSpPr>
          <p:cNvPr id="5" name="Inhaltsplatzhalter 4">
            <a:extLst>
              <a:ext uri="{FF2B5EF4-FFF2-40B4-BE49-F238E27FC236}">
                <a16:creationId xmlns:a16="http://schemas.microsoft.com/office/drawing/2014/main" id="{AB393EB3-41C1-463E-804C-5D364BC6FDF3}"/>
              </a:ext>
            </a:extLst>
          </p:cNvPr>
          <p:cNvSpPr txBox="1">
            <a:spLocks/>
          </p:cNvSpPr>
          <p:nvPr/>
        </p:nvSpPr>
        <p:spPr>
          <a:xfrm>
            <a:off x="1708557" y="4357862"/>
            <a:ext cx="9423633" cy="220673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3000" dirty="0"/>
              <a:t>„Und es wurde ihr gegeben, sich in feine Leinwand zu kleiden, rein und glänzend; denn die feine Leinwand ist die Gerechtigkeit der Heiligen.“  Offb 19,8</a:t>
            </a:r>
            <a:br>
              <a:rPr lang="de-DE" sz="3000" dirty="0"/>
            </a:br>
            <a:endParaRPr lang="de-DE" sz="3000" dirty="0"/>
          </a:p>
        </p:txBody>
      </p:sp>
    </p:spTree>
    <p:extLst>
      <p:ext uri="{BB962C8B-B14F-4D97-AF65-F5344CB8AC3E}">
        <p14:creationId xmlns:p14="http://schemas.microsoft.com/office/powerpoint/2010/main" val="2765143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Die Umzäunung</a:t>
            </a:r>
          </a:p>
        </p:txBody>
      </p:sp>
      <p:sp>
        <p:nvSpPr>
          <p:cNvPr id="10" name="Inhaltsplatzhalter 4">
            <a:extLst>
              <a:ext uri="{FF2B5EF4-FFF2-40B4-BE49-F238E27FC236}">
                <a16:creationId xmlns:a16="http://schemas.microsoft.com/office/drawing/2014/main" id="{AE193D46-5CAF-4346-819B-BA45A384D3A6}"/>
              </a:ext>
            </a:extLst>
          </p:cNvPr>
          <p:cNvSpPr>
            <a:spLocks noGrp="1"/>
          </p:cNvSpPr>
          <p:nvPr>
            <p:ph idx="1"/>
          </p:nvPr>
        </p:nvSpPr>
        <p:spPr>
          <a:xfrm>
            <a:off x="838200" y="1396768"/>
            <a:ext cx="10515600" cy="4969460"/>
          </a:xfrm>
        </p:spPr>
        <p:txBody>
          <a:bodyPr>
            <a:normAutofit/>
          </a:bodyPr>
          <a:lstStyle/>
          <a:p>
            <a:r>
              <a:rPr lang="de-CH" sz="3000" dirty="0"/>
              <a:t>Akazienholz</a:t>
            </a:r>
          </a:p>
          <a:p>
            <a:r>
              <a:rPr lang="de-CH" sz="3000" dirty="0"/>
              <a:t>Sockel aus Erz</a:t>
            </a:r>
          </a:p>
          <a:p>
            <a:r>
              <a:rPr lang="de-CH" sz="3000" dirty="0"/>
              <a:t>Haken aus Silber</a:t>
            </a:r>
          </a:p>
          <a:p>
            <a:r>
              <a:rPr lang="de-CH" sz="3000" dirty="0"/>
              <a:t>Kapitelle aus Silber</a:t>
            </a:r>
          </a:p>
          <a:p>
            <a:r>
              <a:rPr lang="de-CH" sz="3000" dirty="0"/>
              <a:t>Weisses Leinen (Byssus)</a:t>
            </a:r>
          </a:p>
          <a:p>
            <a:endParaRPr lang="de-CH" sz="3000" dirty="0"/>
          </a:p>
          <a:p>
            <a:pPr marL="0" indent="0">
              <a:buNone/>
            </a:pPr>
            <a:r>
              <a:rPr lang="de-CH" sz="3000" dirty="0"/>
              <a:t>					</a:t>
            </a:r>
          </a:p>
        </p:txBody>
      </p:sp>
      <p:sp>
        <p:nvSpPr>
          <p:cNvPr id="5" name="Inhaltsplatzhalter 4">
            <a:extLst>
              <a:ext uri="{FF2B5EF4-FFF2-40B4-BE49-F238E27FC236}">
                <a16:creationId xmlns:a16="http://schemas.microsoft.com/office/drawing/2014/main" id="{AB393EB3-41C1-463E-804C-5D364BC6FDF3}"/>
              </a:ext>
            </a:extLst>
          </p:cNvPr>
          <p:cNvSpPr txBox="1">
            <a:spLocks/>
          </p:cNvSpPr>
          <p:nvPr/>
        </p:nvSpPr>
        <p:spPr>
          <a:xfrm>
            <a:off x="1708557" y="4357862"/>
            <a:ext cx="9423633" cy="220673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3000" dirty="0"/>
              <a:t>„Durch ihn aber seid ihr in Christus Jesus, der uns von Gott gemacht worden ist […] zur Gerechtigkeit, […],“  1Kor 1,30</a:t>
            </a:r>
            <a:br>
              <a:rPr lang="de-DE" sz="3000" dirty="0"/>
            </a:br>
            <a:endParaRPr lang="de-DE" sz="3000" dirty="0"/>
          </a:p>
        </p:txBody>
      </p:sp>
    </p:spTree>
    <p:extLst>
      <p:ext uri="{BB962C8B-B14F-4D97-AF65-F5344CB8AC3E}">
        <p14:creationId xmlns:p14="http://schemas.microsoft.com/office/powerpoint/2010/main" val="630872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Die Tür</a:t>
            </a:r>
          </a:p>
        </p:txBody>
      </p:sp>
      <p:sp>
        <p:nvSpPr>
          <p:cNvPr id="10" name="Inhaltsplatzhalter 4">
            <a:extLst>
              <a:ext uri="{FF2B5EF4-FFF2-40B4-BE49-F238E27FC236}">
                <a16:creationId xmlns:a16="http://schemas.microsoft.com/office/drawing/2014/main" id="{AE193D46-5CAF-4346-819B-BA45A384D3A6}"/>
              </a:ext>
            </a:extLst>
          </p:cNvPr>
          <p:cNvSpPr>
            <a:spLocks noGrp="1"/>
          </p:cNvSpPr>
          <p:nvPr>
            <p:ph idx="1"/>
          </p:nvPr>
        </p:nvSpPr>
        <p:spPr>
          <a:xfrm>
            <a:off x="670421" y="1396767"/>
            <a:ext cx="3993858" cy="4969460"/>
          </a:xfrm>
        </p:spPr>
        <p:txBody>
          <a:bodyPr>
            <a:normAutofit/>
          </a:bodyPr>
          <a:lstStyle/>
          <a:p>
            <a:pPr marL="0" indent="0">
              <a:buNone/>
            </a:pPr>
            <a:r>
              <a:rPr lang="de-DE" sz="3000" dirty="0"/>
              <a:t>„dass ihr in jener Zeit ohne Christus wart, ausgeschlossen von der Bürgerschaft Israels und fremd den Bündnissen der Verheißung; ihr hattet keine Hoffnung und wart ohne Gott in der Welt.“ </a:t>
            </a:r>
            <a:r>
              <a:rPr lang="de-DE" sz="3000" dirty="0" err="1"/>
              <a:t>Eph</a:t>
            </a:r>
            <a:r>
              <a:rPr lang="de-DE" sz="3000" dirty="0"/>
              <a:t> 2,12 </a:t>
            </a:r>
            <a:endParaRPr lang="de-CH" sz="3000" dirty="0"/>
          </a:p>
          <a:p>
            <a:pPr marL="0" indent="0">
              <a:buNone/>
            </a:pPr>
            <a:r>
              <a:rPr lang="de-CH" sz="3000" dirty="0"/>
              <a:t>					</a:t>
            </a:r>
          </a:p>
        </p:txBody>
      </p:sp>
      <p:pic>
        <p:nvPicPr>
          <p:cNvPr id="4" name="Grafik 3">
            <a:extLst>
              <a:ext uri="{FF2B5EF4-FFF2-40B4-BE49-F238E27FC236}">
                <a16:creationId xmlns:a16="http://schemas.microsoft.com/office/drawing/2014/main" id="{B37A5A24-F02D-4216-8B4C-9130ACE04B8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75339" y="1396767"/>
            <a:ext cx="6336485" cy="4752363"/>
          </a:xfrm>
          <a:prstGeom prst="rect">
            <a:avLst/>
          </a:prstGeom>
        </p:spPr>
      </p:pic>
    </p:spTree>
    <p:extLst>
      <p:ext uri="{BB962C8B-B14F-4D97-AF65-F5344CB8AC3E}">
        <p14:creationId xmlns:p14="http://schemas.microsoft.com/office/powerpoint/2010/main" val="2188031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anim calcmode="lin" valueType="num">
                                      <p:cBhvr>
                                        <p:cTn id="19"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10">
                                            <p:txEl>
                                              <p:pRg st="0" end="0"/>
                                            </p:txEl>
                                          </p:spTgt>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0">
                                            <p:txEl>
                                              <p:pRg st="1" end="1"/>
                                            </p:txEl>
                                          </p:spTgt>
                                        </p:tgtEl>
                                        <p:attrNameLst>
                                          <p:attrName>style.visibility</p:attrName>
                                        </p:attrNameLst>
                                      </p:cBhvr>
                                      <p:to>
                                        <p:strVal val="visible"/>
                                      </p:to>
                                    </p:set>
                                    <p:anim calcmode="lin" valueType="num">
                                      <p:cBhvr>
                                        <p:cTn id="24" dur="500" fill="hold"/>
                                        <p:tgtEl>
                                          <p:spTgt spid="10">
                                            <p:txEl>
                                              <p:pRg st="1" end="1"/>
                                            </p:txEl>
                                          </p:spTgt>
                                        </p:tgtEl>
                                        <p:attrNameLst>
                                          <p:attrName>ppt_w</p:attrName>
                                        </p:attrNameLst>
                                      </p:cBhvr>
                                      <p:tavLst>
                                        <p:tav tm="0">
                                          <p:val>
                                            <p:fltVal val="0"/>
                                          </p:val>
                                        </p:tav>
                                        <p:tav tm="100000">
                                          <p:val>
                                            <p:strVal val="#ppt_w"/>
                                          </p:val>
                                        </p:tav>
                                      </p:tavLst>
                                    </p:anim>
                                    <p:anim calcmode="lin" valueType="num">
                                      <p:cBhvr>
                                        <p:cTn id="25" dur="500" fill="hold"/>
                                        <p:tgtEl>
                                          <p:spTgt spid="10">
                                            <p:txEl>
                                              <p:pRg st="1" end="1"/>
                                            </p:txEl>
                                          </p:spTgt>
                                        </p:tgtEl>
                                        <p:attrNameLst>
                                          <p:attrName>ppt_h</p:attrName>
                                        </p:attrNameLst>
                                      </p:cBhvr>
                                      <p:tavLst>
                                        <p:tav tm="0">
                                          <p:val>
                                            <p:fltVal val="0"/>
                                          </p:val>
                                        </p:tav>
                                        <p:tav tm="100000">
                                          <p:val>
                                            <p:strVal val="#ppt_h"/>
                                          </p:val>
                                        </p:tav>
                                      </p:tavLst>
                                    </p:anim>
                                    <p:animEffect transition="in" filter="fade">
                                      <p:cBhvr>
                                        <p:cTn id="26"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uiExpand="1" build="allAtOnce"/>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Die Tür</a:t>
            </a:r>
          </a:p>
        </p:txBody>
      </p:sp>
      <p:sp>
        <p:nvSpPr>
          <p:cNvPr id="10" name="Inhaltsplatzhalter 4">
            <a:extLst>
              <a:ext uri="{FF2B5EF4-FFF2-40B4-BE49-F238E27FC236}">
                <a16:creationId xmlns:a16="http://schemas.microsoft.com/office/drawing/2014/main" id="{AE193D46-5CAF-4346-819B-BA45A384D3A6}"/>
              </a:ext>
            </a:extLst>
          </p:cNvPr>
          <p:cNvSpPr>
            <a:spLocks noGrp="1"/>
          </p:cNvSpPr>
          <p:nvPr>
            <p:ph idx="1"/>
          </p:nvPr>
        </p:nvSpPr>
        <p:spPr>
          <a:xfrm>
            <a:off x="670421" y="1396767"/>
            <a:ext cx="3993858" cy="4969460"/>
          </a:xfrm>
        </p:spPr>
        <p:txBody>
          <a:bodyPr>
            <a:normAutofit/>
          </a:bodyPr>
          <a:lstStyle/>
          <a:p>
            <a:pPr marL="0" indent="0">
              <a:buNone/>
            </a:pPr>
            <a:r>
              <a:rPr lang="de-DE" sz="3000" dirty="0"/>
              <a:t>„Ich bin die Tür. Wenn jemand durch mich hineingeht, wird er gerettet werden […]“</a:t>
            </a:r>
            <a:br>
              <a:rPr lang="de-DE" sz="3000" dirty="0"/>
            </a:br>
            <a:r>
              <a:rPr lang="de-DE" sz="3000" dirty="0" err="1"/>
              <a:t>Joh</a:t>
            </a:r>
            <a:r>
              <a:rPr lang="de-DE" sz="3000" dirty="0"/>
              <a:t> 10,9 </a:t>
            </a:r>
            <a:endParaRPr lang="de-CH" sz="3000" dirty="0"/>
          </a:p>
          <a:p>
            <a:pPr marL="0" indent="0">
              <a:buNone/>
            </a:pPr>
            <a:r>
              <a:rPr lang="de-CH" sz="3000" dirty="0"/>
              <a:t>					</a:t>
            </a:r>
          </a:p>
        </p:txBody>
      </p:sp>
      <p:pic>
        <p:nvPicPr>
          <p:cNvPr id="4" name="Grafik 3">
            <a:extLst>
              <a:ext uri="{FF2B5EF4-FFF2-40B4-BE49-F238E27FC236}">
                <a16:creationId xmlns:a16="http://schemas.microsoft.com/office/drawing/2014/main" id="{B37A5A24-F02D-4216-8B4C-9130ACE04B8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75339" y="1396767"/>
            <a:ext cx="6336485" cy="4752363"/>
          </a:xfrm>
          <a:prstGeom prst="rect">
            <a:avLst/>
          </a:prstGeom>
        </p:spPr>
      </p:pic>
    </p:spTree>
    <p:extLst>
      <p:ext uri="{BB962C8B-B14F-4D97-AF65-F5344CB8AC3E}">
        <p14:creationId xmlns:p14="http://schemas.microsoft.com/office/powerpoint/2010/main" val="2570215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p:cTn id="7"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0">
                                            <p:txEl>
                                              <p:pRg st="0" end="0"/>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 calcmode="lin" valueType="num">
                                      <p:cBhvr>
                                        <p:cTn id="12" dur="500" fill="hold"/>
                                        <p:tgtEl>
                                          <p:spTgt spid="10">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10">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Die Tür</a:t>
            </a:r>
          </a:p>
        </p:txBody>
      </p:sp>
      <p:sp>
        <p:nvSpPr>
          <p:cNvPr id="10" name="Inhaltsplatzhalter 4">
            <a:extLst>
              <a:ext uri="{FF2B5EF4-FFF2-40B4-BE49-F238E27FC236}">
                <a16:creationId xmlns:a16="http://schemas.microsoft.com/office/drawing/2014/main" id="{AE193D46-5CAF-4346-819B-BA45A384D3A6}"/>
              </a:ext>
            </a:extLst>
          </p:cNvPr>
          <p:cNvSpPr>
            <a:spLocks noGrp="1"/>
          </p:cNvSpPr>
          <p:nvPr>
            <p:ph idx="1"/>
          </p:nvPr>
        </p:nvSpPr>
        <p:spPr>
          <a:xfrm>
            <a:off x="670421" y="1396767"/>
            <a:ext cx="3993858" cy="4969460"/>
          </a:xfrm>
        </p:spPr>
        <p:txBody>
          <a:bodyPr>
            <a:normAutofit/>
          </a:bodyPr>
          <a:lstStyle/>
          <a:p>
            <a:r>
              <a:rPr lang="de-CH" sz="3000" dirty="0"/>
              <a:t>4 Säulen</a:t>
            </a:r>
          </a:p>
          <a:p>
            <a:r>
              <a:rPr lang="de-CH" sz="3000" dirty="0"/>
              <a:t>4 Farben					</a:t>
            </a:r>
          </a:p>
        </p:txBody>
      </p:sp>
      <p:pic>
        <p:nvPicPr>
          <p:cNvPr id="5" name="Grafik 4">
            <a:extLst>
              <a:ext uri="{FF2B5EF4-FFF2-40B4-BE49-F238E27FC236}">
                <a16:creationId xmlns:a16="http://schemas.microsoft.com/office/drawing/2014/main" id="{EB735D8E-1D4D-4536-A9D0-8E31B58B97B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60500" y="3638216"/>
            <a:ext cx="3167223" cy="2453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Grafik 5">
            <a:extLst>
              <a:ext uri="{FF2B5EF4-FFF2-40B4-BE49-F238E27FC236}">
                <a16:creationId xmlns:a16="http://schemas.microsoft.com/office/drawing/2014/main" id="{54BA89C0-2E70-4D2C-AC22-EAC7B96DEAD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60434" y="1182256"/>
            <a:ext cx="1967354" cy="2453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Grafik 2">
            <a:extLst>
              <a:ext uri="{FF2B5EF4-FFF2-40B4-BE49-F238E27FC236}">
                <a16:creationId xmlns:a16="http://schemas.microsoft.com/office/drawing/2014/main" id="{27C9C949-57F5-4E4B-AC66-C7656394A493}"/>
              </a:ext>
            </a:extLst>
          </p:cNvPr>
          <p:cNvPicPr>
            <a:picLocks noChangeAspect="1"/>
          </p:cNvPicPr>
          <p:nvPr/>
        </p:nvPicPr>
        <p:blipFill>
          <a:blip r:embed="rId4"/>
          <a:stretch>
            <a:fillRect/>
          </a:stretch>
        </p:blipFill>
        <p:spPr>
          <a:xfrm>
            <a:off x="1010698" y="3638216"/>
            <a:ext cx="2282531" cy="2480766"/>
          </a:xfrm>
          <a:prstGeom prst="rect">
            <a:avLst/>
          </a:prstGeom>
        </p:spPr>
      </p:pic>
      <p:pic>
        <p:nvPicPr>
          <p:cNvPr id="8" name="Picture 2" descr="File:Abbindebatik im Farbbad.jpg">
            <a:extLst>
              <a:ext uri="{FF2B5EF4-FFF2-40B4-BE49-F238E27FC236}">
                <a16:creationId xmlns:a16="http://schemas.microsoft.com/office/drawing/2014/main" id="{03C3A394-08AC-4D82-B1FB-027074FB9C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44893" y="1912690"/>
            <a:ext cx="3270302" cy="4209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3555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p:cTn id="7"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0">
                                            <p:txEl>
                                              <p:pRg st="0" end="0"/>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 calcmode="lin" valueType="num">
                                      <p:cBhvr>
                                        <p:cTn id="12" dur="500" fill="hold"/>
                                        <p:tgtEl>
                                          <p:spTgt spid="10">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10">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10">
                                            <p:txEl>
                                              <p:pRg st="1" end="1"/>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par>
                                <p:cTn id="20" presetID="53" presetClass="entr" presetSubtype="16"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par>
                                <p:cTn id="25" presetID="53" presetClass="entr" presetSubtype="16"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
                                          </p:val>
                                        </p:tav>
                                        <p:tav tm="100000">
                                          <p:val>
                                            <p:strVal val="#ppt_w"/>
                                          </p:val>
                                        </p:tav>
                                      </p:tavLst>
                                    </p:anim>
                                    <p:anim calcmode="lin" valueType="num">
                                      <p:cBhvr>
                                        <p:cTn id="28" dur="500" fill="hold"/>
                                        <p:tgtEl>
                                          <p:spTgt spid="5"/>
                                        </p:tgtEl>
                                        <p:attrNameLst>
                                          <p:attrName>ppt_h</p:attrName>
                                        </p:attrNameLst>
                                      </p:cBhvr>
                                      <p:tavLst>
                                        <p:tav tm="0">
                                          <p:val>
                                            <p:fltVal val="0"/>
                                          </p:val>
                                        </p:tav>
                                        <p:tav tm="100000">
                                          <p:val>
                                            <p:strVal val="#ppt_h"/>
                                          </p:val>
                                        </p:tav>
                                      </p:tavLst>
                                    </p:anim>
                                    <p:animEffect transition="in" filter="fade">
                                      <p:cBhvr>
                                        <p:cTn id="29" dur="500"/>
                                        <p:tgtEl>
                                          <p:spTgt spid="5"/>
                                        </p:tgtEl>
                                      </p:cBhvr>
                                    </p:animEffect>
                                  </p:childTnLst>
                                </p:cTn>
                              </p:par>
                              <p:par>
                                <p:cTn id="30" presetID="53" presetClass="entr" presetSubtype="16"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500" fill="hold"/>
                                        <p:tgtEl>
                                          <p:spTgt spid="8"/>
                                        </p:tgtEl>
                                        <p:attrNameLst>
                                          <p:attrName>ppt_w</p:attrName>
                                        </p:attrNameLst>
                                      </p:cBhvr>
                                      <p:tavLst>
                                        <p:tav tm="0">
                                          <p:val>
                                            <p:fltVal val="0"/>
                                          </p:val>
                                        </p:tav>
                                        <p:tav tm="100000">
                                          <p:val>
                                            <p:strVal val="#ppt_w"/>
                                          </p:val>
                                        </p:tav>
                                      </p:tavLst>
                                    </p:anim>
                                    <p:anim calcmode="lin" valueType="num">
                                      <p:cBhvr>
                                        <p:cTn id="33" dur="500" fill="hold"/>
                                        <p:tgtEl>
                                          <p:spTgt spid="8"/>
                                        </p:tgtEl>
                                        <p:attrNameLst>
                                          <p:attrName>ppt_h</p:attrName>
                                        </p:attrNameLst>
                                      </p:cBhvr>
                                      <p:tavLst>
                                        <p:tav tm="0">
                                          <p:val>
                                            <p:fltVal val="0"/>
                                          </p:val>
                                        </p:tav>
                                        <p:tav tm="100000">
                                          <p:val>
                                            <p:strVal val="#ppt_h"/>
                                          </p:val>
                                        </p:tav>
                                      </p:tavLst>
                                    </p:anim>
                                    <p:animEffect transition="in" filter="fade">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Die Tür</a:t>
            </a:r>
          </a:p>
        </p:txBody>
      </p:sp>
      <p:sp>
        <p:nvSpPr>
          <p:cNvPr id="10" name="Inhaltsplatzhalter 4">
            <a:extLst>
              <a:ext uri="{FF2B5EF4-FFF2-40B4-BE49-F238E27FC236}">
                <a16:creationId xmlns:a16="http://schemas.microsoft.com/office/drawing/2014/main" id="{AE193D46-5CAF-4346-819B-BA45A384D3A6}"/>
              </a:ext>
            </a:extLst>
          </p:cNvPr>
          <p:cNvSpPr>
            <a:spLocks noGrp="1"/>
          </p:cNvSpPr>
          <p:nvPr>
            <p:ph idx="1"/>
          </p:nvPr>
        </p:nvSpPr>
        <p:spPr>
          <a:xfrm>
            <a:off x="670421" y="1396767"/>
            <a:ext cx="10515600" cy="4969460"/>
          </a:xfrm>
        </p:spPr>
        <p:txBody>
          <a:bodyPr>
            <a:normAutofit/>
          </a:bodyPr>
          <a:lstStyle/>
          <a:p>
            <a:r>
              <a:rPr lang="de-CH" sz="3000" dirty="0">
                <a:solidFill>
                  <a:srgbClr val="FF0000"/>
                </a:solidFill>
              </a:rPr>
              <a:t>Karmesin: 	der König Israels</a:t>
            </a:r>
          </a:p>
          <a:p>
            <a:pPr marL="0" indent="0">
              <a:buNone/>
            </a:pPr>
            <a:endParaRPr lang="de-CH" sz="3000" dirty="0">
              <a:solidFill>
                <a:srgbClr val="FF0000"/>
              </a:solidFill>
            </a:endParaRPr>
          </a:p>
          <a:p>
            <a:pPr marL="0" indent="0">
              <a:buNone/>
            </a:pPr>
            <a:r>
              <a:rPr lang="de-CH" sz="3000" dirty="0">
                <a:solidFill>
                  <a:srgbClr val="FF0000"/>
                </a:solidFill>
              </a:rPr>
              <a:t>		</a:t>
            </a:r>
            <a:r>
              <a:rPr lang="de-CH" sz="3000" dirty="0"/>
              <a:t>					</a:t>
            </a:r>
          </a:p>
        </p:txBody>
      </p:sp>
      <p:sp>
        <p:nvSpPr>
          <p:cNvPr id="9" name="Inhaltsplatzhalter 4">
            <a:extLst>
              <a:ext uri="{FF2B5EF4-FFF2-40B4-BE49-F238E27FC236}">
                <a16:creationId xmlns:a16="http://schemas.microsoft.com/office/drawing/2014/main" id="{BD2784AD-58B0-41A6-B035-F18612CF6743}"/>
              </a:ext>
            </a:extLst>
          </p:cNvPr>
          <p:cNvSpPr txBox="1">
            <a:spLocks/>
          </p:cNvSpPr>
          <p:nvPr/>
        </p:nvSpPr>
        <p:spPr>
          <a:xfrm>
            <a:off x="2324449" y="3555647"/>
            <a:ext cx="9646641" cy="293722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3000" dirty="0"/>
              <a:t>„und sie zogen ihn aus und legten ihm einen scharlachroten Mantel um. Und sie flochten eine Krone aus Dornen und setzten sie auf sein Haupt und gaben ihm ein Rohr in seine Rechte; und sie fielen vor ihm auf die Knie und verspotteten ihn und sagten: Sei gegrüßt, König der Juden!“</a:t>
            </a:r>
            <a:br>
              <a:rPr lang="de-DE" sz="3000" dirty="0"/>
            </a:br>
            <a:r>
              <a:rPr lang="de-DE" sz="3000" dirty="0" err="1"/>
              <a:t>Mt</a:t>
            </a:r>
            <a:r>
              <a:rPr lang="de-DE" sz="3000" dirty="0"/>
              <a:t> 27, 28-29 (ELB)</a:t>
            </a:r>
          </a:p>
          <a:p>
            <a:pPr marL="0" indent="0">
              <a:buNone/>
            </a:pPr>
            <a:br>
              <a:rPr lang="de-DE" sz="3000" dirty="0"/>
            </a:br>
            <a:endParaRPr lang="de-DE" sz="3000" dirty="0"/>
          </a:p>
        </p:txBody>
      </p:sp>
    </p:spTree>
    <p:extLst>
      <p:ext uri="{BB962C8B-B14F-4D97-AF65-F5344CB8AC3E}">
        <p14:creationId xmlns:p14="http://schemas.microsoft.com/office/powerpoint/2010/main" val="3956507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p:cTn id="7"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0">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 calcmode="lin" valueType="num">
                                      <p:cBhvr>
                                        <p:cTn id="14"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Die Tür</a:t>
            </a:r>
          </a:p>
        </p:txBody>
      </p:sp>
      <p:sp>
        <p:nvSpPr>
          <p:cNvPr id="10" name="Inhaltsplatzhalter 4">
            <a:extLst>
              <a:ext uri="{FF2B5EF4-FFF2-40B4-BE49-F238E27FC236}">
                <a16:creationId xmlns:a16="http://schemas.microsoft.com/office/drawing/2014/main" id="{AE193D46-5CAF-4346-819B-BA45A384D3A6}"/>
              </a:ext>
            </a:extLst>
          </p:cNvPr>
          <p:cNvSpPr>
            <a:spLocks noGrp="1"/>
          </p:cNvSpPr>
          <p:nvPr>
            <p:ph idx="1"/>
          </p:nvPr>
        </p:nvSpPr>
        <p:spPr>
          <a:xfrm>
            <a:off x="670421" y="1396767"/>
            <a:ext cx="10515600" cy="4969460"/>
          </a:xfrm>
        </p:spPr>
        <p:txBody>
          <a:bodyPr>
            <a:normAutofit/>
          </a:bodyPr>
          <a:lstStyle/>
          <a:p>
            <a:r>
              <a:rPr lang="de-CH" sz="3000" dirty="0">
                <a:solidFill>
                  <a:srgbClr val="FF0000"/>
                </a:solidFill>
              </a:rPr>
              <a:t>Karmesin: 	der König Israels</a:t>
            </a:r>
          </a:p>
          <a:p>
            <a:r>
              <a:rPr lang="de-CH" sz="3000" dirty="0">
                <a:solidFill>
                  <a:srgbClr val="CC0066"/>
                </a:solidFill>
              </a:rPr>
              <a:t>Roter Purpur: 	der Knecht des Herrn auf dem Thron</a:t>
            </a:r>
          </a:p>
          <a:p>
            <a:pPr marL="0" indent="0">
              <a:buNone/>
            </a:pPr>
            <a:endParaRPr lang="de-CH" sz="3000" dirty="0">
              <a:solidFill>
                <a:srgbClr val="FF0000"/>
              </a:solidFill>
            </a:endParaRPr>
          </a:p>
          <a:p>
            <a:pPr marL="0" indent="0">
              <a:buNone/>
            </a:pPr>
            <a:endParaRPr lang="de-CH" sz="3000" dirty="0">
              <a:solidFill>
                <a:srgbClr val="FF0000"/>
              </a:solidFill>
            </a:endParaRPr>
          </a:p>
          <a:p>
            <a:pPr marL="0" indent="0">
              <a:buNone/>
            </a:pPr>
            <a:r>
              <a:rPr lang="de-CH" sz="3000" dirty="0">
                <a:solidFill>
                  <a:srgbClr val="FF0000"/>
                </a:solidFill>
              </a:rPr>
              <a:t>		</a:t>
            </a:r>
            <a:r>
              <a:rPr lang="de-CH" sz="3000" dirty="0"/>
              <a:t>					</a:t>
            </a:r>
          </a:p>
        </p:txBody>
      </p:sp>
      <p:sp>
        <p:nvSpPr>
          <p:cNvPr id="9" name="Inhaltsplatzhalter 4">
            <a:extLst>
              <a:ext uri="{FF2B5EF4-FFF2-40B4-BE49-F238E27FC236}">
                <a16:creationId xmlns:a16="http://schemas.microsoft.com/office/drawing/2014/main" id="{BD2784AD-58B0-41A6-B035-F18612CF6743}"/>
              </a:ext>
            </a:extLst>
          </p:cNvPr>
          <p:cNvSpPr txBox="1">
            <a:spLocks/>
          </p:cNvSpPr>
          <p:nvPr/>
        </p:nvSpPr>
        <p:spPr>
          <a:xfrm>
            <a:off x="2324449" y="3555647"/>
            <a:ext cx="9428527" cy="293722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3000" dirty="0"/>
              <a:t>„Der Herr wurde nun, nachdem er mit ihnen geredet hatte, in den Himmel aufgenommen und setzte sich zur Rechten Gottes.“ Mk 16,19</a:t>
            </a:r>
          </a:p>
          <a:p>
            <a:pPr marL="0" indent="0">
              <a:buNone/>
            </a:pPr>
            <a:br>
              <a:rPr lang="de-DE" sz="3000" dirty="0"/>
            </a:br>
            <a:endParaRPr lang="de-DE" sz="3000" dirty="0"/>
          </a:p>
        </p:txBody>
      </p:sp>
    </p:spTree>
    <p:extLst>
      <p:ext uri="{BB962C8B-B14F-4D97-AF65-F5344CB8AC3E}">
        <p14:creationId xmlns:p14="http://schemas.microsoft.com/office/powerpoint/2010/main" val="2464167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 calcmode="lin" valueType="num">
                                      <p:cBhvr>
                                        <p:cTn id="7" dur="500" fill="hold"/>
                                        <p:tgtEl>
                                          <p:spTgt spid="10">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10">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10">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 calcmode="lin" valueType="num">
                                      <p:cBhvr>
                                        <p:cTn id="14"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Die Tür</a:t>
            </a:r>
          </a:p>
        </p:txBody>
      </p:sp>
      <p:sp>
        <p:nvSpPr>
          <p:cNvPr id="10" name="Inhaltsplatzhalter 4">
            <a:extLst>
              <a:ext uri="{FF2B5EF4-FFF2-40B4-BE49-F238E27FC236}">
                <a16:creationId xmlns:a16="http://schemas.microsoft.com/office/drawing/2014/main" id="{AE193D46-5CAF-4346-819B-BA45A384D3A6}"/>
              </a:ext>
            </a:extLst>
          </p:cNvPr>
          <p:cNvSpPr>
            <a:spLocks noGrp="1"/>
          </p:cNvSpPr>
          <p:nvPr>
            <p:ph idx="1"/>
          </p:nvPr>
        </p:nvSpPr>
        <p:spPr>
          <a:xfrm>
            <a:off x="670421" y="1396767"/>
            <a:ext cx="10515600" cy="4969460"/>
          </a:xfrm>
        </p:spPr>
        <p:txBody>
          <a:bodyPr>
            <a:normAutofit/>
          </a:bodyPr>
          <a:lstStyle/>
          <a:p>
            <a:r>
              <a:rPr lang="de-CH" sz="3000" dirty="0">
                <a:solidFill>
                  <a:srgbClr val="FF0000"/>
                </a:solidFill>
              </a:rPr>
              <a:t>Karmesin: 	der König Israels</a:t>
            </a:r>
          </a:p>
          <a:p>
            <a:r>
              <a:rPr lang="de-CH" sz="3000" dirty="0">
                <a:solidFill>
                  <a:srgbClr val="CC0066"/>
                </a:solidFill>
              </a:rPr>
              <a:t>Roter Purpur: 	der Knecht des Herrn auf dem Thron</a:t>
            </a:r>
          </a:p>
          <a:p>
            <a:pPr marL="0" indent="0">
              <a:buNone/>
            </a:pPr>
            <a:endParaRPr lang="de-CH" sz="3000" dirty="0">
              <a:solidFill>
                <a:srgbClr val="FF0000"/>
              </a:solidFill>
            </a:endParaRPr>
          </a:p>
          <a:p>
            <a:pPr marL="0" indent="0">
              <a:buNone/>
            </a:pPr>
            <a:endParaRPr lang="de-CH" sz="3000" dirty="0">
              <a:solidFill>
                <a:srgbClr val="FF0000"/>
              </a:solidFill>
            </a:endParaRPr>
          </a:p>
          <a:p>
            <a:pPr marL="0" indent="0">
              <a:buNone/>
            </a:pPr>
            <a:r>
              <a:rPr lang="de-CH" sz="3000" dirty="0">
                <a:solidFill>
                  <a:srgbClr val="FF0000"/>
                </a:solidFill>
              </a:rPr>
              <a:t>		</a:t>
            </a:r>
            <a:r>
              <a:rPr lang="de-CH" sz="3000" dirty="0"/>
              <a:t>					</a:t>
            </a:r>
          </a:p>
        </p:txBody>
      </p:sp>
      <p:sp>
        <p:nvSpPr>
          <p:cNvPr id="9" name="Inhaltsplatzhalter 4">
            <a:extLst>
              <a:ext uri="{FF2B5EF4-FFF2-40B4-BE49-F238E27FC236}">
                <a16:creationId xmlns:a16="http://schemas.microsoft.com/office/drawing/2014/main" id="{BD2784AD-58B0-41A6-B035-F18612CF6743}"/>
              </a:ext>
            </a:extLst>
          </p:cNvPr>
          <p:cNvSpPr txBox="1">
            <a:spLocks/>
          </p:cNvSpPr>
          <p:nvPr/>
        </p:nvSpPr>
        <p:spPr>
          <a:xfrm>
            <a:off x="2324449" y="3555647"/>
            <a:ext cx="9344637" cy="293722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3000" dirty="0"/>
              <a:t>„legten ihm einen Purpurmantel um, flochten eine Dornenkrone und setzten sie ihm auf.“ Mk 15,17</a:t>
            </a:r>
          </a:p>
          <a:p>
            <a:pPr marL="0" indent="0">
              <a:buNone/>
            </a:pPr>
            <a:br>
              <a:rPr lang="de-DE" sz="3000" dirty="0"/>
            </a:br>
            <a:endParaRPr lang="de-DE" sz="3000" dirty="0"/>
          </a:p>
        </p:txBody>
      </p:sp>
    </p:spTree>
    <p:extLst>
      <p:ext uri="{BB962C8B-B14F-4D97-AF65-F5344CB8AC3E}">
        <p14:creationId xmlns:p14="http://schemas.microsoft.com/office/powerpoint/2010/main" val="679749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Die Tür</a:t>
            </a:r>
          </a:p>
        </p:txBody>
      </p:sp>
      <p:sp>
        <p:nvSpPr>
          <p:cNvPr id="10" name="Inhaltsplatzhalter 4">
            <a:extLst>
              <a:ext uri="{FF2B5EF4-FFF2-40B4-BE49-F238E27FC236}">
                <a16:creationId xmlns:a16="http://schemas.microsoft.com/office/drawing/2014/main" id="{AE193D46-5CAF-4346-819B-BA45A384D3A6}"/>
              </a:ext>
            </a:extLst>
          </p:cNvPr>
          <p:cNvSpPr>
            <a:spLocks noGrp="1"/>
          </p:cNvSpPr>
          <p:nvPr>
            <p:ph idx="1"/>
          </p:nvPr>
        </p:nvSpPr>
        <p:spPr>
          <a:xfrm>
            <a:off x="670421" y="1396767"/>
            <a:ext cx="10515600" cy="4969460"/>
          </a:xfrm>
        </p:spPr>
        <p:txBody>
          <a:bodyPr>
            <a:normAutofit/>
          </a:bodyPr>
          <a:lstStyle/>
          <a:p>
            <a:r>
              <a:rPr lang="de-CH" sz="3000" dirty="0">
                <a:solidFill>
                  <a:srgbClr val="FF0000"/>
                </a:solidFill>
              </a:rPr>
              <a:t>Karmesin: 	der König Israels</a:t>
            </a:r>
          </a:p>
          <a:p>
            <a:r>
              <a:rPr lang="de-CH" sz="3000" dirty="0">
                <a:solidFill>
                  <a:srgbClr val="CC0066"/>
                </a:solidFill>
              </a:rPr>
              <a:t>Roter Purpur: 	der Knecht des Herrn auf dem Thron</a:t>
            </a:r>
          </a:p>
          <a:p>
            <a:r>
              <a:rPr lang="de-CH" sz="3000" dirty="0"/>
              <a:t>Weisses Leinen: der vollkommen gerechte Mensch</a:t>
            </a:r>
          </a:p>
          <a:p>
            <a:pPr marL="0" indent="0">
              <a:buNone/>
            </a:pPr>
            <a:endParaRPr lang="de-CH" sz="3000" dirty="0">
              <a:solidFill>
                <a:srgbClr val="FF0000"/>
              </a:solidFill>
            </a:endParaRPr>
          </a:p>
          <a:p>
            <a:pPr marL="0" indent="0">
              <a:buNone/>
            </a:pPr>
            <a:endParaRPr lang="de-CH" sz="3000" dirty="0">
              <a:solidFill>
                <a:srgbClr val="FF0000"/>
              </a:solidFill>
            </a:endParaRPr>
          </a:p>
          <a:p>
            <a:pPr marL="0" indent="0">
              <a:buNone/>
            </a:pPr>
            <a:r>
              <a:rPr lang="de-CH" sz="3000" dirty="0">
                <a:solidFill>
                  <a:srgbClr val="FF0000"/>
                </a:solidFill>
              </a:rPr>
              <a:t>		</a:t>
            </a:r>
            <a:r>
              <a:rPr lang="de-CH" sz="3000" dirty="0"/>
              <a:t>					</a:t>
            </a:r>
          </a:p>
        </p:txBody>
      </p:sp>
      <p:sp>
        <p:nvSpPr>
          <p:cNvPr id="9" name="Inhaltsplatzhalter 4">
            <a:extLst>
              <a:ext uri="{FF2B5EF4-FFF2-40B4-BE49-F238E27FC236}">
                <a16:creationId xmlns:a16="http://schemas.microsoft.com/office/drawing/2014/main" id="{BD2784AD-58B0-41A6-B035-F18612CF6743}"/>
              </a:ext>
            </a:extLst>
          </p:cNvPr>
          <p:cNvSpPr txBox="1">
            <a:spLocks/>
          </p:cNvSpPr>
          <p:nvPr/>
        </p:nvSpPr>
        <p:spPr>
          <a:xfrm>
            <a:off x="2324449" y="3555647"/>
            <a:ext cx="9344637" cy="293722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3000" dirty="0"/>
              <a:t>„Und Herodes behandelte ihn verächtlich und verspottete ihn samt seinen Kriegsleuten und schickte ihn, nachdem er ihm ein Prachtgewand hatte anlegen lassen, wieder zu Pilatus.“ </a:t>
            </a:r>
            <a:r>
              <a:rPr lang="de-DE" sz="3000" dirty="0" err="1"/>
              <a:t>Lk</a:t>
            </a:r>
            <a:r>
              <a:rPr lang="de-DE" sz="3000" dirty="0"/>
              <a:t> 23,11</a:t>
            </a:r>
            <a:br>
              <a:rPr lang="de-DE" sz="3000" dirty="0"/>
            </a:br>
            <a:endParaRPr lang="de-DE" sz="3000" dirty="0"/>
          </a:p>
        </p:txBody>
      </p:sp>
    </p:spTree>
    <p:extLst>
      <p:ext uri="{BB962C8B-B14F-4D97-AF65-F5344CB8AC3E}">
        <p14:creationId xmlns:p14="http://schemas.microsoft.com/office/powerpoint/2010/main" val="2223105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 calcmode="lin" valueType="num">
                                      <p:cBhvr>
                                        <p:cTn id="7" dur="500" fill="hold"/>
                                        <p:tgtEl>
                                          <p:spTgt spid="10">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10">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10">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 calcmode="lin" valueType="num">
                                      <p:cBhvr>
                                        <p:cTn id="14"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Gründe für das Studium der Stiftshütte</a:t>
            </a:r>
          </a:p>
        </p:txBody>
      </p:sp>
      <p:sp>
        <p:nvSpPr>
          <p:cNvPr id="5" name="Inhaltsplatzhalter 4">
            <a:extLst>
              <a:ext uri="{FF2B5EF4-FFF2-40B4-BE49-F238E27FC236}">
                <a16:creationId xmlns:a16="http://schemas.microsoft.com/office/drawing/2014/main" id="{85C77E50-817D-4071-BB78-495828DAB4C9}"/>
              </a:ext>
            </a:extLst>
          </p:cNvPr>
          <p:cNvSpPr>
            <a:spLocks noGrp="1"/>
          </p:cNvSpPr>
          <p:nvPr>
            <p:ph idx="1"/>
          </p:nvPr>
        </p:nvSpPr>
        <p:spPr>
          <a:xfrm>
            <a:off x="838200" y="1825625"/>
            <a:ext cx="10515600" cy="1603375"/>
          </a:xfrm>
        </p:spPr>
        <p:txBody>
          <a:bodyPr>
            <a:normAutofit/>
          </a:bodyPr>
          <a:lstStyle/>
          <a:p>
            <a:r>
              <a:rPr lang="de-CH" sz="3000" dirty="0"/>
              <a:t>1. 50 Kapitel über die Stiftshütte</a:t>
            </a:r>
            <a:endParaRPr lang="de-CH" sz="2600" dirty="0"/>
          </a:p>
          <a:p>
            <a:r>
              <a:rPr lang="de-CH" sz="3000" dirty="0"/>
              <a:t>2. Sie ist ein Abbild und Schatten der himmlischen Dinge</a:t>
            </a:r>
          </a:p>
          <a:p>
            <a:pPr marL="0" indent="0">
              <a:buNone/>
            </a:pPr>
            <a:r>
              <a:rPr lang="de-CH" sz="3000" dirty="0"/>
              <a:t>	</a:t>
            </a:r>
          </a:p>
        </p:txBody>
      </p:sp>
      <p:sp>
        <p:nvSpPr>
          <p:cNvPr id="6" name="Inhaltsplatzhalter 4">
            <a:extLst>
              <a:ext uri="{FF2B5EF4-FFF2-40B4-BE49-F238E27FC236}">
                <a16:creationId xmlns:a16="http://schemas.microsoft.com/office/drawing/2014/main" id="{A05957DE-05A9-4ABB-88E6-58393FCE489F}"/>
              </a:ext>
            </a:extLst>
          </p:cNvPr>
          <p:cNvSpPr txBox="1">
            <a:spLocks/>
          </p:cNvSpPr>
          <p:nvPr/>
        </p:nvSpPr>
        <p:spPr>
          <a:xfrm>
            <a:off x="1215703" y="3185720"/>
            <a:ext cx="10515600" cy="23061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3000" dirty="0"/>
              <a:t>„</a:t>
            </a:r>
            <a:r>
              <a:rPr lang="de-DE" dirty="0"/>
              <a:t>Diese dienen einem Abbild und Schatten des Himmlischen, gemäß der göttlichen Weisung, die Mose erhielt, als er die Stiftshütte anfertigen sollte: »Achte darauf«, heißt es nämlich, »dass du alles nach dem Vorbild machst, das dir auf dem Berg 	gezeigt worden ist!«“ </a:t>
            </a:r>
            <a:r>
              <a:rPr lang="de-DE" dirty="0" err="1"/>
              <a:t>Hebr</a:t>
            </a:r>
            <a:r>
              <a:rPr lang="de-DE" dirty="0"/>
              <a:t> 8,5</a:t>
            </a:r>
            <a:endParaRPr lang="de-CH" sz="3000" dirty="0"/>
          </a:p>
        </p:txBody>
      </p:sp>
    </p:spTree>
    <p:extLst>
      <p:ext uri="{BB962C8B-B14F-4D97-AF65-F5344CB8AC3E}">
        <p14:creationId xmlns:p14="http://schemas.microsoft.com/office/powerpoint/2010/main" val="3665741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Die Tür</a:t>
            </a:r>
          </a:p>
        </p:txBody>
      </p:sp>
      <p:sp>
        <p:nvSpPr>
          <p:cNvPr id="10" name="Inhaltsplatzhalter 4">
            <a:extLst>
              <a:ext uri="{FF2B5EF4-FFF2-40B4-BE49-F238E27FC236}">
                <a16:creationId xmlns:a16="http://schemas.microsoft.com/office/drawing/2014/main" id="{AE193D46-5CAF-4346-819B-BA45A384D3A6}"/>
              </a:ext>
            </a:extLst>
          </p:cNvPr>
          <p:cNvSpPr>
            <a:spLocks noGrp="1"/>
          </p:cNvSpPr>
          <p:nvPr>
            <p:ph idx="1"/>
          </p:nvPr>
        </p:nvSpPr>
        <p:spPr>
          <a:xfrm>
            <a:off x="670421" y="1396767"/>
            <a:ext cx="10515600" cy="4969460"/>
          </a:xfrm>
        </p:spPr>
        <p:txBody>
          <a:bodyPr>
            <a:normAutofit/>
          </a:bodyPr>
          <a:lstStyle/>
          <a:p>
            <a:r>
              <a:rPr lang="de-CH" sz="3000" dirty="0">
                <a:solidFill>
                  <a:srgbClr val="FF0000"/>
                </a:solidFill>
              </a:rPr>
              <a:t>Karmesin: 	der König Israels</a:t>
            </a:r>
          </a:p>
          <a:p>
            <a:r>
              <a:rPr lang="de-CH" sz="3000" dirty="0">
                <a:solidFill>
                  <a:srgbClr val="CC0066"/>
                </a:solidFill>
              </a:rPr>
              <a:t>Roter Purpur: 	der Knecht des Herrn auf dem Thron</a:t>
            </a:r>
          </a:p>
          <a:p>
            <a:r>
              <a:rPr lang="de-CH" sz="3000" dirty="0"/>
              <a:t>Weisses Leinen: der vollkommen gerechte Mensch</a:t>
            </a:r>
          </a:p>
          <a:p>
            <a:r>
              <a:rPr lang="de-CH" sz="3000" dirty="0">
                <a:solidFill>
                  <a:srgbClr val="3399FF"/>
                </a:solidFill>
              </a:rPr>
              <a:t>Blauer Purpur:	der Sohn Gottes</a:t>
            </a:r>
          </a:p>
          <a:p>
            <a:pPr marL="0" indent="0">
              <a:buNone/>
            </a:pPr>
            <a:endParaRPr lang="de-CH" sz="3000" dirty="0">
              <a:solidFill>
                <a:srgbClr val="FF0000"/>
              </a:solidFill>
            </a:endParaRPr>
          </a:p>
          <a:p>
            <a:pPr marL="0" indent="0">
              <a:buNone/>
            </a:pPr>
            <a:endParaRPr lang="de-CH" sz="3000" dirty="0">
              <a:solidFill>
                <a:srgbClr val="FF0000"/>
              </a:solidFill>
            </a:endParaRPr>
          </a:p>
          <a:p>
            <a:pPr marL="0" indent="0">
              <a:buNone/>
            </a:pPr>
            <a:r>
              <a:rPr lang="de-CH" sz="3000" dirty="0">
                <a:solidFill>
                  <a:srgbClr val="FF0000"/>
                </a:solidFill>
              </a:rPr>
              <a:t>		</a:t>
            </a:r>
            <a:r>
              <a:rPr lang="de-CH" sz="3000" dirty="0"/>
              <a:t>					</a:t>
            </a:r>
          </a:p>
        </p:txBody>
      </p:sp>
      <p:sp>
        <p:nvSpPr>
          <p:cNvPr id="9" name="Inhaltsplatzhalter 4">
            <a:extLst>
              <a:ext uri="{FF2B5EF4-FFF2-40B4-BE49-F238E27FC236}">
                <a16:creationId xmlns:a16="http://schemas.microsoft.com/office/drawing/2014/main" id="{BD2784AD-58B0-41A6-B035-F18612CF6743}"/>
              </a:ext>
            </a:extLst>
          </p:cNvPr>
          <p:cNvSpPr txBox="1">
            <a:spLocks/>
          </p:cNvSpPr>
          <p:nvPr/>
        </p:nvSpPr>
        <p:spPr>
          <a:xfrm>
            <a:off x="2324449" y="3555647"/>
            <a:ext cx="9512417" cy="293722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3000" dirty="0"/>
              <a:t>„Ich bin vom Vater ausgegangen und in die Welt gekommen; wiederum verlasse ich die Welt und gehe zum Vater.“ </a:t>
            </a:r>
            <a:br>
              <a:rPr lang="de-DE" sz="3000" dirty="0"/>
            </a:br>
            <a:r>
              <a:rPr lang="de-DE" sz="3000" dirty="0" err="1"/>
              <a:t>Joh</a:t>
            </a:r>
            <a:r>
              <a:rPr lang="de-DE" sz="3000" dirty="0"/>
              <a:t> 16,28</a:t>
            </a:r>
            <a:br>
              <a:rPr lang="de-DE" sz="3000" dirty="0"/>
            </a:br>
            <a:endParaRPr lang="de-DE" sz="3000" dirty="0"/>
          </a:p>
        </p:txBody>
      </p:sp>
    </p:spTree>
    <p:extLst>
      <p:ext uri="{BB962C8B-B14F-4D97-AF65-F5344CB8AC3E}">
        <p14:creationId xmlns:p14="http://schemas.microsoft.com/office/powerpoint/2010/main" val="2956166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
                                            <p:txEl>
                                              <p:pRg st="3" end="3"/>
                                            </p:txEl>
                                          </p:spTgt>
                                        </p:tgtEl>
                                        <p:attrNameLst>
                                          <p:attrName>style.visibility</p:attrName>
                                        </p:attrNameLst>
                                      </p:cBhvr>
                                      <p:to>
                                        <p:strVal val="visible"/>
                                      </p:to>
                                    </p:set>
                                    <p:anim calcmode="lin" valueType="num">
                                      <p:cBhvr>
                                        <p:cTn id="7" dur="500" fill="hold"/>
                                        <p:tgtEl>
                                          <p:spTgt spid="10">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10">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10">
                                            <p:txEl>
                                              <p:pRg st="3" end="3"/>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 calcmode="lin" valueType="num">
                                      <p:cBhvr>
                                        <p:cTn id="14"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Der Brandopferaltar</a:t>
            </a:r>
          </a:p>
        </p:txBody>
      </p:sp>
      <p:sp>
        <p:nvSpPr>
          <p:cNvPr id="7" name="Inhaltsplatzhalter 6">
            <a:extLst>
              <a:ext uri="{FF2B5EF4-FFF2-40B4-BE49-F238E27FC236}">
                <a16:creationId xmlns:a16="http://schemas.microsoft.com/office/drawing/2014/main" id="{8CD9853F-AA43-4C96-9D6C-1C0418174845}"/>
              </a:ext>
            </a:extLst>
          </p:cNvPr>
          <p:cNvSpPr>
            <a:spLocks noGrp="1"/>
          </p:cNvSpPr>
          <p:nvPr>
            <p:ph idx="1"/>
          </p:nvPr>
        </p:nvSpPr>
        <p:spPr>
          <a:xfrm>
            <a:off x="838200" y="1825624"/>
            <a:ext cx="10515600" cy="4952681"/>
          </a:xfrm>
        </p:spPr>
        <p:txBody>
          <a:bodyPr>
            <a:normAutofit/>
          </a:bodyPr>
          <a:lstStyle/>
          <a:p>
            <a:pPr marL="0" indent="0">
              <a:buNone/>
            </a:pPr>
            <a:r>
              <a:rPr lang="de-DE" sz="3000" dirty="0"/>
              <a:t>„denn alle haben gesündigt und verfehlen die Herrlichkeit, die sie vor Gott haben sollten,“ </a:t>
            </a:r>
            <a:r>
              <a:rPr lang="de-DE" sz="3000" dirty="0" err="1"/>
              <a:t>Röm</a:t>
            </a:r>
            <a:r>
              <a:rPr lang="de-DE" sz="3000" dirty="0"/>
              <a:t> 3,23</a:t>
            </a:r>
          </a:p>
          <a:p>
            <a:pPr marL="0" indent="0">
              <a:buNone/>
            </a:pPr>
            <a:endParaRPr lang="de-DE" sz="3000" dirty="0"/>
          </a:p>
          <a:p>
            <a:pPr marL="0" indent="0">
              <a:buNone/>
            </a:pPr>
            <a:r>
              <a:rPr lang="de-DE" sz="3000" dirty="0"/>
              <a:t>„Denn der Lohn der Sünde ist der Tod;“ </a:t>
            </a:r>
            <a:r>
              <a:rPr lang="de-DE" sz="3000" dirty="0" err="1"/>
              <a:t>Röm</a:t>
            </a:r>
            <a:r>
              <a:rPr lang="de-DE" sz="3000" dirty="0"/>
              <a:t> 6,23</a:t>
            </a:r>
          </a:p>
          <a:p>
            <a:pPr marL="0" indent="0">
              <a:buNone/>
            </a:pPr>
            <a:endParaRPr lang="de-DE" sz="3000" dirty="0"/>
          </a:p>
        </p:txBody>
      </p:sp>
    </p:spTree>
    <p:extLst>
      <p:ext uri="{BB962C8B-B14F-4D97-AF65-F5344CB8AC3E}">
        <p14:creationId xmlns:p14="http://schemas.microsoft.com/office/powerpoint/2010/main" val="282564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 calcmode="lin" valueType="num">
                                      <p:cBhvr>
                                        <p:cTn id="14"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7">
                                            <p:txEl>
                                              <p:pRg st="0" end="0"/>
                                            </p:txEl>
                                          </p:spTgt>
                                        </p:tgtEl>
                                      </p:cBhvr>
                                    </p:animEffect>
                                  </p:childTnLst>
                                </p:cTn>
                              </p:par>
                              <p:par>
                                <p:cTn id="17" presetID="53" presetClass="entr" presetSubtype="16" fill="hold" nodeType="with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p:cTn id="19"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7">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Der Brandopferaltar</a:t>
            </a:r>
          </a:p>
        </p:txBody>
      </p:sp>
      <p:sp>
        <p:nvSpPr>
          <p:cNvPr id="7" name="Inhaltsplatzhalter 6">
            <a:extLst>
              <a:ext uri="{FF2B5EF4-FFF2-40B4-BE49-F238E27FC236}">
                <a16:creationId xmlns:a16="http://schemas.microsoft.com/office/drawing/2014/main" id="{8CD9853F-AA43-4C96-9D6C-1C0418174845}"/>
              </a:ext>
            </a:extLst>
          </p:cNvPr>
          <p:cNvSpPr>
            <a:spLocks noGrp="1"/>
          </p:cNvSpPr>
          <p:nvPr>
            <p:ph idx="1"/>
          </p:nvPr>
        </p:nvSpPr>
        <p:spPr>
          <a:xfrm>
            <a:off x="838200" y="1825624"/>
            <a:ext cx="10515600" cy="4952681"/>
          </a:xfrm>
        </p:spPr>
        <p:txBody>
          <a:bodyPr>
            <a:normAutofit/>
          </a:bodyPr>
          <a:lstStyle/>
          <a:p>
            <a:pPr marL="0" indent="0">
              <a:buNone/>
            </a:pPr>
            <a:r>
              <a:rPr lang="de-DE" sz="3000" dirty="0"/>
              <a:t>„denn alle haben gesündigt und verfehlen die Herrlichkeit, die sie vor Gott haben sollten,“ </a:t>
            </a:r>
            <a:r>
              <a:rPr lang="de-DE" sz="3000" dirty="0" err="1"/>
              <a:t>Röm</a:t>
            </a:r>
            <a:r>
              <a:rPr lang="de-DE" sz="3000" dirty="0"/>
              <a:t> 3,23</a:t>
            </a:r>
          </a:p>
          <a:p>
            <a:pPr marL="0" indent="0">
              <a:buNone/>
            </a:pPr>
            <a:endParaRPr lang="de-DE" sz="3000" dirty="0"/>
          </a:p>
          <a:p>
            <a:pPr marL="0" indent="0">
              <a:buNone/>
            </a:pPr>
            <a:r>
              <a:rPr lang="de-DE" sz="3000" dirty="0"/>
              <a:t>„Denn der Lohn der Sünde ist der Tod;“ </a:t>
            </a:r>
            <a:r>
              <a:rPr lang="de-DE" sz="3000" dirty="0" err="1"/>
              <a:t>Röm</a:t>
            </a:r>
            <a:r>
              <a:rPr lang="de-DE" sz="3000" dirty="0"/>
              <a:t> 6,23</a:t>
            </a:r>
          </a:p>
          <a:p>
            <a:pPr marL="0" indent="0">
              <a:buNone/>
            </a:pPr>
            <a:endParaRPr lang="de-DE" sz="3000" dirty="0"/>
          </a:p>
          <a:p>
            <a:r>
              <a:rPr lang="de-DE" sz="3000" dirty="0"/>
              <a:t>Stellvertretung</a:t>
            </a:r>
          </a:p>
          <a:p>
            <a:r>
              <a:rPr lang="de-DE" sz="3000" dirty="0"/>
              <a:t>Aufstützen</a:t>
            </a:r>
          </a:p>
          <a:p>
            <a:r>
              <a:rPr lang="de-DE" sz="3000" dirty="0"/>
              <a:t>Sündenbekenntnis</a:t>
            </a:r>
          </a:p>
          <a:p>
            <a:r>
              <a:rPr lang="de-CH" sz="3000" dirty="0"/>
              <a:t>Blut und Tod</a:t>
            </a:r>
          </a:p>
        </p:txBody>
      </p:sp>
      <p:sp>
        <p:nvSpPr>
          <p:cNvPr id="4" name="Inhaltsplatzhalter 4">
            <a:extLst>
              <a:ext uri="{FF2B5EF4-FFF2-40B4-BE49-F238E27FC236}">
                <a16:creationId xmlns:a16="http://schemas.microsoft.com/office/drawing/2014/main" id="{1F5C1237-4A9C-4CFE-BC03-DA3F7EF57A40}"/>
              </a:ext>
            </a:extLst>
          </p:cNvPr>
          <p:cNvSpPr txBox="1">
            <a:spLocks/>
          </p:cNvSpPr>
          <p:nvPr/>
        </p:nvSpPr>
        <p:spPr>
          <a:xfrm>
            <a:off x="5684940" y="4722462"/>
            <a:ext cx="4616741" cy="177041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3000" dirty="0"/>
              <a:t>„[…]</a:t>
            </a:r>
            <a:r>
              <a:rPr lang="de-DE" dirty="0"/>
              <a:t> und ohne Blutvergießen geschieht keine Vergebung. </a:t>
            </a:r>
            <a:r>
              <a:rPr lang="de-DE" sz="3000" dirty="0"/>
              <a:t>“ </a:t>
            </a:r>
            <a:br>
              <a:rPr lang="de-DE" sz="3000" dirty="0"/>
            </a:br>
            <a:r>
              <a:rPr lang="de-DE" sz="3000" dirty="0" err="1"/>
              <a:t>Hebr</a:t>
            </a:r>
            <a:r>
              <a:rPr lang="de-DE" sz="3000" dirty="0"/>
              <a:t> 9,22</a:t>
            </a:r>
            <a:br>
              <a:rPr lang="de-DE" sz="3000" dirty="0"/>
            </a:br>
            <a:endParaRPr lang="de-DE" sz="3000" dirty="0"/>
          </a:p>
        </p:txBody>
      </p:sp>
    </p:spTree>
    <p:extLst>
      <p:ext uri="{BB962C8B-B14F-4D97-AF65-F5344CB8AC3E}">
        <p14:creationId xmlns:p14="http://schemas.microsoft.com/office/powerpoint/2010/main" val="2719259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anim calcmode="lin" valueType="num">
                                      <p:cBhvr>
                                        <p:cTn id="7" dur="500" fill="hold"/>
                                        <p:tgtEl>
                                          <p:spTgt spid="7">
                                            <p:txEl>
                                              <p:pRg st="4" end="4"/>
                                            </p:txEl>
                                          </p:spTgt>
                                        </p:tgtEl>
                                        <p:attrNameLst>
                                          <p:attrName>ppt_w</p:attrName>
                                        </p:attrNameLst>
                                      </p:cBhvr>
                                      <p:tavLst>
                                        <p:tav tm="0">
                                          <p:val>
                                            <p:fltVal val="0"/>
                                          </p:val>
                                        </p:tav>
                                        <p:tav tm="100000">
                                          <p:val>
                                            <p:strVal val="#ppt_w"/>
                                          </p:val>
                                        </p:tav>
                                      </p:tavLst>
                                    </p:anim>
                                    <p:anim calcmode="lin" valueType="num">
                                      <p:cBhvr>
                                        <p:cTn id="8" dur="500" fill="hold"/>
                                        <p:tgtEl>
                                          <p:spTgt spid="7">
                                            <p:txEl>
                                              <p:pRg st="4" end="4"/>
                                            </p:txEl>
                                          </p:spTgt>
                                        </p:tgtEl>
                                        <p:attrNameLst>
                                          <p:attrName>ppt_h</p:attrName>
                                        </p:attrNameLst>
                                      </p:cBhvr>
                                      <p:tavLst>
                                        <p:tav tm="0">
                                          <p:val>
                                            <p:fltVal val="0"/>
                                          </p:val>
                                        </p:tav>
                                        <p:tav tm="100000">
                                          <p:val>
                                            <p:strVal val="#ppt_h"/>
                                          </p:val>
                                        </p:tav>
                                      </p:tavLst>
                                    </p:anim>
                                    <p:animEffect transition="in" filter="fade">
                                      <p:cBhvr>
                                        <p:cTn id="9" dur="500"/>
                                        <p:tgtEl>
                                          <p:spTgt spid="7">
                                            <p:txEl>
                                              <p:pRg st="4" end="4"/>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xEl>
                                              <p:pRg st="5" end="5"/>
                                            </p:txEl>
                                          </p:spTgt>
                                        </p:tgtEl>
                                        <p:attrNameLst>
                                          <p:attrName>style.visibility</p:attrName>
                                        </p:attrNameLst>
                                      </p:cBhvr>
                                      <p:to>
                                        <p:strVal val="visible"/>
                                      </p:to>
                                    </p:set>
                                    <p:anim calcmode="lin" valueType="num">
                                      <p:cBhvr>
                                        <p:cTn id="12" dur="500" fill="hold"/>
                                        <p:tgtEl>
                                          <p:spTgt spid="7">
                                            <p:txEl>
                                              <p:pRg st="5" end="5"/>
                                            </p:txEl>
                                          </p:spTgt>
                                        </p:tgtEl>
                                        <p:attrNameLst>
                                          <p:attrName>ppt_w</p:attrName>
                                        </p:attrNameLst>
                                      </p:cBhvr>
                                      <p:tavLst>
                                        <p:tav tm="0">
                                          <p:val>
                                            <p:fltVal val="0"/>
                                          </p:val>
                                        </p:tav>
                                        <p:tav tm="100000">
                                          <p:val>
                                            <p:strVal val="#ppt_w"/>
                                          </p:val>
                                        </p:tav>
                                      </p:tavLst>
                                    </p:anim>
                                    <p:anim calcmode="lin" valueType="num">
                                      <p:cBhvr>
                                        <p:cTn id="13" dur="500" fill="hold"/>
                                        <p:tgtEl>
                                          <p:spTgt spid="7">
                                            <p:txEl>
                                              <p:pRg st="5" end="5"/>
                                            </p:txEl>
                                          </p:spTgt>
                                        </p:tgtEl>
                                        <p:attrNameLst>
                                          <p:attrName>ppt_h</p:attrName>
                                        </p:attrNameLst>
                                      </p:cBhvr>
                                      <p:tavLst>
                                        <p:tav tm="0">
                                          <p:val>
                                            <p:fltVal val="0"/>
                                          </p:val>
                                        </p:tav>
                                        <p:tav tm="100000">
                                          <p:val>
                                            <p:strVal val="#ppt_h"/>
                                          </p:val>
                                        </p:tav>
                                      </p:tavLst>
                                    </p:anim>
                                    <p:animEffect transition="in" filter="fade">
                                      <p:cBhvr>
                                        <p:cTn id="14" dur="500"/>
                                        <p:tgtEl>
                                          <p:spTgt spid="7">
                                            <p:txEl>
                                              <p:pRg st="5" end="5"/>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7">
                                            <p:txEl>
                                              <p:pRg st="6" end="6"/>
                                            </p:txEl>
                                          </p:spTgt>
                                        </p:tgtEl>
                                        <p:attrNameLst>
                                          <p:attrName>style.visibility</p:attrName>
                                        </p:attrNameLst>
                                      </p:cBhvr>
                                      <p:to>
                                        <p:strVal val="visible"/>
                                      </p:to>
                                    </p:set>
                                    <p:anim calcmode="lin" valueType="num">
                                      <p:cBhvr>
                                        <p:cTn id="17" dur="500" fill="hold"/>
                                        <p:tgtEl>
                                          <p:spTgt spid="7">
                                            <p:txEl>
                                              <p:pRg st="6" end="6"/>
                                            </p:txEl>
                                          </p:spTgt>
                                        </p:tgtEl>
                                        <p:attrNameLst>
                                          <p:attrName>ppt_w</p:attrName>
                                        </p:attrNameLst>
                                      </p:cBhvr>
                                      <p:tavLst>
                                        <p:tav tm="0">
                                          <p:val>
                                            <p:fltVal val="0"/>
                                          </p:val>
                                        </p:tav>
                                        <p:tav tm="100000">
                                          <p:val>
                                            <p:strVal val="#ppt_w"/>
                                          </p:val>
                                        </p:tav>
                                      </p:tavLst>
                                    </p:anim>
                                    <p:anim calcmode="lin" valueType="num">
                                      <p:cBhvr>
                                        <p:cTn id="18" dur="500" fill="hold"/>
                                        <p:tgtEl>
                                          <p:spTgt spid="7">
                                            <p:txEl>
                                              <p:pRg st="6" end="6"/>
                                            </p:txEl>
                                          </p:spTgt>
                                        </p:tgtEl>
                                        <p:attrNameLst>
                                          <p:attrName>ppt_h</p:attrName>
                                        </p:attrNameLst>
                                      </p:cBhvr>
                                      <p:tavLst>
                                        <p:tav tm="0">
                                          <p:val>
                                            <p:fltVal val="0"/>
                                          </p:val>
                                        </p:tav>
                                        <p:tav tm="100000">
                                          <p:val>
                                            <p:strVal val="#ppt_h"/>
                                          </p:val>
                                        </p:tav>
                                      </p:tavLst>
                                    </p:anim>
                                    <p:animEffect transition="in" filter="fade">
                                      <p:cBhvr>
                                        <p:cTn id="19" dur="500"/>
                                        <p:tgtEl>
                                          <p:spTgt spid="7">
                                            <p:txEl>
                                              <p:pRg st="6" end="6"/>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7">
                                            <p:txEl>
                                              <p:pRg st="7" end="7"/>
                                            </p:txEl>
                                          </p:spTgt>
                                        </p:tgtEl>
                                        <p:attrNameLst>
                                          <p:attrName>style.visibility</p:attrName>
                                        </p:attrNameLst>
                                      </p:cBhvr>
                                      <p:to>
                                        <p:strVal val="visible"/>
                                      </p:to>
                                    </p:set>
                                    <p:anim calcmode="lin" valueType="num">
                                      <p:cBhvr>
                                        <p:cTn id="22" dur="500" fill="hold"/>
                                        <p:tgtEl>
                                          <p:spTgt spid="7">
                                            <p:txEl>
                                              <p:pRg st="7" end="7"/>
                                            </p:txEl>
                                          </p:spTgt>
                                        </p:tgtEl>
                                        <p:attrNameLst>
                                          <p:attrName>ppt_w</p:attrName>
                                        </p:attrNameLst>
                                      </p:cBhvr>
                                      <p:tavLst>
                                        <p:tav tm="0">
                                          <p:val>
                                            <p:fltVal val="0"/>
                                          </p:val>
                                        </p:tav>
                                        <p:tav tm="100000">
                                          <p:val>
                                            <p:strVal val="#ppt_w"/>
                                          </p:val>
                                        </p:tav>
                                      </p:tavLst>
                                    </p:anim>
                                    <p:anim calcmode="lin" valueType="num">
                                      <p:cBhvr>
                                        <p:cTn id="23" dur="500" fill="hold"/>
                                        <p:tgtEl>
                                          <p:spTgt spid="7">
                                            <p:txEl>
                                              <p:pRg st="7" end="7"/>
                                            </p:txEl>
                                          </p:spTgt>
                                        </p:tgtEl>
                                        <p:attrNameLst>
                                          <p:attrName>ppt_h</p:attrName>
                                        </p:attrNameLst>
                                      </p:cBhvr>
                                      <p:tavLst>
                                        <p:tav tm="0">
                                          <p:val>
                                            <p:fltVal val="0"/>
                                          </p:val>
                                        </p:tav>
                                        <p:tav tm="100000">
                                          <p:val>
                                            <p:strVal val="#ppt_h"/>
                                          </p:val>
                                        </p:tav>
                                      </p:tavLst>
                                    </p:anim>
                                    <p:animEffect transition="in" filter="fade">
                                      <p:cBhvr>
                                        <p:cTn id="24" dur="500"/>
                                        <p:tgtEl>
                                          <p:spTgt spid="7">
                                            <p:txEl>
                                              <p:pRg st="7" end="7"/>
                                            </p:txEl>
                                          </p:spTgt>
                                        </p:tgtEl>
                                      </p:cBhvr>
                                    </p:animEffect>
                                  </p:childTnLst>
                                </p:cTn>
                              </p:par>
                              <p:par>
                                <p:cTn id="25" presetID="53" presetClass="entr" presetSubtype="16" fill="hold" nodeType="with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 calcmode="lin" valueType="num">
                                      <p:cBhvr>
                                        <p:cTn id="2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29"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Der Brandopferaltar</a:t>
            </a:r>
          </a:p>
        </p:txBody>
      </p:sp>
      <p:sp>
        <p:nvSpPr>
          <p:cNvPr id="10" name="Inhaltsplatzhalter 4">
            <a:extLst>
              <a:ext uri="{FF2B5EF4-FFF2-40B4-BE49-F238E27FC236}">
                <a16:creationId xmlns:a16="http://schemas.microsoft.com/office/drawing/2014/main" id="{AE193D46-5CAF-4346-819B-BA45A384D3A6}"/>
              </a:ext>
            </a:extLst>
          </p:cNvPr>
          <p:cNvSpPr>
            <a:spLocks noGrp="1"/>
          </p:cNvSpPr>
          <p:nvPr>
            <p:ph idx="1"/>
          </p:nvPr>
        </p:nvSpPr>
        <p:spPr>
          <a:xfrm>
            <a:off x="670421" y="1396767"/>
            <a:ext cx="3993858" cy="4969460"/>
          </a:xfrm>
        </p:spPr>
        <p:txBody>
          <a:bodyPr>
            <a:normAutofit/>
          </a:bodyPr>
          <a:lstStyle/>
          <a:p>
            <a:r>
              <a:rPr lang="de-CH" sz="3000" dirty="0"/>
              <a:t>Akazienholz</a:t>
            </a:r>
          </a:p>
          <a:p>
            <a:r>
              <a:rPr lang="de-CH" sz="3000" dirty="0"/>
              <a:t>Erz</a:t>
            </a:r>
          </a:p>
          <a:p>
            <a:r>
              <a:rPr lang="de-CH" sz="3000" dirty="0"/>
              <a:t>4 Hörner</a:t>
            </a:r>
          </a:p>
          <a:p>
            <a:r>
              <a:rPr lang="de-CH" sz="3000" dirty="0"/>
              <a:t>2 Stangen				</a:t>
            </a:r>
          </a:p>
        </p:txBody>
      </p:sp>
      <p:pic>
        <p:nvPicPr>
          <p:cNvPr id="5" name="Grafik 4">
            <a:extLst>
              <a:ext uri="{FF2B5EF4-FFF2-40B4-BE49-F238E27FC236}">
                <a16:creationId xmlns:a16="http://schemas.microsoft.com/office/drawing/2014/main" id="{35D8D720-7C30-4F07-A64C-07CB76B7D11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85095" y="1396767"/>
            <a:ext cx="6336484" cy="4752363"/>
          </a:xfrm>
          <a:prstGeom prst="rect">
            <a:avLst/>
          </a:prstGeom>
        </p:spPr>
      </p:pic>
      <p:sp>
        <p:nvSpPr>
          <p:cNvPr id="6" name="Inhaltsplatzhalter 4">
            <a:extLst>
              <a:ext uri="{FF2B5EF4-FFF2-40B4-BE49-F238E27FC236}">
                <a16:creationId xmlns:a16="http://schemas.microsoft.com/office/drawing/2014/main" id="{820AF703-76F5-4B9C-AEE7-5FC9E6EE3367}"/>
              </a:ext>
            </a:extLst>
          </p:cNvPr>
          <p:cNvSpPr txBox="1">
            <a:spLocks/>
          </p:cNvSpPr>
          <p:nvPr/>
        </p:nvSpPr>
        <p:spPr>
          <a:xfrm>
            <a:off x="670421" y="3992620"/>
            <a:ext cx="4337807" cy="130083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3000" dirty="0"/>
              <a:t>„Auf mir liegt schwer dein Zorn,[…]“ </a:t>
            </a:r>
            <a:r>
              <a:rPr lang="de-DE" sz="3000" dirty="0" err="1"/>
              <a:t>Ps</a:t>
            </a:r>
            <a:r>
              <a:rPr lang="de-DE" sz="3000" dirty="0"/>
              <a:t> 88,8 (ELB)</a:t>
            </a:r>
            <a:br>
              <a:rPr lang="de-DE" sz="3000" dirty="0"/>
            </a:br>
            <a:endParaRPr lang="de-DE" sz="3000" dirty="0"/>
          </a:p>
        </p:txBody>
      </p:sp>
    </p:spTree>
    <p:extLst>
      <p:ext uri="{BB962C8B-B14F-4D97-AF65-F5344CB8AC3E}">
        <p14:creationId xmlns:p14="http://schemas.microsoft.com/office/powerpoint/2010/main" val="426626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p:cTn id="7"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0">
                                            <p:txEl>
                                              <p:pRg st="0" end="0"/>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 calcmode="lin" valueType="num">
                                      <p:cBhvr>
                                        <p:cTn id="12" dur="500" fill="hold"/>
                                        <p:tgtEl>
                                          <p:spTgt spid="10">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10">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10">
                                            <p:txEl>
                                              <p:pRg st="1" end="1"/>
                                            </p:txEl>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 calcmode="lin" valueType="num">
                                      <p:cBhvr>
                                        <p:cTn id="17" dur="500" fill="hold"/>
                                        <p:tgtEl>
                                          <p:spTgt spid="10">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10">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10">
                                            <p:txEl>
                                              <p:pRg st="2" end="2"/>
                                            </p:txEl>
                                          </p:spTgt>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 calcmode="lin" valueType="num">
                                      <p:cBhvr>
                                        <p:cTn id="22" dur="500" fill="hold"/>
                                        <p:tgtEl>
                                          <p:spTgt spid="10">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10">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10">
                                            <p:txEl>
                                              <p:pRg st="3" end="3"/>
                                            </p:txEl>
                                          </p:spTgt>
                                        </p:tgtEl>
                                      </p:cBhvr>
                                    </p:animEffect>
                                  </p:childTnLst>
                                </p:cTn>
                              </p:par>
                              <p:par>
                                <p:cTn id="25" presetID="53" presetClass="entr" presetSubtype="16"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
                                          </p:val>
                                        </p:tav>
                                        <p:tav tm="100000">
                                          <p:val>
                                            <p:strVal val="#ppt_w"/>
                                          </p:val>
                                        </p:tav>
                                      </p:tavLst>
                                    </p:anim>
                                    <p:anim calcmode="lin" valueType="num">
                                      <p:cBhvr>
                                        <p:cTn id="28" dur="500" fill="hold"/>
                                        <p:tgtEl>
                                          <p:spTgt spid="5"/>
                                        </p:tgtEl>
                                        <p:attrNameLst>
                                          <p:attrName>ppt_h</p:attrName>
                                        </p:attrNameLst>
                                      </p:cBhvr>
                                      <p:tavLst>
                                        <p:tav tm="0">
                                          <p:val>
                                            <p:fltVal val="0"/>
                                          </p:val>
                                        </p:tav>
                                        <p:tav tm="100000">
                                          <p:val>
                                            <p:strVal val="#ppt_h"/>
                                          </p:val>
                                        </p:tav>
                                      </p:tavLst>
                                    </p:anim>
                                    <p:animEffect transition="in" filter="fade">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allAtOnce"/>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Der Brandopferaltar</a:t>
            </a:r>
          </a:p>
        </p:txBody>
      </p:sp>
      <p:sp>
        <p:nvSpPr>
          <p:cNvPr id="4" name="Inhaltsplatzhalter 3">
            <a:extLst>
              <a:ext uri="{FF2B5EF4-FFF2-40B4-BE49-F238E27FC236}">
                <a16:creationId xmlns:a16="http://schemas.microsoft.com/office/drawing/2014/main" id="{5ECA50E1-1551-4020-AC61-520AF77234F3}"/>
              </a:ext>
            </a:extLst>
          </p:cNvPr>
          <p:cNvSpPr>
            <a:spLocks noGrp="1"/>
          </p:cNvSpPr>
          <p:nvPr>
            <p:ph idx="1"/>
          </p:nvPr>
        </p:nvSpPr>
        <p:spPr>
          <a:xfrm>
            <a:off x="838200" y="2597412"/>
            <a:ext cx="10515600" cy="4351338"/>
          </a:xfrm>
        </p:spPr>
        <p:txBody>
          <a:bodyPr>
            <a:normAutofit/>
          </a:bodyPr>
          <a:lstStyle/>
          <a:p>
            <a:pPr marL="0" indent="0">
              <a:buNone/>
            </a:pPr>
            <a:r>
              <a:rPr lang="de-DE" sz="3000" dirty="0"/>
              <a:t>„Er ist auch nicht durch das Blut von Böcken oder Kälbern, sondern durch sein eigenes Blut ein für alle Mal in das Heiligtum eingegangen und hat eine ewige Erlösung erlangt.“ </a:t>
            </a:r>
            <a:r>
              <a:rPr lang="de-DE" sz="3000" dirty="0" err="1"/>
              <a:t>Hebr</a:t>
            </a:r>
            <a:r>
              <a:rPr lang="de-DE" sz="3000" dirty="0"/>
              <a:t> 9,12 </a:t>
            </a:r>
            <a:endParaRPr lang="de-CH" sz="3000" dirty="0"/>
          </a:p>
        </p:txBody>
      </p:sp>
    </p:spTree>
    <p:extLst>
      <p:ext uri="{BB962C8B-B14F-4D97-AF65-F5344CB8AC3E}">
        <p14:creationId xmlns:p14="http://schemas.microsoft.com/office/powerpoint/2010/main" val="1223597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Das Waschbecken</a:t>
            </a:r>
          </a:p>
        </p:txBody>
      </p:sp>
      <p:sp>
        <p:nvSpPr>
          <p:cNvPr id="10" name="Inhaltsplatzhalter 4">
            <a:extLst>
              <a:ext uri="{FF2B5EF4-FFF2-40B4-BE49-F238E27FC236}">
                <a16:creationId xmlns:a16="http://schemas.microsoft.com/office/drawing/2014/main" id="{AE193D46-5CAF-4346-819B-BA45A384D3A6}"/>
              </a:ext>
            </a:extLst>
          </p:cNvPr>
          <p:cNvSpPr>
            <a:spLocks noGrp="1"/>
          </p:cNvSpPr>
          <p:nvPr>
            <p:ph idx="1"/>
          </p:nvPr>
        </p:nvSpPr>
        <p:spPr>
          <a:xfrm>
            <a:off x="670421" y="1396767"/>
            <a:ext cx="3993858" cy="4969460"/>
          </a:xfrm>
        </p:spPr>
        <p:txBody>
          <a:bodyPr>
            <a:normAutofit/>
          </a:bodyPr>
          <a:lstStyle/>
          <a:p>
            <a:r>
              <a:rPr lang="de-CH" sz="3000" dirty="0"/>
              <a:t>Erz</a:t>
            </a:r>
          </a:p>
          <a:p>
            <a:r>
              <a:rPr lang="de-CH" sz="3000" dirty="0"/>
              <a:t>Ohne Massangaben				</a:t>
            </a:r>
          </a:p>
        </p:txBody>
      </p:sp>
      <p:pic>
        <p:nvPicPr>
          <p:cNvPr id="4" name="Grafik 3">
            <a:extLst>
              <a:ext uri="{FF2B5EF4-FFF2-40B4-BE49-F238E27FC236}">
                <a16:creationId xmlns:a16="http://schemas.microsoft.com/office/drawing/2014/main" id="{3E7EF83D-A6C6-457F-9820-11C6B6A6427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6694123" y="2017845"/>
            <a:ext cx="4968617" cy="3726463"/>
          </a:xfrm>
          <a:prstGeom prst="rect">
            <a:avLst/>
          </a:prstGeom>
        </p:spPr>
      </p:pic>
    </p:spTree>
    <p:extLst>
      <p:ext uri="{BB962C8B-B14F-4D97-AF65-F5344CB8AC3E}">
        <p14:creationId xmlns:p14="http://schemas.microsoft.com/office/powerpoint/2010/main" val="1587553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 calcmode="lin" valueType="num">
                                      <p:cBhvr>
                                        <p:cTn id="12"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10">
                                            <p:txEl>
                                              <p:pRg st="0" end="0"/>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 calcmode="lin" valueType="num">
                                      <p:cBhvr>
                                        <p:cTn id="17" dur="500" fill="hold"/>
                                        <p:tgtEl>
                                          <p:spTgt spid="10">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10">
                                            <p:txEl>
                                              <p:pRg st="1" end="1"/>
                                            </p:txEl>
                                          </p:spTgt>
                                        </p:tgtEl>
                                        <p:attrNameLst>
                                          <p:attrName>ppt_h</p:attrName>
                                        </p:attrNameLst>
                                      </p:cBhvr>
                                      <p:tavLst>
                                        <p:tav tm="0">
                                          <p:val>
                                            <p:fltVal val="0"/>
                                          </p:val>
                                        </p:tav>
                                        <p:tav tm="100000">
                                          <p:val>
                                            <p:strVal val="#ppt_h"/>
                                          </p:val>
                                        </p:tav>
                                      </p:tavLst>
                                    </p:anim>
                                    <p:animEffect transition="in" filter="fade">
                                      <p:cBhvr>
                                        <p:cTn id="19" dur="500"/>
                                        <p:tgtEl>
                                          <p:spTgt spid="10">
                                            <p:txEl>
                                              <p:pRg st="1" end="1"/>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Das Waschbecken</a:t>
            </a:r>
          </a:p>
        </p:txBody>
      </p:sp>
      <p:sp>
        <p:nvSpPr>
          <p:cNvPr id="10" name="Inhaltsplatzhalter 4">
            <a:extLst>
              <a:ext uri="{FF2B5EF4-FFF2-40B4-BE49-F238E27FC236}">
                <a16:creationId xmlns:a16="http://schemas.microsoft.com/office/drawing/2014/main" id="{AE193D46-5CAF-4346-819B-BA45A384D3A6}"/>
              </a:ext>
            </a:extLst>
          </p:cNvPr>
          <p:cNvSpPr>
            <a:spLocks noGrp="1"/>
          </p:cNvSpPr>
          <p:nvPr>
            <p:ph idx="1"/>
          </p:nvPr>
        </p:nvSpPr>
        <p:spPr>
          <a:xfrm>
            <a:off x="670421" y="1396767"/>
            <a:ext cx="3993858" cy="4969460"/>
          </a:xfrm>
        </p:spPr>
        <p:txBody>
          <a:bodyPr>
            <a:normAutofit/>
          </a:bodyPr>
          <a:lstStyle/>
          <a:p>
            <a:r>
              <a:rPr lang="de-CH" sz="3000" dirty="0"/>
              <a:t>Erz</a:t>
            </a:r>
          </a:p>
          <a:p>
            <a:r>
              <a:rPr lang="de-CH" sz="3000" dirty="0"/>
              <a:t>Ohne Massangaben				</a:t>
            </a:r>
          </a:p>
        </p:txBody>
      </p:sp>
      <p:sp>
        <p:nvSpPr>
          <p:cNvPr id="6" name="Inhaltsplatzhalter 4">
            <a:extLst>
              <a:ext uri="{FF2B5EF4-FFF2-40B4-BE49-F238E27FC236}">
                <a16:creationId xmlns:a16="http://schemas.microsoft.com/office/drawing/2014/main" id="{820AF703-76F5-4B9C-AEE7-5FC9E6EE3367}"/>
              </a:ext>
            </a:extLst>
          </p:cNvPr>
          <p:cNvSpPr txBox="1">
            <a:spLocks/>
          </p:cNvSpPr>
          <p:nvPr/>
        </p:nvSpPr>
        <p:spPr>
          <a:xfrm>
            <a:off x="670421" y="3087626"/>
            <a:ext cx="6409887" cy="237360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3000" dirty="0"/>
              <a:t>„damit er sie heilige, nachdem er sie gereinigt hat durch das Wasserbad im Wort,“ </a:t>
            </a:r>
            <a:r>
              <a:rPr lang="de-DE" sz="3000" dirty="0" err="1"/>
              <a:t>Eph</a:t>
            </a:r>
            <a:r>
              <a:rPr lang="de-DE" sz="3000" dirty="0"/>
              <a:t> 5,26</a:t>
            </a:r>
            <a:br>
              <a:rPr lang="de-DE" sz="3000" dirty="0"/>
            </a:br>
            <a:endParaRPr lang="de-DE" sz="3000" dirty="0"/>
          </a:p>
        </p:txBody>
      </p:sp>
      <p:pic>
        <p:nvPicPr>
          <p:cNvPr id="4" name="Grafik 3">
            <a:extLst>
              <a:ext uri="{FF2B5EF4-FFF2-40B4-BE49-F238E27FC236}">
                <a16:creationId xmlns:a16="http://schemas.microsoft.com/office/drawing/2014/main" id="{3E7EF83D-A6C6-457F-9820-11C6B6A6427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6694123" y="2017845"/>
            <a:ext cx="4968617" cy="3726463"/>
          </a:xfrm>
          <a:prstGeom prst="rect">
            <a:avLst/>
          </a:prstGeom>
        </p:spPr>
      </p:pic>
    </p:spTree>
    <p:extLst>
      <p:ext uri="{BB962C8B-B14F-4D97-AF65-F5344CB8AC3E}">
        <p14:creationId xmlns:p14="http://schemas.microsoft.com/office/powerpoint/2010/main" val="1863618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Das Waschbecken</a:t>
            </a:r>
          </a:p>
        </p:txBody>
      </p:sp>
      <p:sp>
        <p:nvSpPr>
          <p:cNvPr id="10" name="Inhaltsplatzhalter 4">
            <a:extLst>
              <a:ext uri="{FF2B5EF4-FFF2-40B4-BE49-F238E27FC236}">
                <a16:creationId xmlns:a16="http://schemas.microsoft.com/office/drawing/2014/main" id="{AE193D46-5CAF-4346-819B-BA45A384D3A6}"/>
              </a:ext>
            </a:extLst>
          </p:cNvPr>
          <p:cNvSpPr>
            <a:spLocks noGrp="1"/>
          </p:cNvSpPr>
          <p:nvPr>
            <p:ph idx="1"/>
          </p:nvPr>
        </p:nvSpPr>
        <p:spPr>
          <a:xfrm>
            <a:off x="670421" y="1396767"/>
            <a:ext cx="3993858" cy="4969460"/>
          </a:xfrm>
        </p:spPr>
        <p:txBody>
          <a:bodyPr>
            <a:normAutofit/>
          </a:bodyPr>
          <a:lstStyle/>
          <a:p>
            <a:r>
              <a:rPr lang="de-CH" sz="3000" dirty="0"/>
              <a:t>Erz</a:t>
            </a:r>
          </a:p>
          <a:p>
            <a:r>
              <a:rPr lang="de-CH" sz="3000" dirty="0"/>
              <a:t>Ohne Massangaben				</a:t>
            </a:r>
          </a:p>
        </p:txBody>
      </p:sp>
      <p:sp>
        <p:nvSpPr>
          <p:cNvPr id="6" name="Inhaltsplatzhalter 4">
            <a:extLst>
              <a:ext uri="{FF2B5EF4-FFF2-40B4-BE49-F238E27FC236}">
                <a16:creationId xmlns:a16="http://schemas.microsoft.com/office/drawing/2014/main" id="{820AF703-76F5-4B9C-AEE7-5FC9E6EE3367}"/>
              </a:ext>
            </a:extLst>
          </p:cNvPr>
          <p:cNvSpPr txBox="1">
            <a:spLocks/>
          </p:cNvSpPr>
          <p:nvPr/>
        </p:nvSpPr>
        <p:spPr>
          <a:xfrm>
            <a:off x="670421" y="3087626"/>
            <a:ext cx="6409887" cy="237360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3000" dirty="0"/>
              <a:t>„Und er machte das Becken aus Erz und sein Gestell auch aus Erz, aus den Spiegeln der dienenden Frauen, die vor dem Eingang der Stiftshütte Dienst taten.“ 2Mo 38,8</a:t>
            </a:r>
            <a:br>
              <a:rPr lang="de-DE" sz="3000" dirty="0"/>
            </a:br>
            <a:endParaRPr lang="de-DE" sz="3000" dirty="0"/>
          </a:p>
        </p:txBody>
      </p:sp>
      <p:pic>
        <p:nvPicPr>
          <p:cNvPr id="4" name="Grafik 3">
            <a:extLst>
              <a:ext uri="{FF2B5EF4-FFF2-40B4-BE49-F238E27FC236}">
                <a16:creationId xmlns:a16="http://schemas.microsoft.com/office/drawing/2014/main" id="{3E7EF83D-A6C6-457F-9820-11C6B6A6427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6694123" y="2017845"/>
            <a:ext cx="4968617" cy="3726463"/>
          </a:xfrm>
          <a:prstGeom prst="rect">
            <a:avLst/>
          </a:prstGeom>
        </p:spPr>
      </p:pic>
    </p:spTree>
    <p:extLst>
      <p:ext uri="{BB962C8B-B14F-4D97-AF65-F5344CB8AC3E}">
        <p14:creationId xmlns:p14="http://schemas.microsoft.com/office/powerpoint/2010/main" val="649419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Das Waschbecken</a:t>
            </a:r>
          </a:p>
        </p:txBody>
      </p:sp>
      <p:sp>
        <p:nvSpPr>
          <p:cNvPr id="10" name="Inhaltsplatzhalter 4">
            <a:extLst>
              <a:ext uri="{FF2B5EF4-FFF2-40B4-BE49-F238E27FC236}">
                <a16:creationId xmlns:a16="http://schemas.microsoft.com/office/drawing/2014/main" id="{AE193D46-5CAF-4346-819B-BA45A384D3A6}"/>
              </a:ext>
            </a:extLst>
          </p:cNvPr>
          <p:cNvSpPr>
            <a:spLocks noGrp="1"/>
          </p:cNvSpPr>
          <p:nvPr>
            <p:ph idx="1"/>
          </p:nvPr>
        </p:nvSpPr>
        <p:spPr>
          <a:xfrm>
            <a:off x="670421" y="1396767"/>
            <a:ext cx="3993858" cy="4969460"/>
          </a:xfrm>
        </p:spPr>
        <p:txBody>
          <a:bodyPr>
            <a:normAutofit/>
          </a:bodyPr>
          <a:lstStyle/>
          <a:p>
            <a:r>
              <a:rPr lang="de-CH" sz="3000" dirty="0"/>
              <a:t>Erz</a:t>
            </a:r>
          </a:p>
          <a:p>
            <a:r>
              <a:rPr lang="de-CH" sz="3000" dirty="0"/>
              <a:t>Ohne Massangaben				</a:t>
            </a:r>
          </a:p>
        </p:txBody>
      </p:sp>
      <p:sp>
        <p:nvSpPr>
          <p:cNvPr id="6" name="Inhaltsplatzhalter 4">
            <a:extLst>
              <a:ext uri="{FF2B5EF4-FFF2-40B4-BE49-F238E27FC236}">
                <a16:creationId xmlns:a16="http://schemas.microsoft.com/office/drawing/2014/main" id="{820AF703-76F5-4B9C-AEE7-5FC9E6EE3367}"/>
              </a:ext>
            </a:extLst>
          </p:cNvPr>
          <p:cNvSpPr txBox="1">
            <a:spLocks/>
          </p:cNvSpPr>
          <p:nvPr/>
        </p:nvSpPr>
        <p:spPr>
          <a:xfrm>
            <a:off x="670421" y="3087626"/>
            <a:ext cx="6409887" cy="37074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3000" dirty="0"/>
              <a:t>„Denn wer nur Hörer des Wortes ist und nicht Täter, der gleicht einem Mann, der sein natürliches Angesicht im Spiegel anschaut; er betrachtet sich und läuft davon und hat bald vergessen, wie er gestaltet war.“ Jak 1,23-24</a:t>
            </a:r>
            <a:br>
              <a:rPr lang="de-DE" sz="3000" dirty="0"/>
            </a:br>
            <a:endParaRPr lang="de-DE" sz="3000" dirty="0"/>
          </a:p>
        </p:txBody>
      </p:sp>
      <p:pic>
        <p:nvPicPr>
          <p:cNvPr id="4" name="Grafik 3">
            <a:extLst>
              <a:ext uri="{FF2B5EF4-FFF2-40B4-BE49-F238E27FC236}">
                <a16:creationId xmlns:a16="http://schemas.microsoft.com/office/drawing/2014/main" id="{3E7EF83D-A6C6-457F-9820-11C6B6A6427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6694123" y="2017845"/>
            <a:ext cx="4968617" cy="3726463"/>
          </a:xfrm>
          <a:prstGeom prst="rect">
            <a:avLst/>
          </a:prstGeom>
        </p:spPr>
      </p:pic>
    </p:spTree>
    <p:extLst>
      <p:ext uri="{BB962C8B-B14F-4D97-AF65-F5344CB8AC3E}">
        <p14:creationId xmlns:p14="http://schemas.microsoft.com/office/powerpoint/2010/main" val="2530907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Die Seekuhfelldecke</a:t>
            </a:r>
          </a:p>
        </p:txBody>
      </p:sp>
      <p:pic>
        <p:nvPicPr>
          <p:cNvPr id="5" name="Grafik 4">
            <a:extLst>
              <a:ext uri="{FF2B5EF4-FFF2-40B4-BE49-F238E27FC236}">
                <a16:creationId xmlns:a16="http://schemas.microsoft.com/office/drawing/2014/main" id="{F8A1BEFB-A9C7-4FA6-84EC-C2B923AC33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09470" y="1689873"/>
            <a:ext cx="5844330" cy="4383248"/>
          </a:xfrm>
          <a:prstGeom prst="rect">
            <a:avLst/>
          </a:prstGeom>
        </p:spPr>
      </p:pic>
    </p:spTree>
    <p:extLst>
      <p:ext uri="{BB962C8B-B14F-4D97-AF65-F5344CB8AC3E}">
        <p14:creationId xmlns:p14="http://schemas.microsoft.com/office/powerpoint/2010/main" val="2480326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Gründe für das Studium der Stiftshütte</a:t>
            </a:r>
          </a:p>
        </p:txBody>
      </p:sp>
      <p:sp>
        <p:nvSpPr>
          <p:cNvPr id="5" name="Inhaltsplatzhalter 4">
            <a:extLst>
              <a:ext uri="{FF2B5EF4-FFF2-40B4-BE49-F238E27FC236}">
                <a16:creationId xmlns:a16="http://schemas.microsoft.com/office/drawing/2014/main" id="{85C77E50-817D-4071-BB78-495828DAB4C9}"/>
              </a:ext>
            </a:extLst>
          </p:cNvPr>
          <p:cNvSpPr>
            <a:spLocks noGrp="1"/>
          </p:cNvSpPr>
          <p:nvPr>
            <p:ph idx="1"/>
          </p:nvPr>
        </p:nvSpPr>
        <p:spPr>
          <a:xfrm>
            <a:off x="838200" y="1825624"/>
            <a:ext cx="10515600" cy="2444371"/>
          </a:xfrm>
        </p:spPr>
        <p:txBody>
          <a:bodyPr>
            <a:normAutofit/>
          </a:bodyPr>
          <a:lstStyle/>
          <a:p>
            <a:r>
              <a:rPr lang="de-CH" sz="3000" dirty="0"/>
              <a:t>1. 50 Kapitel über die Stiftshütte</a:t>
            </a:r>
            <a:endParaRPr lang="de-CH" sz="2600" dirty="0"/>
          </a:p>
          <a:p>
            <a:r>
              <a:rPr lang="de-CH" sz="3000" dirty="0"/>
              <a:t>2. Sie ist ein Abbild und Schatten der himmlischen Dinge</a:t>
            </a:r>
          </a:p>
          <a:p>
            <a:r>
              <a:rPr lang="de-CH" sz="3000" dirty="0"/>
              <a:t>3. Sie spricht zu uns über Jesus Christus und sein Werk am Kreuz</a:t>
            </a:r>
          </a:p>
          <a:p>
            <a:pPr marL="0" indent="0">
              <a:buNone/>
            </a:pPr>
            <a:r>
              <a:rPr lang="de-CH" sz="3000" dirty="0"/>
              <a:t>	</a:t>
            </a:r>
          </a:p>
        </p:txBody>
      </p:sp>
    </p:spTree>
    <p:extLst>
      <p:ext uri="{BB962C8B-B14F-4D97-AF65-F5344CB8AC3E}">
        <p14:creationId xmlns:p14="http://schemas.microsoft.com/office/powerpoint/2010/main" val="3328346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p:cTn id="7"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Die Seekuhfelldecke</a:t>
            </a:r>
          </a:p>
        </p:txBody>
      </p:sp>
      <p:sp>
        <p:nvSpPr>
          <p:cNvPr id="6" name="Inhaltsplatzhalter 4">
            <a:extLst>
              <a:ext uri="{FF2B5EF4-FFF2-40B4-BE49-F238E27FC236}">
                <a16:creationId xmlns:a16="http://schemas.microsoft.com/office/drawing/2014/main" id="{820AF703-76F5-4B9C-AEE7-5FC9E6EE3367}"/>
              </a:ext>
            </a:extLst>
          </p:cNvPr>
          <p:cNvSpPr txBox="1">
            <a:spLocks/>
          </p:cNvSpPr>
          <p:nvPr/>
        </p:nvSpPr>
        <p:spPr>
          <a:xfrm>
            <a:off x="1268835" y="2861494"/>
            <a:ext cx="4827165" cy="37074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3000" dirty="0"/>
              <a:t>„Ich bekleidete dich mit bunt gewirkten Kleidern und zog dir Schuhe aus Seekuhfellen an;[…]“ </a:t>
            </a:r>
            <a:r>
              <a:rPr lang="de-DE" sz="3000" dirty="0" err="1"/>
              <a:t>Hes</a:t>
            </a:r>
            <a:r>
              <a:rPr lang="de-DE" sz="3000" dirty="0"/>
              <a:t> 16,10</a:t>
            </a:r>
            <a:br>
              <a:rPr lang="de-DE" sz="3000" dirty="0"/>
            </a:br>
            <a:endParaRPr lang="de-DE" sz="3000" dirty="0"/>
          </a:p>
        </p:txBody>
      </p:sp>
      <p:pic>
        <p:nvPicPr>
          <p:cNvPr id="1026" name="Picture 2" descr="Bildergebnis fÃ¼r seekuh">
            <a:extLst>
              <a:ext uri="{FF2B5EF4-FFF2-40B4-BE49-F238E27FC236}">
                <a16:creationId xmlns:a16="http://schemas.microsoft.com/office/drawing/2014/main" id="{C10D1789-D934-4885-8007-9C1B69D464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3688" y="1347505"/>
            <a:ext cx="5285063" cy="5166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7200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Die Seekuhfelldecke</a:t>
            </a:r>
          </a:p>
        </p:txBody>
      </p:sp>
      <p:pic>
        <p:nvPicPr>
          <p:cNvPr id="5" name="Grafik 4">
            <a:extLst>
              <a:ext uri="{FF2B5EF4-FFF2-40B4-BE49-F238E27FC236}">
                <a16:creationId xmlns:a16="http://schemas.microsoft.com/office/drawing/2014/main" id="{F8A1BEFB-A9C7-4FA6-84EC-C2B923AC33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09470" y="1689873"/>
            <a:ext cx="5844330" cy="4383248"/>
          </a:xfrm>
          <a:prstGeom prst="rect">
            <a:avLst/>
          </a:prstGeom>
        </p:spPr>
      </p:pic>
      <p:sp>
        <p:nvSpPr>
          <p:cNvPr id="4" name="Inhaltsplatzhalter 4">
            <a:extLst>
              <a:ext uri="{FF2B5EF4-FFF2-40B4-BE49-F238E27FC236}">
                <a16:creationId xmlns:a16="http://schemas.microsoft.com/office/drawing/2014/main" id="{ED915574-048F-490D-A3C9-004603692AAD}"/>
              </a:ext>
            </a:extLst>
          </p:cNvPr>
          <p:cNvSpPr txBox="1">
            <a:spLocks/>
          </p:cNvSpPr>
          <p:nvPr/>
        </p:nvSpPr>
        <p:spPr>
          <a:xfrm>
            <a:off x="682305" y="1583455"/>
            <a:ext cx="4827165" cy="506042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3000" dirty="0"/>
              <a:t>„[…] Er hatte keine Gestalt und keine Pracht; wir sahen ihn, aber sein Anblick gefiel uns nicht. Verachtet war er und verlassen von den Menschen, ein Mann der Schmerzen und mit Leiden vertraut; wie einer, vor dem man das Angesicht verbirgt, so verachtet war er, und wir achteten ihn nicht.“ </a:t>
            </a:r>
            <a:r>
              <a:rPr lang="de-DE" sz="3000" dirty="0" err="1"/>
              <a:t>Jes</a:t>
            </a:r>
            <a:r>
              <a:rPr lang="de-DE" sz="3000" dirty="0"/>
              <a:t> 53,2-3</a:t>
            </a:r>
            <a:br>
              <a:rPr lang="de-DE" sz="3000" dirty="0"/>
            </a:br>
            <a:endParaRPr lang="de-DE" sz="3000" dirty="0"/>
          </a:p>
        </p:txBody>
      </p:sp>
    </p:spTree>
    <p:extLst>
      <p:ext uri="{BB962C8B-B14F-4D97-AF65-F5344CB8AC3E}">
        <p14:creationId xmlns:p14="http://schemas.microsoft.com/office/powerpoint/2010/main" val="303668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Die rotgefärbte Widderfelldecke</a:t>
            </a:r>
          </a:p>
        </p:txBody>
      </p:sp>
      <p:pic>
        <p:nvPicPr>
          <p:cNvPr id="6" name="Grafik 5">
            <a:extLst>
              <a:ext uri="{FF2B5EF4-FFF2-40B4-BE49-F238E27FC236}">
                <a16:creationId xmlns:a16="http://schemas.microsoft.com/office/drawing/2014/main" id="{3F1E8951-C866-4771-9D42-084B46B406E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09469" y="1698262"/>
            <a:ext cx="5844331" cy="4383248"/>
          </a:xfrm>
          <a:prstGeom prst="rect">
            <a:avLst/>
          </a:prstGeom>
        </p:spPr>
      </p:pic>
      <p:sp>
        <p:nvSpPr>
          <p:cNvPr id="7" name="Inhaltsplatzhalter 4">
            <a:extLst>
              <a:ext uri="{FF2B5EF4-FFF2-40B4-BE49-F238E27FC236}">
                <a16:creationId xmlns:a16="http://schemas.microsoft.com/office/drawing/2014/main" id="{F423B73A-CAB3-4FE1-802A-C1437FC60DD9}"/>
              </a:ext>
            </a:extLst>
          </p:cNvPr>
          <p:cNvSpPr txBox="1">
            <a:spLocks/>
          </p:cNvSpPr>
          <p:nvPr/>
        </p:nvSpPr>
        <p:spPr>
          <a:xfrm>
            <a:off x="838200" y="1862628"/>
            <a:ext cx="4455253" cy="37074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3000" dirty="0"/>
              <a:t>„Da sprach ich: Siehe, ich komme — in der Buchrolle steht von mir geschrieben —, um deinen Willen, o Gott, zu tun!«“ </a:t>
            </a:r>
            <a:r>
              <a:rPr lang="de-DE" sz="3000" dirty="0" err="1"/>
              <a:t>Hebr</a:t>
            </a:r>
            <a:r>
              <a:rPr lang="de-DE" sz="3000" dirty="0"/>
              <a:t> 10,7</a:t>
            </a:r>
          </a:p>
          <a:p>
            <a:pPr marL="0" indent="0">
              <a:buNone/>
            </a:pPr>
            <a:endParaRPr lang="de-DE" sz="3000" dirty="0"/>
          </a:p>
          <a:p>
            <a:r>
              <a:rPr lang="de-DE" sz="3000" dirty="0"/>
              <a:t>Keine </a:t>
            </a:r>
            <a:r>
              <a:rPr lang="de-DE" sz="3000" dirty="0" err="1"/>
              <a:t>Massangabe</a:t>
            </a:r>
            <a:br>
              <a:rPr lang="de-DE" sz="3000" dirty="0"/>
            </a:br>
            <a:endParaRPr lang="de-DE" sz="3000" dirty="0"/>
          </a:p>
        </p:txBody>
      </p:sp>
    </p:spTree>
    <p:extLst>
      <p:ext uri="{BB962C8B-B14F-4D97-AF65-F5344CB8AC3E}">
        <p14:creationId xmlns:p14="http://schemas.microsoft.com/office/powerpoint/2010/main" val="3228579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Die Ziegenhaardecke</a:t>
            </a:r>
          </a:p>
        </p:txBody>
      </p:sp>
      <p:sp>
        <p:nvSpPr>
          <p:cNvPr id="7" name="Inhaltsplatzhalter 4">
            <a:extLst>
              <a:ext uri="{FF2B5EF4-FFF2-40B4-BE49-F238E27FC236}">
                <a16:creationId xmlns:a16="http://schemas.microsoft.com/office/drawing/2014/main" id="{F423B73A-CAB3-4FE1-802A-C1437FC60DD9}"/>
              </a:ext>
            </a:extLst>
          </p:cNvPr>
          <p:cNvSpPr txBox="1">
            <a:spLocks/>
          </p:cNvSpPr>
          <p:nvPr/>
        </p:nvSpPr>
        <p:spPr>
          <a:xfrm>
            <a:off x="720754" y="2027767"/>
            <a:ext cx="4723701" cy="37074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3000" dirty="0"/>
              <a:t>„Und es wird geschehen an jenem Tag, da werden sich die Propheten schämen, jeder über sein Gesicht, wenn er weissagt, und sie werden keinen Mantel aus Ziegenhaar mehr anziehen, um zu </a:t>
            </a:r>
            <a:r>
              <a:rPr lang="de-CH" sz="3000" dirty="0"/>
              <a:t>täuschen.»</a:t>
            </a:r>
            <a:r>
              <a:rPr lang="de-DE" sz="3000" dirty="0"/>
              <a:t>“ </a:t>
            </a:r>
            <a:r>
              <a:rPr lang="de-DE" sz="3000" dirty="0" err="1"/>
              <a:t>Sach</a:t>
            </a:r>
            <a:r>
              <a:rPr lang="de-DE" sz="3000" dirty="0"/>
              <a:t> 13,4</a:t>
            </a:r>
            <a:br>
              <a:rPr lang="de-DE" sz="3000" dirty="0"/>
            </a:br>
            <a:endParaRPr lang="de-DE" sz="3000" dirty="0"/>
          </a:p>
        </p:txBody>
      </p:sp>
      <p:pic>
        <p:nvPicPr>
          <p:cNvPr id="4" name="Grafik 3">
            <a:extLst>
              <a:ext uri="{FF2B5EF4-FFF2-40B4-BE49-F238E27FC236}">
                <a16:creationId xmlns:a16="http://schemas.microsoft.com/office/drawing/2014/main" id="{A5A2478B-F446-480B-859F-0DCDC36571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09469" y="1689872"/>
            <a:ext cx="5844331" cy="4383249"/>
          </a:xfrm>
          <a:prstGeom prst="rect">
            <a:avLst/>
          </a:prstGeom>
        </p:spPr>
      </p:pic>
    </p:spTree>
    <p:extLst>
      <p:ext uri="{BB962C8B-B14F-4D97-AF65-F5344CB8AC3E}">
        <p14:creationId xmlns:p14="http://schemas.microsoft.com/office/powerpoint/2010/main" val="3114253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Die Ziegenhaardecke</a:t>
            </a:r>
          </a:p>
        </p:txBody>
      </p:sp>
      <p:sp>
        <p:nvSpPr>
          <p:cNvPr id="7" name="Inhaltsplatzhalter 4">
            <a:extLst>
              <a:ext uri="{FF2B5EF4-FFF2-40B4-BE49-F238E27FC236}">
                <a16:creationId xmlns:a16="http://schemas.microsoft.com/office/drawing/2014/main" id="{F423B73A-CAB3-4FE1-802A-C1437FC60DD9}"/>
              </a:ext>
            </a:extLst>
          </p:cNvPr>
          <p:cNvSpPr txBox="1">
            <a:spLocks/>
          </p:cNvSpPr>
          <p:nvPr/>
        </p:nvSpPr>
        <p:spPr>
          <a:xfrm>
            <a:off x="712365" y="1689872"/>
            <a:ext cx="4723701" cy="42747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3000" dirty="0"/>
              <a:t>„Einen Propheten wie mich wird dir der HERR, dein Gott, erwecken aus deiner Mitte, aus deinen Brüdern; auf ihn sollst du hören!“ 5Mo 18,15</a:t>
            </a:r>
          </a:p>
          <a:p>
            <a:pPr marL="0" indent="0">
              <a:buNone/>
            </a:pPr>
            <a:endParaRPr lang="de-DE" sz="3000" dirty="0"/>
          </a:p>
          <a:p>
            <a:pPr marL="0" indent="0">
              <a:buNone/>
            </a:pPr>
            <a:r>
              <a:rPr lang="de-DE" sz="3000" dirty="0"/>
              <a:t>„Die Frau spricht zu ihm: Herr, ich sehe, dass du ein Prophet bist!“ </a:t>
            </a:r>
            <a:r>
              <a:rPr lang="de-DE" sz="3000" dirty="0" err="1"/>
              <a:t>Joh</a:t>
            </a:r>
            <a:r>
              <a:rPr lang="de-DE" sz="3000" dirty="0"/>
              <a:t> 4,19 </a:t>
            </a:r>
            <a:br>
              <a:rPr lang="de-DE" sz="3000" dirty="0"/>
            </a:br>
            <a:endParaRPr lang="de-DE" sz="3000" dirty="0"/>
          </a:p>
        </p:txBody>
      </p:sp>
      <p:pic>
        <p:nvPicPr>
          <p:cNvPr id="4" name="Grafik 3">
            <a:extLst>
              <a:ext uri="{FF2B5EF4-FFF2-40B4-BE49-F238E27FC236}">
                <a16:creationId xmlns:a16="http://schemas.microsoft.com/office/drawing/2014/main" id="{A5A2478B-F446-480B-859F-0DCDC36571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09469" y="1689872"/>
            <a:ext cx="5844331" cy="4383249"/>
          </a:xfrm>
          <a:prstGeom prst="rect">
            <a:avLst/>
          </a:prstGeom>
        </p:spPr>
      </p:pic>
    </p:spTree>
    <p:extLst>
      <p:ext uri="{BB962C8B-B14F-4D97-AF65-F5344CB8AC3E}">
        <p14:creationId xmlns:p14="http://schemas.microsoft.com/office/powerpoint/2010/main" val="2212235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Die Cherubim-Decke</a:t>
            </a:r>
          </a:p>
        </p:txBody>
      </p:sp>
      <p:sp>
        <p:nvSpPr>
          <p:cNvPr id="7" name="Inhaltsplatzhalter 4">
            <a:extLst>
              <a:ext uri="{FF2B5EF4-FFF2-40B4-BE49-F238E27FC236}">
                <a16:creationId xmlns:a16="http://schemas.microsoft.com/office/drawing/2014/main" id="{F423B73A-CAB3-4FE1-802A-C1437FC60DD9}"/>
              </a:ext>
            </a:extLst>
          </p:cNvPr>
          <p:cNvSpPr txBox="1">
            <a:spLocks/>
          </p:cNvSpPr>
          <p:nvPr/>
        </p:nvSpPr>
        <p:spPr>
          <a:xfrm>
            <a:off x="838200" y="2436492"/>
            <a:ext cx="4530754" cy="42747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3000" dirty="0"/>
              <a:t>„[…] aus gezwirntem Leinen und Garnen von blauem und rotem Purpur und Karmesin. Cherubim sollst du in kunstvoller Arbeit hineinwirken.“ 2Mo 26,1</a:t>
            </a:r>
            <a:r>
              <a:rPr lang="de-DE" dirty="0"/>
              <a:t> </a:t>
            </a:r>
            <a:br>
              <a:rPr lang="de-DE" sz="3000" dirty="0"/>
            </a:br>
            <a:endParaRPr lang="de-DE" sz="3000" dirty="0"/>
          </a:p>
        </p:txBody>
      </p:sp>
      <p:pic>
        <p:nvPicPr>
          <p:cNvPr id="5" name="Grafik 4">
            <a:extLst>
              <a:ext uri="{FF2B5EF4-FFF2-40B4-BE49-F238E27FC236}">
                <a16:creationId xmlns:a16="http://schemas.microsoft.com/office/drawing/2014/main" id="{0236ADEE-6095-474B-88A5-1C2A3D56825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09469" y="1689872"/>
            <a:ext cx="5844331" cy="4383248"/>
          </a:xfrm>
          <a:prstGeom prst="rect">
            <a:avLst/>
          </a:prstGeom>
        </p:spPr>
      </p:pic>
    </p:spTree>
    <p:extLst>
      <p:ext uri="{BB962C8B-B14F-4D97-AF65-F5344CB8AC3E}">
        <p14:creationId xmlns:p14="http://schemas.microsoft.com/office/powerpoint/2010/main" val="2935096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Das goldene Tempelhaus</a:t>
            </a:r>
          </a:p>
        </p:txBody>
      </p:sp>
      <p:sp>
        <p:nvSpPr>
          <p:cNvPr id="10" name="Inhaltsplatzhalter 4">
            <a:extLst>
              <a:ext uri="{FF2B5EF4-FFF2-40B4-BE49-F238E27FC236}">
                <a16:creationId xmlns:a16="http://schemas.microsoft.com/office/drawing/2014/main" id="{AE193D46-5CAF-4346-819B-BA45A384D3A6}"/>
              </a:ext>
            </a:extLst>
          </p:cNvPr>
          <p:cNvSpPr>
            <a:spLocks noGrp="1"/>
          </p:cNvSpPr>
          <p:nvPr>
            <p:ph idx="1"/>
          </p:nvPr>
        </p:nvSpPr>
        <p:spPr>
          <a:xfrm>
            <a:off x="670421" y="1396767"/>
            <a:ext cx="5227040" cy="4969460"/>
          </a:xfrm>
        </p:spPr>
        <p:txBody>
          <a:bodyPr>
            <a:normAutofit/>
          </a:bodyPr>
          <a:lstStyle/>
          <a:p>
            <a:r>
              <a:rPr lang="de-CH" sz="3000" dirty="0"/>
              <a:t>Heiligtum</a:t>
            </a:r>
          </a:p>
          <a:p>
            <a:r>
              <a:rPr lang="de-CH" sz="3000" dirty="0"/>
              <a:t>Allerheiligstes</a:t>
            </a:r>
          </a:p>
          <a:p>
            <a:r>
              <a:rPr lang="de-CH" sz="3000" dirty="0"/>
              <a:t>48 Bretter aus Akazienholz mit Gold überzogen	</a:t>
            </a:r>
          </a:p>
          <a:p>
            <a:r>
              <a:rPr lang="de-CH" sz="3000" dirty="0"/>
              <a:t>Sockel aus Silber			</a:t>
            </a:r>
          </a:p>
        </p:txBody>
      </p:sp>
      <p:pic>
        <p:nvPicPr>
          <p:cNvPr id="5" name="Grafik 4">
            <a:extLst>
              <a:ext uri="{FF2B5EF4-FFF2-40B4-BE49-F238E27FC236}">
                <a16:creationId xmlns:a16="http://schemas.microsoft.com/office/drawing/2014/main" id="{B14F55A9-481C-44C6-A8FB-4C79FC014E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6431162" y="2045913"/>
            <a:ext cx="5193165" cy="3894874"/>
          </a:xfrm>
          <a:prstGeom prst="rect">
            <a:avLst/>
          </a:prstGeom>
        </p:spPr>
      </p:pic>
    </p:spTree>
    <p:extLst>
      <p:ext uri="{BB962C8B-B14F-4D97-AF65-F5344CB8AC3E}">
        <p14:creationId xmlns:p14="http://schemas.microsoft.com/office/powerpoint/2010/main" val="1829020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 calcmode="lin" valueType="num">
                                      <p:cBhvr>
                                        <p:cTn id="17"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19" dur="500"/>
                                        <p:tgtEl>
                                          <p:spTgt spid="10">
                                            <p:txEl>
                                              <p:pRg st="0" end="0"/>
                                            </p:txEl>
                                          </p:spTgt>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xEl>
                                              <p:pRg st="1" end="1"/>
                                            </p:txEl>
                                          </p:spTgt>
                                        </p:tgtEl>
                                        <p:attrNameLst>
                                          <p:attrName>style.visibility</p:attrName>
                                        </p:attrNameLst>
                                      </p:cBhvr>
                                      <p:to>
                                        <p:strVal val="visible"/>
                                      </p:to>
                                    </p:set>
                                    <p:anim calcmode="lin" valueType="num">
                                      <p:cBhvr>
                                        <p:cTn id="22" dur="500" fill="hold"/>
                                        <p:tgtEl>
                                          <p:spTgt spid="10">
                                            <p:txEl>
                                              <p:pRg st="1" end="1"/>
                                            </p:txEl>
                                          </p:spTgt>
                                        </p:tgtEl>
                                        <p:attrNameLst>
                                          <p:attrName>ppt_w</p:attrName>
                                        </p:attrNameLst>
                                      </p:cBhvr>
                                      <p:tavLst>
                                        <p:tav tm="0">
                                          <p:val>
                                            <p:fltVal val="0"/>
                                          </p:val>
                                        </p:tav>
                                        <p:tav tm="100000">
                                          <p:val>
                                            <p:strVal val="#ppt_w"/>
                                          </p:val>
                                        </p:tav>
                                      </p:tavLst>
                                    </p:anim>
                                    <p:anim calcmode="lin" valueType="num">
                                      <p:cBhvr>
                                        <p:cTn id="23" dur="500" fill="hold"/>
                                        <p:tgtEl>
                                          <p:spTgt spid="10">
                                            <p:txEl>
                                              <p:pRg st="1" end="1"/>
                                            </p:txEl>
                                          </p:spTgt>
                                        </p:tgtEl>
                                        <p:attrNameLst>
                                          <p:attrName>ppt_h</p:attrName>
                                        </p:attrNameLst>
                                      </p:cBhvr>
                                      <p:tavLst>
                                        <p:tav tm="0">
                                          <p:val>
                                            <p:fltVal val="0"/>
                                          </p:val>
                                        </p:tav>
                                        <p:tav tm="100000">
                                          <p:val>
                                            <p:strVal val="#ppt_h"/>
                                          </p:val>
                                        </p:tav>
                                      </p:tavLst>
                                    </p:anim>
                                    <p:animEffect transition="in" filter="fade">
                                      <p:cBhvr>
                                        <p:cTn id="24" dur="500"/>
                                        <p:tgtEl>
                                          <p:spTgt spid="10">
                                            <p:txEl>
                                              <p:pRg st="1" end="1"/>
                                            </p:txEl>
                                          </p:spTgt>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0">
                                            <p:txEl>
                                              <p:pRg st="2" end="2"/>
                                            </p:txEl>
                                          </p:spTgt>
                                        </p:tgtEl>
                                        <p:attrNameLst>
                                          <p:attrName>style.visibility</p:attrName>
                                        </p:attrNameLst>
                                      </p:cBhvr>
                                      <p:to>
                                        <p:strVal val="visible"/>
                                      </p:to>
                                    </p:set>
                                    <p:anim calcmode="lin" valueType="num">
                                      <p:cBhvr>
                                        <p:cTn id="27" dur="500" fill="hold"/>
                                        <p:tgtEl>
                                          <p:spTgt spid="10">
                                            <p:txEl>
                                              <p:pRg st="2" end="2"/>
                                            </p:txEl>
                                          </p:spTgt>
                                        </p:tgtEl>
                                        <p:attrNameLst>
                                          <p:attrName>ppt_w</p:attrName>
                                        </p:attrNameLst>
                                      </p:cBhvr>
                                      <p:tavLst>
                                        <p:tav tm="0">
                                          <p:val>
                                            <p:fltVal val="0"/>
                                          </p:val>
                                        </p:tav>
                                        <p:tav tm="100000">
                                          <p:val>
                                            <p:strVal val="#ppt_w"/>
                                          </p:val>
                                        </p:tav>
                                      </p:tavLst>
                                    </p:anim>
                                    <p:anim calcmode="lin" valueType="num">
                                      <p:cBhvr>
                                        <p:cTn id="28" dur="500" fill="hold"/>
                                        <p:tgtEl>
                                          <p:spTgt spid="10">
                                            <p:txEl>
                                              <p:pRg st="2" end="2"/>
                                            </p:txEl>
                                          </p:spTgt>
                                        </p:tgtEl>
                                        <p:attrNameLst>
                                          <p:attrName>ppt_h</p:attrName>
                                        </p:attrNameLst>
                                      </p:cBhvr>
                                      <p:tavLst>
                                        <p:tav tm="0">
                                          <p:val>
                                            <p:fltVal val="0"/>
                                          </p:val>
                                        </p:tav>
                                        <p:tav tm="100000">
                                          <p:val>
                                            <p:strVal val="#ppt_h"/>
                                          </p:val>
                                        </p:tav>
                                      </p:tavLst>
                                    </p:anim>
                                    <p:animEffect transition="in" filter="fade">
                                      <p:cBhvr>
                                        <p:cTn id="29" dur="500"/>
                                        <p:tgtEl>
                                          <p:spTgt spid="10">
                                            <p:txEl>
                                              <p:pRg st="2" end="2"/>
                                            </p:txEl>
                                          </p:spTgt>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0">
                                            <p:txEl>
                                              <p:pRg st="3" end="3"/>
                                            </p:txEl>
                                          </p:spTgt>
                                        </p:tgtEl>
                                        <p:attrNameLst>
                                          <p:attrName>style.visibility</p:attrName>
                                        </p:attrNameLst>
                                      </p:cBhvr>
                                      <p:to>
                                        <p:strVal val="visible"/>
                                      </p:to>
                                    </p:set>
                                    <p:anim calcmode="lin" valueType="num">
                                      <p:cBhvr>
                                        <p:cTn id="32" dur="500" fill="hold"/>
                                        <p:tgtEl>
                                          <p:spTgt spid="10">
                                            <p:txEl>
                                              <p:pRg st="3" end="3"/>
                                            </p:txEl>
                                          </p:spTgt>
                                        </p:tgtEl>
                                        <p:attrNameLst>
                                          <p:attrName>ppt_w</p:attrName>
                                        </p:attrNameLst>
                                      </p:cBhvr>
                                      <p:tavLst>
                                        <p:tav tm="0">
                                          <p:val>
                                            <p:fltVal val="0"/>
                                          </p:val>
                                        </p:tav>
                                        <p:tav tm="100000">
                                          <p:val>
                                            <p:strVal val="#ppt_w"/>
                                          </p:val>
                                        </p:tav>
                                      </p:tavLst>
                                    </p:anim>
                                    <p:anim calcmode="lin" valueType="num">
                                      <p:cBhvr>
                                        <p:cTn id="33" dur="500" fill="hold"/>
                                        <p:tgtEl>
                                          <p:spTgt spid="10">
                                            <p:txEl>
                                              <p:pRg st="3" end="3"/>
                                            </p:txEl>
                                          </p:spTgt>
                                        </p:tgtEl>
                                        <p:attrNameLst>
                                          <p:attrName>ppt_h</p:attrName>
                                        </p:attrNameLst>
                                      </p:cBhvr>
                                      <p:tavLst>
                                        <p:tav tm="0">
                                          <p:val>
                                            <p:fltVal val="0"/>
                                          </p:val>
                                        </p:tav>
                                        <p:tav tm="100000">
                                          <p:val>
                                            <p:strVal val="#ppt_h"/>
                                          </p:val>
                                        </p:tav>
                                      </p:tavLst>
                                    </p:anim>
                                    <p:animEffect transition="in" filter="fade">
                                      <p:cBhvr>
                                        <p:cTn id="34"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Das goldene Tempelhaus</a:t>
            </a:r>
          </a:p>
        </p:txBody>
      </p:sp>
      <p:sp>
        <p:nvSpPr>
          <p:cNvPr id="10" name="Inhaltsplatzhalter 4">
            <a:extLst>
              <a:ext uri="{FF2B5EF4-FFF2-40B4-BE49-F238E27FC236}">
                <a16:creationId xmlns:a16="http://schemas.microsoft.com/office/drawing/2014/main" id="{AE193D46-5CAF-4346-819B-BA45A384D3A6}"/>
              </a:ext>
            </a:extLst>
          </p:cNvPr>
          <p:cNvSpPr>
            <a:spLocks noGrp="1"/>
          </p:cNvSpPr>
          <p:nvPr>
            <p:ph idx="1"/>
          </p:nvPr>
        </p:nvSpPr>
        <p:spPr>
          <a:xfrm>
            <a:off x="636864" y="2160165"/>
            <a:ext cx="4866313" cy="4969460"/>
          </a:xfrm>
        </p:spPr>
        <p:txBody>
          <a:bodyPr>
            <a:normAutofit/>
          </a:bodyPr>
          <a:lstStyle/>
          <a:p>
            <a:pPr marL="0" indent="0">
              <a:buNone/>
            </a:pPr>
            <a:r>
              <a:rPr lang="de-DE" sz="3000" dirty="0"/>
              <a:t>„[…] denn ihr steht durch den Glauben.“ 2Kor 1,24 (ELB)</a:t>
            </a:r>
          </a:p>
          <a:p>
            <a:pPr marL="0" indent="0">
              <a:buNone/>
            </a:pPr>
            <a:endParaRPr lang="de-DE" sz="3000" dirty="0"/>
          </a:p>
          <a:p>
            <a:pPr marL="0" indent="0">
              <a:buNone/>
            </a:pPr>
            <a:r>
              <a:rPr lang="de-DE" sz="3000" dirty="0"/>
              <a:t>„in dem auch ihr miterbaut werdet zu einer Wohnung Gottes im Geist.“ </a:t>
            </a:r>
            <a:r>
              <a:rPr lang="de-DE" sz="3000" dirty="0" err="1"/>
              <a:t>Eph</a:t>
            </a:r>
            <a:r>
              <a:rPr lang="de-DE" sz="3000" dirty="0"/>
              <a:t> 2,22</a:t>
            </a:r>
            <a:r>
              <a:rPr lang="de-CH" sz="3000" dirty="0"/>
              <a:t>			</a:t>
            </a:r>
          </a:p>
        </p:txBody>
      </p:sp>
      <p:pic>
        <p:nvPicPr>
          <p:cNvPr id="4" name="Grafik 3">
            <a:extLst>
              <a:ext uri="{FF2B5EF4-FFF2-40B4-BE49-F238E27FC236}">
                <a16:creationId xmlns:a16="http://schemas.microsoft.com/office/drawing/2014/main" id="{15CAF550-05D7-4D4D-BFD8-FF44315AC02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73067" y="1480657"/>
            <a:ext cx="5967370" cy="4475527"/>
          </a:xfrm>
          <a:prstGeom prst="rect">
            <a:avLst/>
          </a:prstGeom>
        </p:spPr>
      </p:pic>
    </p:spTree>
    <p:extLst>
      <p:ext uri="{BB962C8B-B14F-4D97-AF65-F5344CB8AC3E}">
        <p14:creationId xmlns:p14="http://schemas.microsoft.com/office/powerpoint/2010/main" val="1852798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p:cTn id="7"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0">
                                            <p:txEl>
                                              <p:pRg st="0" end="0"/>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 calcmode="lin" valueType="num">
                                      <p:cBhvr>
                                        <p:cTn id="12" dur="500" fill="hold"/>
                                        <p:tgtEl>
                                          <p:spTgt spid="10">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10">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10">
                                            <p:txEl>
                                              <p:pRg st="2" end="2"/>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Das goldene Tempelhaus</a:t>
            </a:r>
          </a:p>
        </p:txBody>
      </p:sp>
      <p:sp>
        <p:nvSpPr>
          <p:cNvPr id="10" name="Inhaltsplatzhalter 4">
            <a:extLst>
              <a:ext uri="{FF2B5EF4-FFF2-40B4-BE49-F238E27FC236}">
                <a16:creationId xmlns:a16="http://schemas.microsoft.com/office/drawing/2014/main" id="{AE193D46-5CAF-4346-819B-BA45A384D3A6}"/>
              </a:ext>
            </a:extLst>
          </p:cNvPr>
          <p:cNvSpPr>
            <a:spLocks noGrp="1"/>
          </p:cNvSpPr>
          <p:nvPr>
            <p:ph idx="1"/>
          </p:nvPr>
        </p:nvSpPr>
        <p:spPr>
          <a:xfrm>
            <a:off x="695588" y="2034330"/>
            <a:ext cx="4765646" cy="4969460"/>
          </a:xfrm>
        </p:spPr>
        <p:txBody>
          <a:bodyPr>
            <a:normAutofit/>
          </a:bodyPr>
          <a:lstStyle/>
          <a:p>
            <a:pPr marL="0" indent="0">
              <a:buNone/>
            </a:pPr>
            <a:r>
              <a:rPr lang="de-DE" sz="3000" dirty="0"/>
              <a:t>„so lasst auch ihr euch nun als lebendige Steine aufbauen, als ein geistliches Haus, als ein heiliges Priestertum, um geistliche Opfer darzubringen, die Gott wohlgefällig sind durch Jesus Christus.“ 1Petr 2,5</a:t>
            </a:r>
            <a:r>
              <a:rPr lang="de-CH" sz="3000" dirty="0"/>
              <a:t>			</a:t>
            </a:r>
          </a:p>
        </p:txBody>
      </p:sp>
      <p:pic>
        <p:nvPicPr>
          <p:cNvPr id="4" name="Grafik 3">
            <a:extLst>
              <a:ext uri="{FF2B5EF4-FFF2-40B4-BE49-F238E27FC236}">
                <a16:creationId xmlns:a16="http://schemas.microsoft.com/office/drawing/2014/main" id="{15CAF550-05D7-4D4D-BFD8-FF44315AC02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73067" y="1480657"/>
            <a:ext cx="5967370" cy="4475527"/>
          </a:xfrm>
          <a:prstGeom prst="rect">
            <a:avLst/>
          </a:prstGeom>
        </p:spPr>
      </p:pic>
    </p:spTree>
    <p:extLst>
      <p:ext uri="{BB962C8B-B14F-4D97-AF65-F5344CB8AC3E}">
        <p14:creationId xmlns:p14="http://schemas.microsoft.com/office/powerpoint/2010/main" val="496151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p:cTn id="7"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Der Schaubrottisch</a:t>
            </a:r>
          </a:p>
        </p:txBody>
      </p:sp>
      <p:sp>
        <p:nvSpPr>
          <p:cNvPr id="10" name="Inhaltsplatzhalter 4">
            <a:extLst>
              <a:ext uri="{FF2B5EF4-FFF2-40B4-BE49-F238E27FC236}">
                <a16:creationId xmlns:a16="http://schemas.microsoft.com/office/drawing/2014/main" id="{AE193D46-5CAF-4346-819B-BA45A384D3A6}"/>
              </a:ext>
            </a:extLst>
          </p:cNvPr>
          <p:cNvSpPr>
            <a:spLocks noGrp="1"/>
          </p:cNvSpPr>
          <p:nvPr>
            <p:ph idx="1"/>
          </p:nvPr>
        </p:nvSpPr>
        <p:spPr>
          <a:xfrm>
            <a:off x="653643" y="1440715"/>
            <a:ext cx="4790812" cy="4969460"/>
          </a:xfrm>
        </p:spPr>
        <p:txBody>
          <a:bodyPr>
            <a:normAutofit/>
          </a:bodyPr>
          <a:lstStyle/>
          <a:p>
            <a:r>
              <a:rPr lang="de-CH" sz="3000" dirty="0"/>
              <a:t>Akazienholz mit Gold überzogen</a:t>
            </a:r>
          </a:p>
          <a:p>
            <a:r>
              <a:rPr lang="de-CH" sz="3000" dirty="0"/>
              <a:t>Goldene Leiste rund um den Tisch</a:t>
            </a:r>
          </a:p>
          <a:p>
            <a:r>
              <a:rPr lang="de-CH" sz="3000" dirty="0"/>
              <a:t>12 Brote</a:t>
            </a:r>
          </a:p>
          <a:p>
            <a:r>
              <a:rPr lang="de-CH" sz="3000" dirty="0"/>
              <a:t>2 Stangen</a:t>
            </a:r>
          </a:p>
        </p:txBody>
      </p:sp>
      <p:pic>
        <p:nvPicPr>
          <p:cNvPr id="5" name="Grafik 4">
            <a:extLst>
              <a:ext uri="{FF2B5EF4-FFF2-40B4-BE49-F238E27FC236}">
                <a16:creationId xmlns:a16="http://schemas.microsoft.com/office/drawing/2014/main" id="{20A4FBB5-281E-40A4-9DC6-F9193EF98A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03845" y="1440715"/>
            <a:ext cx="6102293" cy="4576720"/>
          </a:xfrm>
          <a:prstGeom prst="rect">
            <a:avLst/>
          </a:prstGeom>
        </p:spPr>
      </p:pic>
    </p:spTree>
    <p:extLst>
      <p:ext uri="{BB962C8B-B14F-4D97-AF65-F5344CB8AC3E}">
        <p14:creationId xmlns:p14="http://schemas.microsoft.com/office/powerpoint/2010/main" val="1889641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 calcmode="lin" valueType="num">
                                      <p:cBhvr>
                                        <p:cTn id="12"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10">
                                            <p:txEl>
                                              <p:pRg st="0" end="0"/>
                                            </p:txEl>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 calcmode="lin" valueType="num">
                                      <p:cBhvr>
                                        <p:cTn id="17" dur="500" fill="hold"/>
                                        <p:tgtEl>
                                          <p:spTgt spid="10">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10">
                                            <p:txEl>
                                              <p:pRg st="1" end="1"/>
                                            </p:txEl>
                                          </p:spTgt>
                                        </p:tgtEl>
                                        <p:attrNameLst>
                                          <p:attrName>ppt_h</p:attrName>
                                        </p:attrNameLst>
                                      </p:cBhvr>
                                      <p:tavLst>
                                        <p:tav tm="0">
                                          <p:val>
                                            <p:fltVal val="0"/>
                                          </p:val>
                                        </p:tav>
                                        <p:tav tm="100000">
                                          <p:val>
                                            <p:strVal val="#ppt_h"/>
                                          </p:val>
                                        </p:tav>
                                      </p:tavLst>
                                    </p:anim>
                                    <p:animEffect transition="in" filter="fade">
                                      <p:cBhvr>
                                        <p:cTn id="19" dur="500"/>
                                        <p:tgtEl>
                                          <p:spTgt spid="10">
                                            <p:txEl>
                                              <p:pRg st="1" end="1"/>
                                            </p:txEl>
                                          </p:spTgt>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 calcmode="lin" valueType="num">
                                      <p:cBhvr>
                                        <p:cTn id="22" dur="500" fill="hold"/>
                                        <p:tgtEl>
                                          <p:spTgt spid="10">
                                            <p:txEl>
                                              <p:pRg st="2" end="2"/>
                                            </p:txEl>
                                          </p:spTgt>
                                        </p:tgtEl>
                                        <p:attrNameLst>
                                          <p:attrName>ppt_w</p:attrName>
                                        </p:attrNameLst>
                                      </p:cBhvr>
                                      <p:tavLst>
                                        <p:tav tm="0">
                                          <p:val>
                                            <p:fltVal val="0"/>
                                          </p:val>
                                        </p:tav>
                                        <p:tav tm="100000">
                                          <p:val>
                                            <p:strVal val="#ppt_w"/>
                                          </p:val>
                                        </p:tav>
                                      </p:tavLst>
                                    </p:anim>
                                    <p:anim calcmode="lin" valueType="num">
                                      <p:cBhvr>
                                        <p:cTn id="23" dur="500" fill="hold"/>
                                        <p:tgtEl>
                                          <p:spTgt spid="10">
                                            <p:txEl>
                                              <p:pRg st="2" end="2"/>
                                            </p:txEl>
                                          </p:spTgt>
                                        </p:tgtEl>
                                        <p:attrNameLst>
                                          <p:attrName>ppt_h</p:attrName>
                                        </p:attrNameLst>
                                      </p:cBhvr>
                                      <p:tavLst>
                                        <p:tav tm="0">
                                          <p:val>
                                            <p:fltVal val="0"/>
                                          </p:val>
                                        </p:tav>
                                        <p:tav tm="100000">
                                          <p:val>
                                            <p:strVal val="#ppt_h"/>
                                          </p:val>
                                        </p:tav>
                                      </p:tavLst>
                                    </p:anim>
                                    <p:animEffect transition="in" filter="fade">
                                      <p:cBhvr>
                                        <p:cTn id="24" dur="500"/>
                                        <p:tgtEl>
                                          <p:spTgt spid="10">
                                            <p:txEl>
                                              <p:pRg st="2" end="2"/>
                                            </p:txEl>
                                          </p:spTgt>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0">
                                            <p:txEl>
                                              <p:pRg st="3" end="3"/>
                                            </p:txEl>
                                          </p:spTgt>
                                        </p:tgtEl>
                                        <p:attrNameLst>
                                          <p:attrName>style.visibility</p:attrName>
                                        </p:attrNameLst>
                                      </p:cBhvr>
                                      <p:to>
                                        <p:strVal val="visible"/>
                                      </p:to>
                                    </p:set>
                                    <p:anim calcmode="lin" valueType="num">
                                      <p:cBhvr>
                                        <p:cTn id="27" dur="500" fill="hold"/>
                                        <p:tgtEl>
                                          <p:spTgt spid="10">
                                            <p:txEl>
                                              <p:pRg st="3" end="3"/>
                                            </p:txEl>
                                          </p:spTgt>
                                        </p:tgtEl>
                                        <p:attrNameLst>
                                          <p:attrName>ppt_w</p:attrName>
                                        </p:attrNameLst>
                                      </p:cBhvr>
                                      <p:tavLst>
                                        <p:tav tm="0">
                                          <p:val>
                                            <p:fltVal val="0"/>
                                          </p:val>
                                        </p:tav>
                                        <p:tav tm="100000">
                                          <p:val>
                                            <p:strVal val="#ppt_w"/>
                                          </p:val>
                                        </p:tav>
                                      </p:tavLst>
                                    </p:anim>
                                    <p:anim calcmode="lin" valueType="num">
                                      <p:cBhvr>
                                        <p:cTn id="28" dur="500" fill="hold"/>
                                        <p:tgtEl>
                                          <p:spTgt spid="10">
                                            <p:txEl>
                                              <p:pRg st="3" end="3"/>
                                            </p:txEl>
                                          </p:spTgt>
                                        </p:tgtEl>
                                        <p:attrNameLst>
                                          <p:attrName>ppt_h</p:attrName>
                                        </p:attrNameLst>
                                      </p:cBhvr>
                                      <p:tavLst>
                                        <p:tav tm="0">
                                          <p:val>
                                            <p:fltVal val="0"/>
                                          </p:val>
                                        </p:tav>
                                        <p:tav tm="100000">
                                          <p:val>
                                            <p:strVal val="#ppt_h"/>
                                          </p:val>
                                        </p:tav>
                                      </p:tavLst>
                                    </p:anim>
                                    <p:animEffect transition="in" filter="fade">
                                      <p:cBhvr>
                                        <p:cTn id="29" dur="500"/>
                                        <p:tgtEl>
                                          <p:spTgt spid="10">
                                            <p:txEl>
                                              <p:pRg st="3" end="3"/>
                                            </p:txEl>
                                          </p:spTgt>
                                        </p:tgtEl>
                                      </p:cBhvr>
                                    </p:animEffect>
                                  </p:childTnLst>
                                </p:cTn>
                              </p:par>
                              <p:par>
                                <p:cTn id="30" presetID="53" presetClass="entr" presetSubtype="16" fill="hold" nodeType="with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p:cTn id="32" dur="500" fill="hold"/>
                                        <p:tgtEl>
                                          <p:spTgt spid="5"/>
                                        </p:tgtEl>
                                        <p:attrNameLst>
                                          <p:attrName>ppt_w</p:attrName>
                                        </p:attrNameLst>
                                      </p:cBhvr>
                                      <p:tavLst>
                                        <p:tav tm="0">
                                          <p:val>
                                            <p:fltVal val="0"/>
                                          </p:val>
                                        </p:tav>
                                        <p:tav tm="100000">
                                          <p:val>
                                            <p:strVal val="#ppt_w"/>
                                          </p:val>
                                        </p:tav>
                                      </p:tavLst>
                                    </p:anim>
                                    <p:anim calcmode="lin" valueType="num">
                                      <p:cBhvr>
                                        <p:cTn id="33" dur="500" fill="hold"/>
                                        <p:tgtEl>
                                          <p:spTgt spid="5"/>
                                        </p:tgtEl>
                                        <p:attrNameLst>
                                          <p:attrName>ppt_h</p:attrName>
                                        </p:attrNameLst>
                                      </p:cBhvr>
                                      <p:tavLst>
                                        <p:tav tm="0">
                                          <p:val>
                                            <p:fltVal val="0"/>
                                          </p:val>
                                        </p:tav>
                                        <p:tav tm="100000">
                                          <p:val>
                                            <p:strVal val="#ppt_h"/>
                                          </p:val>
                                        </p:tav>
                                      </p:tavLst>
                                    </p:anim>
                                    <p:animEffect transition="in" filter="fade">
                                      <p:cBhvr>
                                        <p:cTn id="3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Gründe für das Studium der Stiftshütte</a:t>
            </a:r>
          </a:p>
        </p:txBody>
      </p:sp>
      <p:sp>
        <p:nvSpPr>
          <p:cNvPr id="5" name="Inhaltsplatzhalter 4">
            <a:extLst>
              <a:ext uri="{FF2B5EF4-FFF2-40B4-BE49-F238E27FC236}">
                <a16:creationId xmlns:a16="http://schemas.microsoft.com/office/drawing/2014/main" id="{85C77E50-817D-4071-BB78-495828DAB4C9}"/>
              </a:ext>
            </a:extLst>
          </p:cNvPr>
          <p:cNvSpPr>
            <a:spLocks noGrp="1"/>
          </p:cNvSpPr>
          <p:nvPr>
            <p:ph idx="1"/>
          </p:nvPr>
        </p:nvSpPr>
        <p:spPr>
          <a:xfrm>
            <a:off x="838200" y="1825624"/>
            <a:ext cx="10515600" cy="3266493"/>
          </a:xfrm>
        </p:spPr>
        <p:txBody>
          <a:bodyPr>
            <a:normAutofit/>
          </a:bodyPr>
          <a:lstStyle/>
          <a:p>
            <a:r>
              <a:rPr lang="de-CH" sz="3000" dirty="0"/>
              <a:t>1. 50 Kapitel über die Stiftshütte</a:t>
            </a:r>
            <a:endParaRPr lang="de-CH" sz="2600" dirty="0"/>
          </a:p>
          <a:p>
            <a:r>
              <a:rPr lang="de-CH" sz="3000" dirty="0"/>
              <a:t>2. Sie ist ein Abbild und Schatten der himmlischen Dinge</a:t>
            </a:r>
          </a:p>
          <a:p>
            <a:r>
              <a:rPr lang="de-CH" sz="3000" dirty="0"/>
              <a:t>3. Sie spricht zu uns über Jesus Christus und sein Werk am Kreuz</a:t>
            </a:r>
          </a:p>
          <a:p>
            <a:r>
              <a:rPr lang="de-CH" sz="3000" dirty="0"/>
              <a:t>4. Sie wurde durch den Heiligen Geist entworfen</a:t>
            </a:r>
          </a:p>
          <a:p>
            <a:pPr marL="0" indent="0">
              <a:buNone/>
            </a:pPr>
            <a:r>
              <a:rPr lang="de-CH" sz="3000" dirty="0"/>
              <a:t>	</a:t>
            </a:r>
          </a:p>
        </p:txBody>
      </p:sp>
      <p:sp>
        <p:nvSpPr>
          <p:cNvPr id="6" name="Inhaltsplatzhalter 4">
            <a:extLst>
              <a:ext uri="{FF2B5EF4-FFF2-40B4-BE49-F238E27FC236}">
                <a16:creationId xmlns:a16="http://schemas.microsoft.com/office/drawing/2014/main" id="{A05957DE-05A9-4ABB-88E6-58393FCE489F}"/>
              </a:ext>
            </a:extLst>
          </p:cNvPr>
          <p:cNvSpPr txBox="1">
            <a:spLocks/>
          </p:cNvSpPr>
          <p:nvPr/>
        </p:nvSpPr>
        <p:spPr>
          <a:xfrm>
            <a:off x="1227589" y="4087443"/>
            <a:ext cx="10126211" cy="23061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3000" dirty="0"/>
              <a:t>„Damit zeigt der Heilige Geist deutlich, dass der Weg zum Heiligtum noch nicht offenbar gemacht ist, solange das vordere Zelt Bestand hat.“ </a:t>
            </a:r>
            <a:r>
              <a:rPr lang="de-DE" sz="3000" dirty="0" err="1"/>
              <a:t>Hebr</a:t>
            </a:r>
            <a:r>
              <a:rPr lang="de-DE" sz="3000" dirty="0"/>
              <a:t> 9,8</a:t>
            </a:r>
            <a:endParaRPr lang="de-CH" sz="3000" dirty="0"/>
          </a:p>
        </p:txBody>
      </p:sp>
    </p:spTree>
    <p:extLst>
      <p:ext uri="{BB962C8B-B14F-4D97-AF65-F5344CB8AC3E}">
        <p14:creationId xmlns:p14="http://schemas.microsoft.com/office/powerpoint/2010/main" val="115092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 calcmode="lin" valueType="num">
                                      <p:cBhvr>
                                        <p:cTn id="7"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5">
                                            <p:txEl>
                                              <p:pRg st="3" end="3"/>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p:cTn id="12"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Der Schaubrottisch</a:t>
            </a:r>
          </a:p>
        </p:txBody>
      </p:sp>
      <p:sp>
        <p:nvSpPr>
          <p:cNvPr id="10" name="Inhaltsplatzhalter 4">
            <a:extLst>
              <a:ext uri="{FF2B5EF4-FFF2-40B4-BE49-F238E27FC236}">
                <a16:creationId xmlns:a16="http://schemas.microsoft.com/office/drawing/2014/main" id="{AE193D46-5CAF-4346-819B-BA45A384D3A6}"/>
              </a:ext>
            </a:extLst>
          </p:cNvPr>
          <p:cNvSpPr>
            <a:spLocks noGrp="1"/>
          </p:cNvSpPr>
          <p:nvPr>
            <p:ph idx="1"/>
          </p:nvPr>
        </p:nvSpPr>
        <p:spPr>
          <a:xfrm>
            <a:off x="636865" y="1373603"/>
            <a:ext cx="4790812" cy="4969460"/>
          </a:xfrm>
        </p:spPr>
        <p:txBody>
          <a:bodyPr>
            <a:normAutofit/>
          </a:bodyPr>
          <a:lstStyle/>
          <a:p>
            <a:pPr marL="0" indent="0">
              <a:buNone/>
            </a:pPr>
            <a:r>
              <a:rPr lang="de-DE" sz="3000" dirty="0"/>
              <a:t>„Bis in euer Greisenalter bin ich derselbe, und bis zu eurem Ergrauen will ich euch tragen. Ich habe es getan, und ich will auch fernerhin euch heben, tragen und erretten.“ </a:t>
            </a:r>
            <a:r>
              <a:rPr lang="de-DE" sz="3000" dirty="0" err="1"/>
              <a:t>Jes</a:t>
            </a:r>
            <a:r>
              <a:rPr lang="de-DE" sz="3000" dirty="0"/>
              <a:t> 46,4</a:t>
            </a:r>
          </a:p>
          <a:p>
            <a:pPr marL="0" indent="0">
              <a:buNone/>
            </a:pPr>
            <a:endParaRPr lang="de-DE" sz="3000" dirty="0"/>
          </a:p>
          <a:p>
            <a:pPr marL="0" indent="0">
              <a:buNone/>
            </a:pPr>
            <a:r>
              <a:rPr lang="de-DE" sz="3000" dirty="0"/>
              <a:t>„[…] und niemand wird sie aus meiner Hand reißen.“ </a:t>
            </a:r>
            <a:r>
              <a:rPr lang="de-CH" sz="3000" dirty="0" err="1"/>
              <a:t>Joh</a:t>
            </a:r>
            <a:r>
              <a:rPr lang="de-CH" sz="3000" dirty="0"/>
              <a:t> 10,28</a:t>
            </a:r>
          </a:p>
        </p:txBody>
      </p:sp>
      <p:pic>
        <p:nvPicPr>
          <p:cNvPr id="5" name="Grafik 4">
            <a:extLst>
              <a:ext uri="{FF2B5EF4-FFF2-40B4-BE49-F238E27FC236}">
                <a16:creationId xmlns:a16="http://schemas.microsoft.com/office/drawing/2014/main" id="{20A4FBB5-281E-40A4-9DC6-F9193EF98A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03846" y="1440715"/>
            <a:ext cx="6102293" cy="4576720"/>
          </a:xfrm>
          <a:prstGeom prst="rect">
            <a:avLst/>
          </a:prstGeom>
        </p:spPr>
      </p:pic>
    </p:spTree>
    <p:extLst>
      <p:ext uri="{BB962C8B-B14F-4D97-AF65-F5344CB8AC3E}">
        <p14:creationId xmlns:p14="http://schemas.microsoft.com/office/powerpoint/2010/main" val="3607497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p:cTn id="7"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0">
                                            <p:txEl>
                                              <p:pRg st="0" end="0"/>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 calcmode="lin" valueType="num">
                                      <p:cBhvr>
                                        <p:cTn id="12" dur="500" fill="hold"/>
                                        <p:tgtEl>
                                          <p:spTgt spid="10">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10">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Der Schaubrottisch</a:t>
            </a:r>
          </a:p>
        </p:txBody>
      </p:sp>
      <p:sp>
        <p:nvSpPr>
          <p:cNvPr id="10" name="Inhaltsplatzhalter 4">
            <a:extLst>
              <a:ext uri="{FF2B5EF4-FFF2-40B4-BE49-F238E27FC236}">
                <a16:creationId xmlns:a16="http://schemas.microsoft.com/office/drawing/2014/main" id="{AE193D46-5CAF-4346-819B-BA45A384D3A6}"/>
              </a:ext>
            </a:extLst>
          </p:cNvPr>
          <p:cNvSpPr>
            <a:spLocks noGrp="1"/>
          </p:cNvSpPr>
          <p:nvPr>
            <p:ph idx="1"/>
          </p:nvPr>
        </p:nvSpPr>
        <p:spPr>
          <a:xfrm>
            <a:off x="1568566" y="3007081"/>
            <a:ext cx="9054867" cy="3150439"/>
          </a:xfrm>
        </p:spPr>
        <p:txBody>
          <a:bodyPr>
            <a:noAutofit/>
          </a:bodyPr>
          <a:lstStyle/>
          <a:p>
            <a:pPr marL="0" indent="0">
              <a:buNone/>
            </a:pPr>
            <a:r>
              <a:rPr lang="de-DE" sz="3000" dirty="0"/>
              <a:t>„Jesus aber sprach zu ihnen: Ich bin das Brot des Lebens. Wer zu mir kommt, den wird nicht hungern,[…]“ </a:t>
            </a:r>
            <a:r>
              <a:rPr lang="de-DE" sz="3000" dirty="0" err="1"/>
              <a:t>Joh</a:t>
            </a:r>
            <a:r>
              <a:rPr lang="de-DE" sz="3000" dirty="0"/>
              <a:t> 6,35</a:t>
            </a:r>
          </a:p>
          <a:p>
            <a:pPr marL="0" indent="0">
              <a:buNone/>
            </a:pPr>
            <a:endParaRPr lang="de-DE" sz="3000" dirty="0"/>
          </a:p>
        </p:txBody>
      </p:sp>
    </p:spTree>
    <p:extLst>
      <p:ext uri="{BB962C8B-B14F-4D97-AF65-F5344CB8AC3E}">
        <p14:creationId xmlns:p14="http://schemas.microsoft.com/office/powerpoint/2010/main" val="553147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p:cTn id="7"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Der goldene Leuchter</a:t>
            </a:r>
          </a:p>
        </p:txBody>
      </p:sp>
      <p:sp>
        <p:nvSpPr>
          <p:cNvPr id="10" name="Inhaltsplatzhalter 4">
            <a:extLst>
              <a:ext uri="{FF2B5EF4-FFF2-40B4-BE49-F238E27FC236}">
                <a16:creationId xmlns:a16="http://schemas.microsoft.com/office/drawing/2014/main" id="{AE193D46-5CAF-4346-819B-BA45A384D3A6}"/>
              </a:ext>
            </a:extLst>
          </p:cNvPr>
          <p:cNvSpPr>
            <a:spLocks noGrp="1"/>
          </p:cNvSpPr>
          <p:nvPr>
            <p:ph idx="1"/>
          </p:nvPr>
        </p:nvSpPr>
        <p:spPr>
          <a:xfrm>
            <a:off x="771089" y="1322567"/>
            <a:ext cx="4748866" cy="5933910"/>
          </a:xfrm>
        </p:spPr>
        <p:txBody>
          <a:bodyPr>
            <a:normAutofit/>
          </a:bodyPr>
          <a:lstStyle/>
          <a:p>
            <a:r>
              <a:rPr lang="de-DE" sz="3000" dirty="0"/>
              <a:t>Reines Gold</a:t>
            </a:r>
          </a:p>
          <a:p>
            <a:r>
              <a:rPr lang="de-DE" sz="3000" dirty="0"/>
              <a:t>7 Arme</a:t>
            </a:r>
          </a:p>
          <a:p>
            <a:r>
              <a:rPr lang="de-DE" sz="3000" dirty="0"/>
              <a:t>7 Kelche mit Öl gefüllt</a:t>
            </a:r>
          </a:p>
          <a:p>
            <a:r>
              <a:rPr lang="de-DE" sz="3000" dirty="0"/>
              <a:t>22 Mandelblüten</a:t>
            </a:r>
          </a:p>
          <a:p>
            <a:pPr marL="0" indent="0">
              <a:buNone/>
            </a:pPr>
            <a:r>
              <a:rPr lang="de-DE" sz="3000" dirty="0"/>
              <a:t>„Nun redete Jesus wieder zu ihnen und sprach: Ich bin das Licht der Welt. Wer mir nachfolgt, wird nicht in der Finsternis wandeln, sondern er wird das Licht des Lebens haben.“ </a:t>
            </a:r>
            <a:r>
              <a:rPr lang="de-DE" sz="3000" dirty="0" err="1"/>
              <a:t>Joh</a:t>
            </a:r>
            <a:r>
              <a:rPr lang="de-DE" sz="3000" dirty="0"/>
              <a:t> 8,12 </a:t>
            </a:r>
            <a:endParaRPr lang="de-CH" sz="3000" dirty="0"/>
          </a:p>
        </p:txBody>
      </p:sp>
      <p:pic>
        <p:nvPicPr>
          <p:cNvPr id="4" name="Grafik 3">
            <a:extLst>
              <a:ext uri="{FF2B5EF4-FFF2-40B4-BE49-F238E27FC236}">
                <a16:creationId xmlns:a16="http://schemas.microsoft.com/office/drawing/2014/main" id="{9034F443-A020-4C4B-8B88-24AC7EEAD0F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47127" y="1624571"/>
            <a:ext cx="5691229" cy="4268423"/>
          </a:xfrm>
          <a:prstGeom prst="rect">
            <a:avLst/>
          </a:prstGeom>
        </p:spPr>
      </p:pic>
    </p:spTree>
    <p:extLst>
      <p:ext uri="{BB962C8B-B14F-4D97-AF65-F5344CB8AC3E}">
        <p14:creationId xmlns:p14="http://schemas.microsoft.com/office/powerpoint/2010/main" val="2724543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 calcmode="lin" valueType="num">
                                      <p:cBhvr>
                                        <p:cTn id="12"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10">
                                            <p:txEl>
                                              <p:pRg st="0" end="0"/>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 calcmode="lin" valueType="num">
                                      <p:cBhvr>
                                        <p:cTn id="17" dur="500" fill="hold"/>
                                        <p:tgtEl>
                                          <p:spTgt spid="10">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10">
                                            <p:txEl>
                                              <p:pRg st="1" end="1"/>
                                            </p:txEl>
                                          </p:spTgt>
                                        </p:tgtEl>
                                        <p:attrNameLst>
                                          <p:attrName>ppt_h</p:attrName>
                                        </p:attrNameLst>
                                      </p:cBhvr>
                                      <p:tavLst>
                                        <p:tav tm="0">
                                          <p:val>
                                            <p:fltVal val="0"/>
                                          </p:val>
                                        </p:tav>
                                        <p:tav tm="100000">
                                          <p:val>
                                            <p:strVal val="#ppt_h"/>
                                          </p:val>
                                        </p:tav>
                                      </p:tavLst>
                                    </p:anim>
                                    <p:animEffect transition="in" filter="fade">
                                      <p:cBhvr>
                                        <p:cTn id="19" dur="500"/>
                                        <p:tgtEl>
                                          <p:spTgt spid="10">
                                            <p:txEl>
                                              <p:pRg st="1" end="1"/>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 calcmode="lin" valueType="num">
                                      <p:cBhvr>
                                        <p:cTn id="22" dur="500" fill="hold"/>
                                        <p:tgtEl>
                                          <p:spTgt spid="10">
                                            <p:txEl>
                                              <p:pRg st="2" end="2"/>
                                            </p:txEl>
                                          </p:spTgt>
                                        </p:tgtEl>
                                        <p:attrNameLst>
                                          <p:attrName>ppt_w</p:attrName>
                                        </p:attrNameLst>
                                      </p:cBhvr>
                                      <p:tavLst>
                                        <p:tav tm="0">
                                          <p:val>
                                            <p:fltVal val="0"/>
                                          </p:val>
                                        </p:tav>
                                        <p:tav tm="100000">
                                          <p:val>
                                            <p:strVal val="#ppt_w"/>
                                          </p:val>
                                        </p:tav>
                                      </p:tavLst>
                                    </p:anim>
                                    <p:anim calcmode="lin" valueType="num">
                                      <p:cBhvr>
                                        <p:cTn id="23" dur="500" fill="hold"/>
                                        <p:tgtEl>
                                          <p:spTgt spid="10">
                                            <p:txEl>
                                              <p:pRg st="2" end="2"/>
                                            </p:txEl>
                                          </p:spTgt>
                                        </p:tgtEl>
                                        <p:attrNameLst>
                                          <p:attrName>ppt_h</p:attrName>
                                        </p:attrNameLst>
                                      </p:cBhvr>
                                      <p:tavLst>
                                        <p:tav tm="0">
                                          <p:val>
                                            <p:fltVal val="0"/>
                                          </p:val>
                                        </p:tav>
                                        <p:tav tm="100000">
                                          <p:val>
                                            <p:strVal val="#ppt_h"/>
                                          </p:val>
                                        </p:tav>
                                      </p:tavLst>
                                    </p:anim>
                                    <p:animEffect transition="in" filter="fade">
                                      <p:cBhvr>
                                        <p:cTn id="24" dur="500"/>
                                        <p:tgtEl>
                                          <p:spTgt spid="10">
                                            <p:txEl>
                                              <p:pRg st="2" end="2"/>
                                            </p:txEl>
                                          </p:spTgt>
                                        </p:tgtEl>
                                      </p:cBhvr>
                                    </p:animEffect>
                                  </p:childTnLst>
                                </p:cTn>
                              </p:par>
                              <p:par>
                                <p:cTn id="25" presetID="53" presetClass="entr" presetSubtype="16" fill="hold" nodeType="withEffect">
                                  <p:stCondLst>
                                    <p:cond delay="0"/>
                                  </p:stCondLst>
                                  <p:childTnLst>
                                    <p:set>
                                      <p:cBhvr>
                                        <p:cTn id="26" dur="1" fill="hold">
                                          <p:stCondLst>
                                            <p:cond delay="0"/>
                                          </p:stCondLst>
                                        </p:cTn>
                                        <p:tgtEl>
                                          <p:spTgt spid="10">
                                            <p:txEl>
                                              <p:pRg st="3" end="3"/>
                                            </p:txEl>
                                          </p:spTgt>
                                        </p:tgtEl>
                                        <p:attrNameLst>
                                          <p:attrName>style.visibility</p:attrName>
                                        </p:attrNameLst>
                                      </p:cBhvr>
                                      <p:to>
                                        <p:strVal val="visible"/>
                                      </p:to>
                                    </p:set>
                                    <p:anim calcmode="lin" valueType="num">
                                      <p:cBhvr>
                                        <p:cTn id="27" dur="500" fill="hold"/>
                                        <p:tgtEl>
                                          <p:spTgt spid="10">
                                            <p:txEl>
                                              <p:pRg st="3" end="3"/>
                                            </p:txEl>
                                          </p:spTgt>
                                        </p:tgtEl>
                                        <p:attrNameLst>
                                          <p:attrName>ppt_w</p:attrName>
                                        </p:attrNameLst>
                                      </p:cBhvr>
                                      <p:tavLst>
                                        <p:tav tm="0">
                                          <p:val>
                                            <p:fltVal val="0"/>
                                          </p:val>
                                        </p:tav>
                                        <p:tav tm="100000">
                                          <p:val>
                                            <p:strVal val="#ppt_w"/>
                                          </p:val>
                                        </p:tav>
                                      </p:tavLst>
                                    </p:anim>
                                    <p:anim calcmode="lin" valueType="num">
                                      <p:cBhvr>
                                        <p:cTn id="28" dur="500" fill="hold"/>
                                        <p:tgtEl>
                                          <p:spTgt spid="10">
                                            <p:txEl>
                                              <p:pRg st="3" end="3"/>
                                            </p:txEl>
                                          </p:spTgt>
                                        </p:tgtEl>
                                        <p:attrNameLst>
                                          <p:attrName>ppt_h</p:attrName>
                                        </p:attrNameLst>
                                      </p:cBhvr>
                                      <p:tavLst>
                                        <p:tav tm="0">
                                          <p:val>
                                            <p:fltVal val="0"/>
                                          </p:val>
                                        </p:tav>
                                        <p:tav tm="100000">
                                          <p:val>
                                            <p:strVal val="#ppt_h"/>
                                          </p:val>
                                        </p:tav>
                                      </p:tavLst>
                                    </p:anim>
                                    <p:animEffect transition="in" filter="fade">
                                      <p:cBhvr>
                                        <p:cTn id="29" dur="500"/>
                                        <p:tgtEl>
                                          <p:spTgt spid="10">
                                            <p:txEl>
                                              <p:pRg st="3" end="3"/>
                                            </p:txEl>
                                          </p:spTgt>
                                        </p:tgtEl>
                                      </p:cBhvr>
                                    </p:animEffect>
                                  </p:childTnLst>
                                </p:cTn>
                              </p:par>
                              <p:par>
                                <p:cTn id="30" presetID="53" presetClass="entr" presetSubtype="16" fill="hold" nodeType="with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p:cTn id="32" dur="500" fill="hold"/>
                                        <p:tgtEl>
                                          <p:spTgt spid="4"/>
                                        </p:tgtEl>
                                        <p:attrNameLst>
                                          <p:attrName>ppt_w</p:attrName>
                                        </p:attrNameLst>
                                      </p:cBhvr>
                                      <p:tavLst>
                                        <p:tav tm="0">
                                          <p:val>
                                            <p:fltVal val="0"/>
                                          </p:val>
                                        </p:tav>
                                        <p:tav tm="100000">
                                          <p:val>
                                            <p:strVal val="#ppt_w"/>
                                          </p:val>
                                        </p:tav>
                                      </p:tavLst>
                                    </p:anim>
                                    <p:anim calcmode="lin" valueType="num">
                                      <p:cBhvr>
                                        <p:cTn id="33" dur="500" fill="hold"/>
                                        <p:tgtEl>
                                          <p:spTgt spid="4"/>
                                        </p:tgtEl>
                                        <p:attrNameLst>
                                          <p:attrName>ppt_h</p:attrName>
                                        </p:attrNameLst>
                                      </p:cBhvr>
                                      <p:tavLst>
                                        <p:tav tm="0">
                                          <p:val>
                                            <p:fltVal val="0"/>
                                          </p:val>
                                        </p:tav>
                                        <p:tav tm="100000">
                                          <p:val>
                                            <p:strVal val="#ppt_h"/>
                                          </p:val>
                                        </p:tav>
                                      </p:tavLst>
                                    </p:anim>
                                    <p:animEffect transition="in" filter="fade">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10">
                                            <p:txEl>
                                              <p:pRg st="4" end="4"/>
                                            </p:txEl>
                                          </p:spTgt>
                                        </p:tgtEl>
                                        <p:attrNameLst>
                                          <p:attrName>style.visibility</p:attrName>
                                        </p:attrNameLst>
                                      </p:cBhvr>
                                      <p:to>
                                        <p:strVal val="visible"/>
                                      </p:to>
                                    </p:set>
                                    <p:anim calcmode="lin" valueType="num">
                                      <p:cBhvr>
                                        <p:cTn id="39" dur="500" fill="hold"/>
                                        <p:tgtEl>
                                          <p:spTgt spid="10">
                                            <p:txEl>
                                              <p:pRg st="4" end="4"/>
                                            </p:txEl>
                                          </p:spTgt>
                                        </p:tgtEl>
                                        <p:attrNameLst>
                                          <p:attrName>ppt_w</p:attrName>
                                        </p:attrNameLst>
                                      </p:cBhvr>
                                      <p:tavLst>
                                        <p:tav tm="0">
                                          <p:val>
                                            <p:fltVal val="0"/>
                                          </p:val>
                                        </p:tav>
                                        <p:tav tm="100000">
                                          <p:val>
                                            <p:strVal val="#ppt_w"/>
                                          </p:val>
                                        </p:tav>
                                      </p:tavLst>
                                    </p:anim>
                                    <p:anim calcmode="lin" valueType="num">
                                      <p:cBhvr>
                                        <p:cTn id="40" dur="500" fill="hold"/>
                                        <p:tgtEl>
                                          <p:spTgt spid="10">
                                            <p:txEl>
                                              <p:pRg st="4" end="4"/>
                                            </p:txEl>
                                          </p:spTgt>
                                        </p:tgtEl>
                                        <p:attrNameLst>
                                          <p:attrName>ppt_h</p:attrName>
                                        </p:attrNameLst>
                                      </p:cBhvr>
                                      <p:tavLst>
                                        <p:tav tm="0">
                                          <p:val>
                                            <p:fltVal val="0"/>
                                          </p:val>
                                        </p:tav>
                                        <p:tav tm="100000">
                                          <p:val>
                                            <p:strVal val="#ppt_h"/>
                                          </p:val>
                                        </p:tav>
                                      </p:tavLst>
                                    </p:anim>
                                    <p:animEffect transition="in" filter="fade">
                                      <p:cBhvr>
                                        <p:cTn id="41"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Der goldene Leuchter</a:t>
            </a:r>
          </a:p>
        </p:txBody>
      </p:sp>
      <p:sp>
        <p:nvSpPr>
          <p:cNvPr id="10" name="Inhaltsplatzhalter 4">
            <a:extLst>
              <a:ext uri="{FF2B5EF4-FFF2-40B4-BE49-F238E27FC236}">
                <a16:creationId xmlns:a16="http://schemas.microsoft.com/office/drawing/2014/main" id="{AE193D46-5CAF-4346-819B-BA45A384D3A6}"/>
              </a:ext>
            </a:extLst>
          </p:cNvPr>
          <p:cNvSpPr>
            <a:spLocks noGrp="1"/>
          </p:cNvSpPr>
          <p:nvPr>
            <p:ph idx="1"/>
          </p:nvPr>
        </p:nvSpPr>
        <p:spPr>
          <a:xfrm>
            <a:off x="1024506" y="1607793"/>
            <a:ext cx="10142987" cy="4969460"/>
          </a:xfrm>
        </p:spPr>
        <p:txBody>
          <a:bodyPr>
            <a:normAutofit/>
          </a:bodyPr>
          <a:lstStyle/>
          <a:p>
            <a:pPr marL="0" indent="0">
              <a:buNone/>
            </a:pPr>
            <a:r>
              <a:rPr lang="de-DE" sz="3000" dirty="0"/>
              <a:t>„Du sollst auch einen Leuchter aus reinem Gold anfertigen; in getriebener Arbeit soll dieser Leuchter gemacht werden; sein Fuß und sein Schaft, seine Kelche, Knäufe und Blüten sollen aus einem Stück mit ihm sein.“ 2Mo 25,31</a:t>
            </a:r>
          </a:p>
          <a:p>
            <a:pPr marL="0" indent="0">
              <a:buNone/>
            </a:pPr>
            <a:endParaRPr lang="de-DE" sz="3000" dirty="0"/>
          </a:p>
          <a:p>
            <a:pPr marL="0" indent="0">
              <a:buNone/>
            </a:pPr>
            <a:r>
              <a:rPr lang="de-DE" sz="3000" dirty="0"/>
              <a:t>„[…] und lehre nichts anderes, als was die Propheten und Mose gesagt haben, dass es geschehen werde: nämlich, dass der Christus leiden müsse und dass er als der Erstling aus der Auferstehung der Toten Licht verkündigen werde dem Volk und auch den Heiden.“ </a:t>
            </a:r>
            <a:r>
              <a:rPr lang="de-DE" sz="3000" dirty="0" err="1"/>
              <a:t>Apg</a:t>
            </a:r>
            <a:r>
              <a:rPr lang="de-DE" sz="3000" dirty="0"/>
              <a:t> 26,22-23 </a:t>
            </a:r>
          </a:p>
          <a:p>
            <a:pPr marL="0" indent="0">
              <a:buNone/>
            </a:pPr>
            <a:endParaRPr lang="de-CH" sz="3000" dirty="0"/>
          </a:p>
        </p:txBody>
      </p:sp>
    </p:spTree>
    <p:extLst>
      <p:ext uri="{BB962C8B-B14F-4D97-AF65-F5344CB8AC3E}">
        <p14:creationId xmlns:p14="http://schemas.microsoft.com/office/powerpoint/2010/main" val="1858421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p:cTn id="7"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0">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0">
                                            <p:txEl>
                                              <p:pRg st="2" end="2"/>
                                            </p:txEl>
                                          </p:spTgt>
                                        </p:tgtEl>
                                        <p:attrNameLst>
                                          <p:attrName>style.visibility</p:attrName>
                                        </p:attrNameLst>
                                      </p:cBhvr>
                                      <p:to>
                                        <p:strVal val="visible"/>
                                      </p:to>
                                    </p:set>
                                    <p:anim calcmode="lin" valueType="num">
                                      <p:cBhvr>
                                        <p:cTn id="14" dur="500" fill="hold"/>
                                        <p:tgtEl>
                                          <p:spTgt spid="10">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10">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Der Räucheraltar</a:t>
            </a:r>
          </a:p>
        </p:txBody>
      </p:sp>
      <p:sp>
        <p:nvSpPr>
          <p:cNvPr id="10" name="Inhaltsplatzhalter 4">
            <a:extLst>
              <a:ext uri="{FF2B5EF4-FFF2-40B4-BE49-F238E27FC236}">
                <a16:creationId xmlns:a16="http://schemas.microsoft.com/office/drawing/2014/main" id="{AE193D46-5CAF-4346-819B-BA45A384D3A6}"/>
              </a:ext>
            </a:extLst>
          </p:cNvPr>
          <p:cNvSpPr>
            <a:spLocks noGrp="1"/>
          </p:cNvSpPr>
          <p:nvPr>
            <p:ph idx="1"/>
          </p:nvPr>
        </p:nvSpPr>
        <p:spPr>
          <a:xfrm>
            <a:off x="653644" y="1624571"/>
            <a:ext cx="4740477" cy="4969460"/>
          </a:xfrm>
        </p:spPr>
        <p:txBody>
          <a:bodyPr>
            <a:normAutofit/>
          </a:bodyPr>
          <a:lstStyle/>
          <a:p>
            <a:r>
              <a:rPr lang="de-DE" sz="3000" dirty="0"/>
              <a:t>Akazienholz mit Gold überzogen</a:t>
            </a:r>
          </a:p>
          <a:p>
            <a:r>
              <a:rPr lang="de-DE" sz="3000" dirty="0"/>
              <a:t>4 Hörner</a:t>
            </a:r>
          </a:p>
          <a:p>
            <a:r>
              <a:rPr lang="de-DE" sz="3000" dirty="0"/>
              <a:t>2 Stangen </a:t>
            </a:r>
            <a:endParaRPr lang="de-CH" sz="3000" dirty="0"/>
          </a:p>
        </p:txBody>
      </p:sp>
      <p:pic>
        <p:nvPicPr>
          <p:cNvPr id="7" name="Grafik 6">
            <a:extLst>
              <a:ext uri="{FF2B5EF4-FFF2-40B4-BE49-F238E27FC236}">
                <a16:creationId xmlns:a16="http://schemas.microsoft.com/office/drawing/2014/main" id="{BB7066FC-8457-4522-A90F-10C8FA89DAF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62570" y="1624571"/>
            <a:ext cx="5691230" cy="4268423"/>
          </a:xfrm>
          <a:prstGeom prst="rect">
            <a:avLst/>
          </a:prstGeom>
        </p:spPr>
      </p:pic>
    </p:spTree>
    <p:extLst>
      <p:ext uri="{BB962C8B-B14F-4D97-AF65-F5344CB8AC3E}">
        <p14:creationId xmlns:p14="http://schemas.microsoft.com/office/powerpoint/2010/main" val="3929247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 calcmode="lin" valueType="num">
                                      <p:cBhvr>
                                        <p:cTn id="12"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10">
                                            <p:txEl>
                                              <p:pRg st="0" end="0"/>
                                            </p:txEl>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 calcmode="lin" valueType="num">
                                      <p:cBhvr>
                                        <p:cTn id="17" dur="500" fill="hold"/>
                                        <p:tgtEl>
                                          <p:spTgt spid="10">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10">
                                            <p:txEl>
                                              <p:pRg st="1" end="1"/>
                                            </p:txEl>
                                          </p:spTgt>
                                        </p:tgtEl>
                                        <p:attrNameLst>
                                          <p:attrName>ppt_h</p:attrName>
                                        </p:attrNameLst>
                                      </p:cBhvr>
                                      <p:tavLst>
                                        <p:tav tm="0">
                                          <p:val>
                                            <p:fltVal val="0"/>
                                          </p:val>
                                        </p:tav>
                                        <p:tav tm="100000">
                                          <p:val>
                                            <p:strVal val="#ppt_h"/>
                                          </p:val>
                                        </p:tav>
                                      </p:tavLst>
                                    </p:anim>
                                    <p:animEffect transition="in" filter="fade">
                                      <p:cBhvr>
                                        <p:cTn id="19" dur="500"/>
                                        <p:tgtEl>
                                          <p:spTgt spid="10">
                                            <p:txEl>
                                              <p:pRg st="1" end="1"/>
                                            </p:txEl>
                                          </p:spTgt>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 calcmode="lin" valueType="num">
                                      <p:cBhvr>
                                        <p:cTn id="22" dur="500" fill="hold"/>
                                        <p:tgtEl>
                                          <p:spTgt spid="10">
                                            <p:txEl>
                                              <p:pRg st="2" end="2"/>
                                            </p:txEl>
                                          </p:spTgt>
                                        </p:tgtEl>
                                        <p:attrNameLst>
                                          <p:attrName>ppt_w</p:attrName>
                                        </p:attrNameLst>
                                      </p:cBhvr>
                                      <p:tavLst>
                                        <p:tav tm="0">
                                          <p:val>
                                            <p:fltVal val="0"/>
                                          </p:val>
                                        </p:tav>
                                        <p:tav tm="100000">
                                          <p:val>
                                            <p:strVal val="#ppt_w"/>
                                          </p:val>
                                        </p:tav>
                                      </p:tavLst>
                                    </p:anim>
                                    <p:anim calcmode="lin" valueType="num">
                                      <p:cBhvr>
                                        <p:cTn id="23" dur="500" fill="hold"/>
                                        <p:tgtEl>
                                          <p:spTgt spid="10">
                                            <p:txEl>
                                              <p:pRg st="2" end="2"/>
                                            </p:txEl>
                                          </p:spTgt>
                                        </p:tgtEl>
                                        <p:attrNameLst>
                                          <p:attrName>ppt_h</p:attrName>
                                        </p:attrNameLst>
                                      </p:cBhvr>
                                      <p:tavLst>
                                        <p:tav tm="0">
                                          <p:val>
                                            <p:fltVal val="0"/>
                                          </p:val>
                                        </p:tav>
                                        <p:tav tm="100000">
                                          <p:val>
                                            <p:strVal val="#ppt_h"/>
                                          </p:val>
                                        </p:tav>
                                      </p:tavLst>
                                    </p:anim>
                                    <p:animEffect transition="in" filter="fade">
                                      <p:cBhvr>
                                        <p:cTn id="24" dur="500"/>
                                        <p:tgtEl>
                                          <p:spTgt spid="10">
                                            <p:txEl>
                                              <p:pRg st="2" end="2"/>
                                            </p:txEl>
                                          </p:spTgt>
                                        </p:tgtEl>
                                      </p:cBhvr>
                                    </p:animEffect>
                                  </p:childTnLst>
                                </p:cTn>
                              </p:par>
                              <p:par>
                                <p:cTn id="25" presetID="53" presetClass="entr" presetSubtype="16"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Der Räucheraltar</a:t>
            </a:r>
          </a:p>
        </p:txBody>
      </p:sp>
      <p:sp>
        <p:nvSpPr>
          <p:cNvPr id="10" name="Inhaltsplatzhalter 4">
            <a:extLst>
              <a:ext uri="{FF2B5EF4-FFF2-40B4-BE49-F238E27FC236}">
                <a16:creationId xmlns:a16="http://schemas.microsoft.com/office/drawing/2014/main" id="{AE193D46-5CAF-4346-819B-BA45A384D3A6}"/>
              </a:ext>
            </a:extLst>
          </p:cNvPr>
          <p:cNvSpPr>
            <a:spLocks noGrp="1"/>
          </p:cNvSpPr>
          <p:nvPr>
            <p:ph idx="1"/>
          </p:nvPr>
        </p:nvSpPr>
        <p:spPr>
          <a:xfrm>
            <a:off x="653644" y="1624571"/>
            <a:ext cx="4740477" cy="4969460"/>
          </a:xfrm>
        </p:spPr>
        <p:txBody>
          <a:bodyPr>
            <a:normAutofit/>
          </a:bodyPr>
          <a:lstStyle/>
          <a:p>
            <a:pPr marL="0" indent="0">
              <a:buNone/>
            </a:pPr>
            <a:r>
              <a:rPr lang="de-DE" sz="3000" dirty="0"/>
              <a:t>„Lass als Rauchopfer vor dir stehen mein Gebet,[…]“ </a:t>
            </a:r>
            <a:br>
              <a:rPr lang="de-DE" sz="3000" dirty="0"/>
            </a:br>
            <a:r>
              <a:rPr lang="de-DE" sz="3000" dirty="0" err="1"/>
              <a:t>Ps</a:t>
            </a:r>
            <a:r>
              <a:rPr lang="de-DE" sz="3000" dirty="0"/>
              <a:t> 141,2 (ELB)</a:t>
            </a:r>
          </a:p>
          <a:p>
            <a:pPr marL="0" indent="0">
              <a:buNone/>
            </a:pPr>
            <a:endParaRPr lang="de-DE" sz="3000" dirty="0"/>
          </a:p>
          <a:p>
            <a:pPr marL="0" indent="0">
              <a:buNone/>
            </a:pPr>
            <a:r>
              <a:rPr lang="de-DE" sz="3000" dirty="0"/>
              <a:t>„Daher kann er auch diejenigen vollkommen erretten, die durch ihn zu Gott kommen, weil er für immer lebt, um für sie einzutreten.“ </a:t>
            </a:r>
            <a:r>
              <a:rPr lang="de-DE" sz="3000" dirty="0" err="1"/>
              <a:t>Hebr</a:t>
            </a:r>
            <a:r>
              <a:rPr lang="de-DE" sz="3000" dirty="0"/>
              <a:t> 7,25 </a:t>
            </a:r>
            <a:endParaRPr lang="de-CH" sz="3000" dirty="0"/>
          </a:p>
        </p:txBody>
      </p:sp>
      <p:pic>
        <p:nvPicPr>
          <p:cNvPr id="7" name="Grafik 6">
            <a:extLst>
              <a:ext uri="{FF2B5EF4-FFF2-40B4-BE49-F238E27FC236}">
                <a16:creationId xmlns:a16="http://schemas.microsoft.com/office/drawing/2014/main" id="{BB7066FC-8457-4522-A90F-10C8FA89DAF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62570" y="1624571"/>
            <a:ext cx="5691230" cy="4268423"/>
          </a:xfrm>
          <a:prstGeom prst="rect">
            <a:avLst/>
          </a:prstGeom>
        </p:spPr>
      </p:pic>
    </p:spTree>
    <p:extLst>
      <p:ext uri="{BB962C8B-B14F-4D97-AF65-F5344CB8AC3E}">
        <p14:creationId xmlns:p14="http://schemas.microsoft.com/office/powerpoint/2010/main" val="606903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p:cTn id="7"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0">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0">
                                            <p:txEl>
                                              <p:pRg st="2" end="2"/>
                                            </p:txEl>
                                          </p:spTgt>
                                        </p:tgtEl>
                                        <p:attrNameLst>
                                          <p:attrName>style.visibility</p:attrName>
                                        </p:attrNameLst>
                                      </p:cBhvr>
                                      <p:to>
                                        <p:strVal val="visible"/>
                                      </p:to>
                                    </p:set>
                                    <p:anim calcmode="lin" valueType="num">
                                      <p:cBhvr>
                                        <p:cTn id="14" dur="500" fill="hold"/>
                                        <p:tgtEl>
                                          <p:spTgt spid="10">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10">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Das Allerheiligste</a:t>
            </a:r>
          </a:p>
        </p:txBody>
      </p:sp>
      <p:sp>
        <p:nvSpPr>
          <p:cNvPr id="10" name="Inhaltsplatzhalter 4">
            <a:extLst>
              <a:ext uri="{FF2B5EF4-FFF2-40B4-BE49-F238E27FC236}">
                <a16:creationId xmlns:a16="http://schemas.microsoft.com/office/drawing/2014/main" id="{AE193D46-5CAF-4346-819B-BA45A384D3A6}"/>
              </a:ext>
            </a:extLst>
          </p:cNvPr>
          <p:cNvSpPr>
            <a:spLocks noGrp="1"/>
          </p:cNvSpPr>
          <p:nvPr>
            <p:ph idx="1"/>
          </p:nvPr>
        </p:nvSpPr>
        <p:spPr>
          <a:xfrm>
            <a:off x="838199" y="1402364"/>
            <a:ext cx="10788941" cy="4360873"/>
          </a:xfrm>
        </p:spPr>
        <p:txBody>
          <a:bodyPr>
            <a:normAutofit/>
          </a:bodyPr>
          <a:lstStyle/>
          <a:p>
            <a:pPr marL="0" indent="0">
              <a:buNone/>
            </a:pPr>
            <a:r>
              <a:rPr lang="de-DE" sz="3000" dirty="0"/>
              <a:t>„Da wir nun, ihr Brüder, kraft des Blutes Jesu Freimütigkeit haben zum Eingang in das Heiligtum, den er uns eingeweiht hat als neuen und lebendigen Weg durch den Vorhang hindurch, das heißt, durch sein Fleisch, und da wir einen großen Priester über das Haus Gottes haben, so lasst uns hinzutreten mit wahrhaftigem Herzen, in völliger Gewissheit des Glaubens, durch </a:t>
            </a:r>
            <a:r>
              <a:rPr lang="de-DE" sz="3000" dirty="0" err="1"/>
              <a:t>Besprengung</a:t>
            </a:r>
            <a:r>
              <a:rPr lang="de-DE" sz="3000" dirty="0"/>
              <a:t> der Herzen los vom bösen Gewissen und am Leib gewaschen mit reinem Wasser.“</a:t>
            </a:r>
            <a:br>
              <a:rPr lang="de-DE" sz="3000" dirty="0"/>
            </a:br>
            <a:r>
              <a:rPr lang="de-DE" sz="3000" dirty="0" err="1"/>
              <a:t>Hebr</a:t>
            </a:r>
            <a:r>
              <a:rPr lang="de-DE" sz="3000" dirty="0"/>
              <a:t> 10,19-22</a:t>
            </a:r>
          </a:p>
        </p:txBody>
      </p:sp>
    </p:spTree>
    <p:extLst>
      <p:ext uri="{BB962C8B-B14F-4D97-AF65-F5344CB8AC3E}">
        <p14:creationId xmlns:p14="http://schemas.microsoft.com/office/powerpoint/2010/main" val="4279116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 calcmode="lin" valueType="num">
                                      <p:cBhvr>
                                        <p:cTn id="12"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Die Bundeslade und der Sühnedeckel </a:t>
            </a:r>
          </a:p>
        </p:txBody>
      </p:sp>
      <p:sp>
        <p:nvSpPr>
          <p:cNvPr id="10" name="Inhaltsplatzhalter 4">
            <a:extLst>
              <a:ext uri="{FF2B5EF4-FFF2-40B4-BE49-F238E27FC236}">
                <a16:creationId xmlns:a16="http://schemas.microsoft.com/office/drawing/2014/main" id="{AE193D46-5CAF-4346-819B-BA45A384D3A6}"/>
              </a:ext>
            </a:extLst>
          </p:cNvPr>
          <p:cNvSpPr>
            <a:spLocks noGrp="1"/>
          </p:cNvSpPr>
          <p:nvPr>
            <p:ph idx="1"/>
          </p:nvPr>
        </p:nvSpPr>
        <p:spPr>
          <a:xfrm>
            <a:off x="653642" y="1419141"/>
            <a:ext cx="5185096" cy="5686333"/>
          </a:xfrm>
        </p:spPr>
        <p:txBody>
          <a:bodyPr>
            <a:normAutofit lnSpcReduction="10000"/>
          </a:bodyPr>
          <a:lstStyle/>
          <a:p>
            <a:r>
              <a:rPr lang="de-CH" sz="3000" dirty="0"/>
              <a:t>Akazienholz mit Gold überzogen</a:t>
            </a:r>
          </a:p>
          <a:p>
            <a:r>
              <a:rPr lang="de-CH" sz="3000" dirty="0"/>
              <a:t>Sühnedeckel mit Cherubim aus reinem Gold</a:t>
            </a:r>
            <a:br>
              <a:rPr lang="de-CH" sz="3000" dirty="0"/>
            </a:br>
            <a:endParaRPr lang="de-CH" sz="3000" dirty="0"/>
          </a:p>
          <a:p>
            <a:pPr marL="0" indent="0">
              <a:buNone/>
            </a:pPr>
            <a:r>
              <a:rPr lang="de-DE" sz="3000" dirty="0"/>
              <a:t>„Dort will ich mit dir zusammenkommen und mit dir reden von dem Sühnedeckel herab, zwischen den beiden Cherubim, die auf der Lade des Zeugnisses sind, über alles, was ich dir für die Kinder Israels befehlen will.“ 2Mo 25,22</a:t>
            </a:r>
            <a:endParaRPr lang="de-CH" sz="3000" dirty="0"/>
          </a:p>
        </p:txBody>
      </p:sp>
      <p:pic>
        <p:nvPicPr>
          <p:cNvPr id="4" name="Grafik 3">
            <a:extLst>
              <a:ext uri="{FF2B5EF4-FFF2-40B4-BE49-F238E27FC236}">
                <a16:creationId xmlns:a16="http://schemas.microsoft.com/office/drawing/2014/main" id="{E036DE16-B7FE-4E52-8298-9F4001B6D21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38738" y="1750406"/>
            <a:ext cx="5982410" cy="4486808"/>
          </a:xfrm>
          <a:prstGeom prst="rect">
            <a:avLst/>
          </a:prstGeom>
        </p:spPr>
      </p:pic>
    </p:spTree>
    <p:extLst>
      <p:ext uri="{BB962C8B-B14F-4D97-AF65-F5344CB8AC3E}">
        <p14:creationId xmlns:p14="http://schemas.microsoft.com/office/powerpoint/2010/main" val="3233617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nodeType="with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 calcmode="lin" valueType="num">
                                      <p:cBhvr>
                                        <p:cTn id="17"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19" dur="500"/>
                                        <p:tgtEl>
                                          <p:spTgt spid="10">
                                            <p:txEl>
                                              <p:pRg st="0" end="0"/>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10">
                                            <p:txEl>
                                              <p:pRg st="1" end="1"/>
                                            </p:txEl>
                                          </p:spTgt>
                                        </p:tgtEl>
                                        <p:attrNameLst>
                                          <p:attrName>style.visibility</p:attrName>
                                        </p:attrNameLst>
                                      </p:cBhvr>
                                      <p:to>
                                        <p:strVal val="visible"/>
                                      </p:to>
                                    </p:set>
                                    <p:anim calcmode="lin" valueType="num">
                                      <p:cBhvr>
                                        <p:cTn id="22" dur="500" fill="hold"/>
                                        <p:tgtEl>
                                          <p:spTgt spid="10">
                                            <p:txEl>
                                              <p:pRg st="1" end="1"/>
                                            </p:txEl>
                                          </p:spTgt>
                                        </p:tgtEl>
                                        <p:attrNameLst>
                                          <p:attrName>ppt_w</p:attrName>
                                        </p:attrNameLst>
                                      </p:cBhvr>
                                      <p:tavLst>
                                        <p:tav tm="0">
                                          <p:val>
                                            <p:fltVal val="0"/>
                                          </p:val>
                                        </p:tav>
                                        <p:tav tm="100000">
                                          <p:val>
                                            <p:strVal val="#ppt_w"/>
                                          </p:val>
                                        </p:tav>
                                      </p:tavLst>
                                    </p:anim>
                                    <p:anim calcmode="lin" valueType="num">
                                      <p:cBhvr>
                                        <p:cTn id="23" dur="500" fill="hold"/>
                                        <p:tgtEl>
                                          <p:spTgt spid="10">
                                            <p:txEl>
                                              <p:pRg st="1" end="1"/>
                                            </p:txEl>
                                          </p:spTgt>
                                        </p:tgtEl>
                                        <p:attrNameLst>
                                          <p:attrName>ppt_h</p:attrName>
                                        </p:attrNameLst>
                                      </p:cBhvr>
                                      <p:tavLst>
                                        <p:tav tm="0">
                                          <p:val>
                                            <p:fltVal val="0"/>
                                          </p:val>
                                        </p:tav>
                                        <p:tav tm="100000">
                                          <p:val>
                                            <p:strVal val="#ppt_h"/>
                                          </p:val>
                                        </p:tav>
                                      </p:tavLst>
                                    </p:anim>
                                    <p:animEffect transition="in" filter="fade">
                                      <p:cBhvr>
                                        <p:cTn id="24" dur="500"/>
                                        <p:tgtEl>
                                          <p:spTgt spid="10">
                                            <p:txEl>
                                              <p:pRg st="1" end="1"/>
                                            </p:txEl>
                                          </p:spTgt>
                                        </p:tgtEl>
                                      </p:cBhvr>
                                    </p:animEffect>
                                  </p:childTnLst>
                                </p:cTn>
                              </p:par>
                              <p:par>
                                <p:cTn id="25" presetID="53" presetClass="entr" presetSubtype="16" fill="hold" nodeType="withEffect">
                                  <p:stCondLst>
                                    <p:cond delay="0"/>
                                  </p:stCondLst>
                                  <p:childTnLst>
                                    <p:set>
                                      <p:cBhvr>
                                        <p:cTn id="26" dur="1" fill="hold">
                                          <p:stCondLst>
                                            <p:cond delay="0"/>
                                          </p:stCondLst>
                                        </p:cTn>
                                        <p:tgtEl>
                                          <p:spTgt spid="10">
                                            <p:txEl>
                                              <p:pRg st="2" end="2"/>
                                            </p:txEl>
                                          </p:spTgt>
                                        </p:tgtEl>
                                        <p:attrNameLst>
                                          <p:attrName>style.visibility</p:attrName>
                                        </p:attrNameLst>
                                      </p:cBhvr>
                                      <p:to>
                                        <p:strVal val="visible"/>
                                      </p:to>
                                    </p:set>
                                    <p:anim calcmode="lin" valueType="num">
                                      <p:cBhvr>
                                        <p:cTn id="27" dur="500" fill="hold"/>
                                        <p:tgtEl>
                                          <p:spTgt spid="10">
                                            <p:txEl>
                                              <p:pRg st="2" end="2"/>
                                            </p:txEl>
                                          </p:spTgt>
                                        </p:tgtEl>
                                        <p:attrNameLst>
                                          <p:attrName>ppt_w</p:attrName>
                                        </p:attrNameLst>
                                      </p:cBhvr>
                                      <p:tavLst>
                                        <p:tav tm="0">
                                          <p:val>
                                            <p:fltVal val="0"/>
                                          </p:val>
                                        </p:tav>
                                        <p:tav tm="100000">
                                          <p:val>
                                            <p:strVal val="#ppt_w"/>
                                          </p:val>
                                        </p:tav>
                                      </p:tavLst>
                                    </p:anim>
                                    <p:anim calcmode="lin" valueType="num">
                                      <p:cBhvr>
                                        <p:cTn id="28" dur="500" fill="hold"/>
                                        <p:tgtEl>
                                          <p:spTgt spid="10">
                                            <p:txEl>
                                              <p:pRg st="2" end="2"/>
                                            </p:txEl>
                                          </p:spTgt>
                                        </p:tgtEl>
                                        <p:attrNameLst>
                                          <p:attrName>ppt_h</p:attrName>
                                        </p:attrNameLst>
                                      </p:cBhvr>
                                      <p:tavLst>
                                        <p:tav tm="0">
                                          <p:val>
                                            <p:fltVal val="0"/>
                                          </p:val>
                                        </p:tav>
                                        <p:tav tm="100000">
                                          <p:val>
                                            <p:strVal val="#ppt_h"/>
                                          </p:val>
                                        </p:tav>
                                      </p:tavLst>
                                    </p:anim>
                                    <p:animEffect transition="in" filter="fade">
                                      <p:cBhvr>
                                        <p:cTn id="29"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Die Bundeslade und der Sühnedeckel </a:t>
            </a:r>
          </a:p>
        </p:txBody>
      </p:sp>
      <p:sp>
        <p:nvSpPr>
          <p:cNvPr id="10" name="Inhaltsplatzhalter 4">
            <a:extLst>
              <a:ext uri="{FF2B5EF4-FFF2-40B4-BE49-F238E27FC236}">
                <a16:creationId xmlns:a16="http://schemas.microsoft.com/office/drawing/2014/main" id="{AE193D46-5CAF-4346-819B-BA45A384D3A6}"/>
              </a:ext>
            </a:extLst>
          </p:cNvPr>
          <p:cNvSpPr>
            <a:spLocks noGrp="1"/>
          </p:cNvSpPr>
          <p:nvPr>
            <p:ph idx="1"/>
          </p:nvPr>
        </p:nvSpPr>
        <p:spPr>
          <a:xfrm>
            <a:off x="838200" y="1402364"/>
            <a:ext cx="4673367" cy="5535331"/>
          </a:xfrm>
        </p:spPr>
        <p:txBody>
          <a:bodyPr>
            <a:normAutofit lnSpcReduction="10000"/>
          </a:bodyPr>
          <a:lstStyle/>
          <a:p>
            <a:pPr marL="0" indent="0">
              <a:buNone/>
            </a:pPr>
            <a:br>
              <a:rPr lang="de-CH" sz="3000" dirty="0"/>
            </a:br>
            <a:r>
              <a:rPr lang="de-DE" sz="3000" dirty="0"/>
              <a:t>„Ihn hat Gott hingestellt als einen </a:t>
            </a:r>
            <a:r>
              <a:rPr lang="de-DE" sz="3000" dirty="0" err="1"/>
              <a:t>Sühneort</a:t>
            </a:r>
            <a:r>
              <a:rPr lang="de-DE" sz="3000" dirty="0"/>
              <a:t> durch den Glauben an sein Blut […]“ </a:t>
            </a:r>
            <a:r>
              <a:rPr lang="de-DE" sz="3000" dirty="0" err="1"/>
              <a:t>Röm</a:t>
            </a:r>
            <a:r>
              <a:rPr lang="de-DE" sz="3000" dirty="0"/>
              <a:t> 3,25 (ELB)</a:t>
            </a:r>
          </a:p>
          <a:p>
            <a:pPr marL="0" indent="0">
              <a:buNone/>
            </a:pPr>
            <a:endParaRPr lang="de-DE" sz="3000" dirty="0"/>
          </a:p>
          <a:p>
            <a:pPr marL="0" indent="0">
              <a:buNone/>
            </a:pPr>
            <a:r>
              <a:rPr lang="de-DE" sz="3000" dirty="0"/>
              <a:t>„damit, wie die Sünde geherrscht hat im Tod, so auch die Gnade herrsche durch Gerechtigkeit zu ewigem Leben durch Jesus Christus, unseren Herrn.“ </a:t>
            </a:r>
            <a:r>
              <a:rPr lang="de-DE" sz="3000" dirty="0" err="1"/>
              <a:t>Röm</a:t>
            </a:r>
            <a:r>
              <a:rPr lang="de-DE" sz="3000" dirty="0"/>
              <a:t> 5,21</a:t>
            </a:r>
            <a:endParaRPr lang="de-CH" sz="3000" dirty="0"/>
          </a:p>
        </p:txBody>
      </p:sp>
      <p:pic>
        <p:nvPicPr>
          <p:cNvPr id="4" name="Grafik 3">
            <a:extLst>
              <a:ext uri="{FF2B5EF4-FFF2-40B4-BE49-F238E27FC236}">
                <a16:creationId xmlns:a16="http://schemas.microsoft.com/office/drawing/2014/main" id="{E036DE16-B7FE-4E52-8298-9F4001B6D21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38738" y="1750406"/>
            <a:ext cx="5982410" cy="4486808"/>
          </a:xfrm>
          <a:prstGeom prst="rect">
            <a:avLst/>
          </a:prstGeom>
        </p:spPr>
      </p:pic>
    </p:spTree>
    <p:extLst>
      <p:ext uri="{BB962C8B-B14F-4D97-AF65-F5344CB8AC3E}">
        <p14:creationId xmlns:p14="http://schemas.microsoft.com/office/powerpoint/2010/main" val="1772350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p:cTn id="7"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0">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0">
                                            <p:txEl>
                                              <p:pRg st="2" end="2"/>
                                            </p:txEl>
                                          </p:spTgt>
                                        </p:tgtEl>
                                        <p:attrNameLst>
                                          <p:attrName>style.visibility</p:attrName>
                                        </p:attrNameLst>
                                      </p:cBhvr>
                                      <p:to>
                                        <p:strVal val="visible"/>
                                      </p:to>
                                    </p:set>
                                    <p:anim calcmode="lin" valueType="num">
                                      <p:cBhvr>
                                        <p:cTn id="14" dur="500" fill="hold"/>
                                        <p:tgtEl>
                                          <p:spTgt spid="10">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10">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Inhaltsplatzhalter 4">
            <a:extLst>
              <a:ext uri="{FF2B5EF4-FFF2-40B4-BE49-F238E27FC236}">
                <a16:creationId xmlns:a16="http://schemas.microsoft.com/office/drawing/2014/main" id="{AE193D46-5CAF-4346-819B-BA45A384D3A6}"/>
              </a:ext>
            </a:extLst>
          </p:cNvPr>
          <p:cNvSpPr>
            <a:spLocks noGrp="1"/>
          </p:cNvSpPr>
          <p:nvPr>
            <p:ph idx="1"/>
          </p:nvPr>
        </p:nvSpPr>
        <p:spPr>
          <a:xfrm>
            <a:off x="938868" y="1897315"/>
            <a:ext cx="10159767" cy="4042091"/>
          </a:xfrm>
        </p:spPr>
        <p:txBody>
          <a:bodyPr>
            <a:normAutofit/>
          </a:bodyPr>
          <a:lstStyle/>
          <a:p>
            <a:pPr marL="0" indent="0">
              <a:buNone/>
            </a:pPr>
            <a:r>
              <a:rPr lang="de-CH" sz="3000" b="1" dirty="0"/>
              <a:t>Die Stiftshütte und ihre Geräte weisen alle auf Jesus Christus hin und helfen sein Werk am Kreuz besser zu verstehen.</a:t>
            </a:r>
          </a:p>
        </p:txBody>
      </p:sp>
    </p:spTree>
    <p:extLst>
      <p:ext uri="{BB962C8B-B14F-4D97-AF65-F5344CB8AC3E}">
        <p14:creationId xmlns:p14="http://schemas.microsoft.com/office/powerpoint/2010/main" val="190832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p:cTn id="7"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Gründe für das Studium der Stiftshütte</a:t>
            </a:r>
          </a:p>
        </p:txBody>
      </p:sp>
      <p:sp>
        <p:nvSpPr>
          <p:cNvPr id="5" name="Inhaltsplatzhalter 4">
            <a:extLst>
              <a:ext uri="{FF2B5EF4-FFF2-40B4-BE49-F238E27FC236}">
                <a16:creationId xmlns:a16="http://schemas.microsoft.com/office/drawing/2014/main" id="{85C77E50-817D-4071-BB78-495828DAB4C9}"/>
              </a:ext>
            </a:extLst>
          </p:cNvPr>
          <p:cNvSpPr>
            <a:spLocks noGrp="1"/>
          </p:cNvSpPr>
          <p:nvPr>
            <p:ph idx="1"/>
          </p:nvPr>
        </p:nvSpPr>
        <p:spPr>
          <a:xfrm>
            <a:off x="838200" y="1825623"/>
            <a:ext cx="10515600" cy="3635609"/>
          </a:xfrm>
        </p:spPr>
        <p:txBody>
          <a:bodyPr>
            <a:normAutofit/>
          </a:bodyPr>
          <a:lstStyle/>
          <a:p>
            <a:r>
              <a:rPr lang="de-CH" sz="3000" dirty="0"/>
              <a:t>1. 50 Kapitel über die Stiftshütte</a:t>
            </a:r>
            <a:endParaRPr lang="de-CH" sz="2600" dirty="0"/>
          </a:p>
          <a:p>
            <a:r>
              <a:rPr lang="de-CH" sz="3000" dirty="0"/>
              <a:t>2. Sie ist ein Abbild und Schatten der himmlischen Dinge</a:t>
            </a:r>
          </a:p>
          <a:p>
            <a:r>
              <a:rPr lang="de-CH" sz="3000" dirty="0"/>
              <a:t>3. Sie spricht zu uns über Jesus Christus und sein Werk am Kreuz</a:t>
            </a:r>
          </a:p>
          <a:p>
            <a:r>
              <a:rPr lang="de-CH" sz="3000" dirty="0"/>
              <a:t>4. Sie wurde durch den Heiligen Geist entworfen</a:t>
            </a:r>
          </a:p>
          <a:p>
            <a:r>
              <a:rPr lang="de-CH" sz="3000" dirty="0"/>
              <a:t>5. Ohne die Stiftshütte könnten wir vieles im NT nicht verstehen</a:t>
            </a:r>
          </a:p>
          <a:p>
            <a:pPr marL="0" indent="0">
              <a:buNone/>
            </a:pPr>
            <a:r>
              <a:rPr lang="de-CH" sz="3000" dirty="0"/>
              <a:t>	</a:t>
            </a:r>
          </a:p>
        </p:txBody>
      </p:sp>
    </p:spTree>
    <p:extLst>
      <p:ext uri="{BB962C8B-B14F-4D97-AF65-F5344CB8AC3E}">
        <p14:creationId xmlns:p14="http://schemas.microsoft.com/office/powerpoint/2010/main" val="2860152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 calcmode="lin" valueType="num">
                                      <p:cBhvr>
                                        <p:cTn id="7"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8"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9"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5591" y="-1034427"/>
            <a:ext cx="10527956" cy="6359405"/>
          </a:xfrm>
          <a:prstGeom prst="rect">
            <a:avLst/>
          </a:prstGeom>
        </p:spPr>
      </p:pic>
      <p:sp>
        <p:nvSpPr>
          <p:cNvPr id="2" name="Textfeld 1"/>
          <p:cNvSpPr txBox="1"/>
          <p:nvPr/>
        </p:nvSpPr>
        <p:spPr>
          <a:xfrm>
            <a:off x="3893730" y="4855618"/>
            <a:ext cx="4404539" cy="938719"/>
          </a:xfrm>
          <a:prstGeom prst="rect">
            <a:avLst/>
          </a:prstGeom>
          <a:noFill/>
        </p:spPr>
        <p:txBody>
          <a:bodyPr wrap="none" rtlCol="0">
            <a:spAutoFit/>
          </a:bodyPr>
          <a:lstStyle/>
          <a:p>
            <a:r>
              <a:rPr lang="de-CH" sz="5500" b="1" dirty="0"/>
              <a:t>Die Stiftshütte</a:t>
            </a:r>
          </a:p>
        </p:txBody>
      </p:sp>
    </p:spTree>
    <p:extLst>
      <p:ext uri="{BB962C8B-B14F-4D97-AF65-F5344CB8AC3E}">
        <p14:creationId xmlns:p14="http://schemas.microsoft.com/office/powerpoint/2010/main" val="24705118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Grundlagen</a:t>
            </a:r>
          </a:p>
        </p:txBody>
      </p:sp>
      <p:sp>
        <p:nvSpPr>
          <p:cNvPr id="5" name="Inhaltsplatzhalter 4">
            <a:extLst>
              <a:ext uri="{FF2B5EF4-FFF2-40B4-BE49-F238E27FC236}">
                <a16:creationId xmlns:a16="http://schemas.microsoft.com/office/drawing/2014/main" id="{85C77E50-817D-4071-BB78-495828DAB4C9}"/>
              </a:ext>
            </a:extLst>
          </p:cNvPr>
          <p:cNvSpPr>
            <a:spLocks noGrp="1"/>
          </p:cNvSpPr>
          <p:nvPr>
            <p:ph idx="1"/>
          </p:nvPr>
        </p:nvSpPr>
        <p:spPr>
          <a:xfrm>
            <a:off x="838200" y="1288728"/>
            <a:ext cx="10515600" cy="3635609"/>
          </a:xfrm>
        </p:spPr>
        <p:txBody>
          <a:bodyPr>
            <a:normAutofit/>
          </a:bodyPr>
          <a:lstStyle/>
          <a:p>
            <a:r>
              <a:rPr lang="de-CH" sz="3000" dirty="0"/>
              <a:t>Zeit: 	1606 v.Chr. – 1605 v.Chr.	</a:t>
            </a:r>
          </a:p>
        </p:txBody>
      </p:sp>
    </p:spTree>
    <p:extLst>
      <p:ext uri="{BB962C8B-B14F-4D97-AF65-F5344CB8AC3E}">
        <p14:creationId xmlns:p14="http://schemas.microsoft.com/office/powerpoint/2010/main" val="166336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p:cTn id="14"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Grundlagen</a:t>
            </a:r>
          </a:p>
        </p:txBody>
      </p:sp>
      <p:sp>
        <p:nvSpPr>
          <p:cNvPr id="5" name="Inhaltsplatzhalter 4">
            <a:extLst>
              <a:ext uri="{FF2B5EF4-FFF2-40B4-BE49-F238E27FC236}">
                <a16:creationId xmlns:a16="http://schemas.microsoft.com/office/drawing/2014/main" id="{85C77E50-817D-4071-BB78-495828DAB4C9}"/>
              </a:ext>
            </a:extLst>
          </p:cNvPr>
          <p:cNvSpPr>
            <a:spLocks noGrp="1"/>
          </p:cNvSpPr>
          <p:nvPr>
            <p:ph idx="1"/>
          </p:nvPr>
        </p:nvSpPr>
        <p:spPr>
          <a:xfrm>
            <a:off x="838200" y="1288728"/>
            <a:ext cx="10515600" cy="3635609"/>
          </a:xfrm>
        </p:spPr>
        <p:txBody>
          <a:bodyPr>
            <a:normAutofit/>
          </a:bodyPr>
          <a:lstStyle/>
          <a:p>
            <a:r>
              <a:rPr lang="de-CH" sz="3000" dirty="0"/>
              <a:t>Zeit: 	1606 v.Chr. – 1605 v.Chr.	</a:t>
            </a:r>
          </a:p>
          <a:p>
            <a:r>
              <a:rPr lang="de-CH" sz="3000" dirty="0"/>
              <a:t>Ort:		Berg Sinai</a:t>
            </a:r>
          </a:p>
        </p:txBody>
      </p:sp>
      <p:pic>
        <p:nvPicPr>
          <p:cNvPr id="3" name="Grafik 2">
            <a:extLst>
              <a:ext uri="{FF2B5EF4-FFF2-40B4-BE49-F238E27FC236}">
                <a16:creationId xmlns:a16="http://schemas.microsoft.com/office/drawing/2014/main" id="{8715D910-1C64-4C6F-9F89-E87ABCCB6F8C}"/>
              </a:ext>
            </a:extLst>
          </p:cNvPr>
          <p:cNvPicPr>
            <a:picLocks noChangeAspect="1"/>
          </p:cNvPicPr>
          <p:nvPr/>
        </p:nvPicPr>
        <p:blipFill>
          <a:blip r:embed="rId2"/>
          <a:stretch>
            <a:fillRect/>
          </a:stretch>
        </p:blipFill>
        <p:spPr>
          <a:xfrm>
            <a:off x="4809120" y="1916972"/>
            <a:ext cx="6113914" cy="4575902"/>
          </a:xfrm>
          <a:prstGeom prst="rect">
            <a:avLst/>
          </a:prstGeom>
        </p:spPr>
      </p:pic>
      <p:sp>
        <p:nvSpPr>
          <p:cNvPr id="4" name="Textfeld 3">
            <a:extLst>
              <a:ext uri="{FF2B5EF4-FFF2-40B4-BE49-F238E27FC236}">
                <a16:creationId xmlns:a16="http://schemas.microsoft.com/office/drawing/2014/main" id="{113F3543-59C8-4802-9D3C-D29EECB800E3}"/>
              </a:ext>
            </a:extLst>
          </p:cNvPr>
          <p:cNvSpPr txBox="1"/>
          <p:nvPr/>
        </p:nvSpPr>
        <p:spPr>
          <a:xfrm>
            <a:off x="4901399" y="6383817"/>
            <a:ext cx="2733441" cy="338554"/>
          </a:xfrm>
          <a:prstGeom prst="rect">
            <a:avLst/>
          </a:prstGeom>
          <a:noFill/>
        </p:spPr>
        <p:txBody>
          <a:bodyPr wrap="none" rtlCol="0">
            <a:spAutoFit/>
          </a:bodyPr>
          <a:lstStyle/>
          <a:p>
            <a:r>
              <a:rPr lang="de-CH" sz="1600" dirty="0"/>
              <a:t>MacArthur Studienbibel S. 143</a:t>
            </a:r>
          </a:p>
        </p:txBody>
      </p:sp>
    </p:spTree>
    <p:extLst>
      <p:ext uri="{BB962C8B-B14F-4D97-AF65-F5344CB8AC3E}">
        <p14:creationId xmlns:p14="http://schemas.microsoft.com/office/powerpoint/2010/main" val="3290443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Grundlagen</a:t>
            </a:r>
          </a:p>
        </p:txBody>
      </p:sp>
      <p:sp>
        <p:nvSpPr>
          <p:cNvPr id="5" name="Inhaltsplatzhalter 4">
            <a:extLst>
              <a:ext uri="{FF2B5EF4-FFF2-40B4-BE49-F238E27FC236}">
                <a16:creationId xmlns:a16="http://schemas.microsoft.com/office/drawing/2014/main" id="{85C77E50-817D-4071-BB78-495828DAB4C9}"/>
              </a:ext>
            </a:extLst>
          </p:cNvPr>
          <p:cNvSpPr>
            <a:spLocks noGrp="1"/>
          </p:cNvSpPr>
          <p:nvPr>
            <p:ph idx="1"/>
          </p:nvPr>
        </p:nvSpPr>
        <p:spPr>
          <a:xfrm>
            <a:off x="838200" y="1288728"/>
            <a:ext cx="10515600" cy="3635609"/>
          </a:xfrm>
        </p:spPr>
        <p:txBody>
          <a:bodyPr>
            <a:normAutofit/>
          </a:bodyPr>
          <a:lstStyle/>
          <a:p>
            <a:r>
              <a:rPr lang="de-CH" sz="3000" dirty="0"/>
              <a:t>Zeit: 	1606 v.Chr. – 1605 v.Chr.	</a:t>
            </a:r>
          </a:p>
          <a:p>
            <a:r>
              <a:rPr lang="de-CH" sz="3000" dirty="0"/>
              <a:t>Ort:		Berg Sinai</a:t>
            </a:r>
          </a:p>
          <a:p>
            <a:r>
              <a:rPr lang="de-CH" sz="3000" dirty="0"/>
              <a:t>Grund:	Gemeinschaft mit Gott</a:t>
            </a:r>
          </a:p>
        </p:txBody>
      </p:sp>
      <p:sp>
        <p:nvSpPr>
          <p:cNvPr id="6" name="Inhaltsplatzhalter 4">
            <a:extLst>
              <a:ext uri="{FF2B5EF4-FFF2-40B4-BE49-F238E27FC236}">
                <a16:creationId xmlns:a16="http://schemas.microsoft.com/office/drawing/2014/main" id="{6AE56C90-32FC-4E7C-BB65-D11BA48DC5C4}"/>
              </a:ext>
            </a:extLst>
          </p:cNvPr>
          <p:cNvSpPr txBox="1">
            <a:spLocks/>
          </p:cNvSpPr>
          <p:nvPr/>
        </p:nvSpPr>
        <p:spPr>
          <a:xfrm>
            <a:off x="2627852" y="3263088"/>
            <a:ext cx="9410350" cy="23061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3000" dirty="0"/>
              <a:t>„</a:t>
            </a:r>
            <a:r>
              <a:rPr lang="de-DE" dirty="0"/>
              <a:t>Und sie sollen mir ein Heiligtum machen, damit ich in ihrer Mitte wohne!“ </a:t>
            </a:r>
            <a:r>
              <a:rPr lang="de-DE" sz="3000" dirty="0"/>
              <a:t>2Mo 25,8</a:t>
            </a:r>
            <a:endParaRPr lang="de-CH" sz="3000" dirty="0"/>
          </a:p>
        </p:txBody>
      </p:sp>
    </p:spTree>
    <p:extLst>
      <p:ext uri="{BB962C8B-B14F-4D97-AF65-F5344CB8AC3E}">
        <p14:creationId xmlns:p14="http://schemas.microsoft.com/office/powerpoint/2010/main" val="2752399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p:cTn id="7"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5">
                                            <p:txEl>
                                              <p:pRg st="2" end="2"/>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p:cTn id="12"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1604</Words>
  <Application>Microsoft Office PowerPoint</Application>
  <PresentationFormat>Breitbild</PresentationFormat>
  <Paragraphs>288</Paragraphs>
  <Slides>60</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60</vt:i4>
      </vt:variant>
    </vt:vector>
  </HeadingPairs>
  <TitlesOfParts>
    <vt:vector size="64" baseType="lpstr">
      <vt:lpstr>Arial</vt:lpstr>
      <vt:lpstr>Calibri</vt:lpstr>
      <vt:lpstr>Calibri Light</vt:lpstr>
      <vt:lpstr>Office</vt:lpstr>
      <vt:lpstr>PowerPoint-Präsentation</vt:lpstr>
      <vt:lpstr>Gründe für das Studium der Stiftshütte</vt:lpstr>
      <vt:lpstr>Gründe für das Studium der Stiftshütte</vt:lpstr>
      <vt:lpstr>Gründe für das Studium der Stiftshütte</vt:lpstr>
      <vt:lpstr>Gründe für das Studium der Stiftshütte</vt:lpstr>
      <vt:lpstr>Gründe für das Studium der Stiftshütte</vt:lpstr>
      <vt:lpstr>Grundlagen</vt:lpstr>
      <vt:lpstr>Grundlagen</vt:lpstr>
      <vt:lpstr>Grundlagen</vt:lpstr>
      <vt:lpstr>Grundlagen</vt:lpstr>
      <vt:lpstr>Rund um den Bau der Stiftshütte</vt:lpstr>
      <vt:lpstr>Rund um den Bau der Stiftshütte</vt:lpstr>
      <vt:lpstr>Rund um den Bau der Stiftshütte</vt:lpstr>
      <vt:lpstr>Rund um den Bau der Stiftshütte</vt:lpstr>
      <vt:lpstr>Rund um den Bau der Stiftshütte</vt:lpstr>
      <vt:lpstr>Rund um den Bau der Stiftshütte</vt:lpstr>
      <vt:lpstr>Rund um den Bau der Stiftshütte</vt:lpstr>
      <vt:lpstr>Die Umzäunung</vt:lpstr>
      <vt:lpstr>Die Umzäunung</vt:lpstr>
      <vt:lpstr>Die Umzäunung</vt:lpstr>
      <vt:lpstr>Die Umzäunung</vt:lpstr>
      <vt:lpstr>Die Umzäunung</vt:lpstr>
      <vt:lpstr>Die Tür</vt:lpstr>
      <vt:lpstr>Die Tür</vt:lpstr>
      <vt:lpstr>Die Tür</vt:lpstr>
      <vt:lpstr>Die Tür</vt:lpstr>
      <vt:lpstr>Die Tür</vt:lpstr>
      <vt:lpstr>Die Tür</vt:lpstr>
      <vt:lpstr>Die Tür</vt:lpstr>
      <vt:lpstr>Die Tür</vt:lpstr>
      <vt:lpstr>Der Brandopferaltar</vt:lpstr>
      <vt:lpstr>Der Brandopferaltar</vt:lpstr>
      <vt:lpstr>Der Brandopferaltar</vt:lpstr>
      <vt:lpstr>Der Brandopferaltar</vt:lpstr>
      <vt:lpstr>Das Waschbecken</vt:lpstr>
      <vt:lpstr>Das Waschbecken</vt:lpstr>
      <vt:lpstr>Das Waschbecken</vt:lpstr>
      <vt:lpstr>Das Waschbecken</vt:lpstr>
      <vt:lpstr>Die Seekuhfelldecke</vt:lpstr>
      <vt:lpstr>Die Seekuhfelldecke</vt:lpstr>
      <vt:lpstr>Die Seekuhfelldecke</vt:lpstr>
      <vt:lpstr>Die rotgefärbte Widderfelldecke</vt:lpstr>
      <vt:lpstr>Die Ziegenhaardecke</vt:lpstr>
      <vt:lpstr>Die Ziegenhaardecke</vt:lpstr>
      <vt:lpstr>Die Cherubim-Decke</vt:lpstr>
      <vt:lpstr>Das goldene Tempelhaus</vt:lpstr>
      <vt:lpstr>Das goldene Tempelhaus</vt:lpstr>
      <vt:lpstr>Das goldene Tempelhaus</vt:lpstr>
      <vt:lpstr>Der Schaubrottisch</vt:lpstr>
      <vt:lpstr>Der Schaubrottisch</vt:lpstr>
      <vt:lpstr>Der Schaubrottisch</vt:lpstr>
      <vt:lpstr>Der goldene Leuchter</vt:lpstr>
      <vt:lpstr>Der goldene Leuchter</vt:lpstr>
      <vt:lpstr>Der Räucheraltar</vt:lpstr>
      <vt:lpstr>Der Räucheraltar</vt:lpstr>
      <vt:lpstr>Das Allerheiligste</vt:lpstr>
      <vt:lpstr>Die Bundeslade und der Sühnedeckel </vt:lpstr>
      <vt:lpstr>Die Bundeslade und der Sühnedeckel </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Mike</dc:creator>
  <cp:lastModifiedBy>Michael Briggeler</cp:lastModifiedBy>
  <cp:revision>143</cp:revision>
  <dcterms:created xsi:type="dcterms:W3CDTF">2018-08-12T05:46:28Z</dcterms:created>
  <dcterms:modified xsi:type="dcterms:W3CDTF">2018-10-26T13:18:03Z</dcterms:modified>
</cp:coreProperties>
</file>