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1" r:id="rId3"/>
    <p:sldId id="258" r:id="rId4"/>
    <p:sldId id="264" r:id="rId5"/>
    <p:sldId id="263" r:id="rId6"/>
    <p:sldId id="259" r:id="rId7"/>
    <p:sldId id="260" r:id="rId8"/>
    <p:sldId id="265" r:id="rId9"/>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1" autoAdjust="0"/>
    <p:restoredTop sz="94660"/>
  </p:normalViewPr>
  <p:slideViewPr>
    <p:cSldViewPr snapToGrid="0">
      <p:cViewPr varScale="1">
        <p:scale>
          <a:sx n="103" d="100"/>
          <a:sy n="103" d="100"/>
        </p:scale>
        <p:origin x="150" y="312"/>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6DEDF089-39DA-47E3-A74C-E64C6DBBD5AE}" type="datetimeFigureOut">
              <a:rPr lang="de-CH" smtClean="0"/>
              <a:t>17.08.2018</a:t>
            </a:fld>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7D2E9142-EC7B-4178-ABB6-310B1AAD4A55}" type="slidenum">
              <a:rPr lang="de-CH" smtClean="0"/>
              <a:t>‹Nr.›</a:t>
            </a:fld>
            <a:endParaRPr lang="de-CH"/>
          </a:p>
        </p:txBody>
      </p:sp>
    </p:spTree>
    <p:extLst>
      <p:ext uri="{BB962C8B-B14F-4D97-AF65-F5344CB8AC3E}">
        <p14:creationId xmlns:p14="http://schemas.microsoft.com/office/powerpoint/2010/main" val="2665414719"/>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smtClean="0"/>
              <a:t>Titelmasterformat durch Klicken bearbeiten</a:t>
            </a:r>
            <a:endParaRPr lang="de-CH"/>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EDF089-39DA-47E3-A74C-E64C6DBBD5AE}" type="datetimeFigureOut">
              <a:rPr lang="de-CH" smtClean="0"/>
              <a:t>17.08.2018</a:t>
            </a:fld>
            <a:endParaRPr lang="de-CH"/>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CH"/>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2E9142-EC7B-4178-ABB6-310B1AAD4A55}" type="slidenum">
              <a:rPr lang="de-CH" smtClean="0"/>
              <a:t>‹Nr.›</a:t>
            </a:fld>
            <a:endParaRPr lang="de-CH"/>
          </a:p>
        </p:txBody>
      </p:sp>
    </p:spTree>
    <p:extLst>
      <p:ext uri="{BB962C8B-B14F-4D97-AF65-F5344CB8AC3E}">
        <p14:creationId xmlns:p14="http://schemas.microsoft.com/office/powerpoint/2010/main" val="365145962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fik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55591" y="-1034427"/>
            <a:ext cx="10527956" cy="6359405"/>
          </a:xfrm>
          <a:prstGeom prst="rect">
            <a:avLst/>
          </a:prstGeom>
        </p:spPr>
      </p:pic>
      <p:sp>
        <p:nvSpPr>
          <p:cNvPr id="2" name="Textfeld 1"/>
          <p:cNvSpPr txBox="1"/>
          <p:nvPr/>
        </p:nvSpPr>
        <p:spPr>
          <a:xfrm>
            <a:off x="1122410" y="4965178"/>
            <a:ext cx="9953109" cy="938719"/>
          </a:xfrm>
          <a:prstGeom prst="rect">
            <a:avLst/>
          </a:prstGeom>
          <a:noFill/>
        </p:spPr>
        <p:txBody>
          <a:bodyPr wrap="none" rtlCol="0">
            <a:spAutoFit/>
          </a:bodyPr>
          <a:lstStyle/>
          <a:p>
            <a:r>
              <a:rPr lang="de-CH" sz="5500" b="1" dirty="0" smtClean="0"/>
              <a:t>Charakteren im Buch der Sprüche</a:t>
            </a:r>
            <a:endParaRPr lang="de-CH" sz="5500" b="1" dirty="0"/>
          </a:p>
        </p:txBody>
      </p:sp>
    </p:spTree>
    <p:extLst>
      <p:ext uri="{BB962C8B-B14F-4D97-AF65-F5344CB8AC3E}">
        <p14:creationId xmlns:p14="http://schemas.microsoft.com/office/powerpoint/2010/main" val="37883388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923732" y="366797"/>
            <a:ext cx="10860832" cy="6203365"/>
          </a:xfrm>
          <a:prstGeom prst="rect">
            <a:avLst/>
          </a:prstGeom>
        </p:spPr>
        <p:txBody>
          <a:bodyPr wrap="square">
            <a:spAutoFit/>
          </a:bodyPr>
          <a:lstStyle/>
          <a:p>
            <a:pPr>
              <a:lnSpc>
                <a:spcPct val="107000"/>
              </a:lnSpc>
              <a:spcAft>
                <a:spcPts val="800"/>
              </a:spcAft>
            </a:pPr>
            <a:r>
              <a:rPr lang="de-CH" sz="3000" dirty="0">
                <a:latin typeface="Calibri" panose="020F0502020204030204" pitchFamily="34" charset="0"/>
                <a:ea typeface="Calibri" panose="020F0502020204030204" pitchFamily="34" charset="0"/>
                <a:cs typeface="Times New Roman" panose="02020603050405020304" pitchFamily="18" charset="0"/>
              </a:rPr>
              <a:t>Hier eine Auflistung von Charakteren welche im Buch der Sprüche vorkommen</a:t>
            </a:r>
            <a:r>
              <a:rPr lang="de-CH" sz="3000" dirty="0" smtClean="0">
                <a:latin typeface="Calibri" panose="020F0502020204030204" pitchFamily="34" charset="0"/>
                <a:ea typeface="Calibri" panose="020F0502020204030204" pitchFamily="34" charset="0"/>
                <a:cs typeface="Times New Roman" panose="02020603050405020304" pitchFamily="18" charset="0"/>
              </a:rPr>
              <a:t>.</a:t>
            </a:r>
          </a:p>
          <a:p>
            <a:pPr>
              <a:lnSpc>
                <a:spcPct val="107000"/>
              </a:lnSpc>
              <a:spcAft>
                <a:spcPts val="800"/>
              </a:spcAft>
            </a:pPr>
            <a:r>
              <a:rPr lang="de-CH" sz="3000" dirty="0" smtClean="0">
                <a:latin typeface="Calibri" panose="020F0502020204030204" pitchFamily="34" charset="0"/>
                <a:ea typeface="Calibri" panose="020F0502020204030204" pitchFamily="34" charset="0"/>
                <a:cs typeface="Times New Roman" panose="02020603050405020304" pitchFamily="18" charset="0"/>
              </a:rPr>
              <a:t> </a:t>
            </a:r>
            <a:endParaRPr lang="de-CH" sz="3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Calibri" panose="020F0502020204030204" pitchFamily="34" charset="0"/>
              <a:buChar char="-"/>
            </a:pPr>
            <a:r>
              <a:rPr lang="de-CH" sz="3000" dirty="0">
                <a:latin typeface="Calibri" panose="020F0502020204030204" pitchFamily="34" charset="0"/>
                <a:ea typeface="Calibri" panose="020F0502020204030204" pitchFamily="34" charset="0"/>
                <a:cs typeface="Times New Roman" panose="02020603050405020304" pitchFamily="18" charset="0"/>
              </a:rPr>
              <a:t>Aufrichtige </a:t>
            </a:r>
            <a:r>
              <a:rPr lang="de-CH" sz="3000" dirty="0" smtClean="0">
                <a:latin typeface="Calibri" panose="020F0502020204030204" pitchFamily="34" charset="0"/>
                <a:ea typeface="Calibri" panose="020F0502020204030204" pitchFamily="34" charset="0"/>
                <a:cs typeface="Times New Roman" panose="02020603050405020304" pitchFamily="18" charset="0"/>
              </a:rPr>
              <a:t>			- Einfältiger</a:t>
            </a:r>
            <a:endParaRPr lang="de-CH" sz="3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Calibri" panose="020F0502020204030204" pitchFamily="34" charset="0"/>
              <a:buChar char="-"/>
            </a:pPr>
            <a:r>
              <a:rPr lang="de-CH" sz="3000" dirty="0">
                <a:latin typeface="Calibri" panose="020F0502020204030204" pitchFamily="34" charset="0"/>
                <a:ea typeface="Calibri" panose="020F0502020204030204" pitchFamily="34" charset="0"/>
                <a:cs typeface="Times New Roman" panose="02020603050405020304" pitchFamily="18" charset="0"/>
              </a:rPr>
              <a:t>Fauler </a:t>
            </a:r>
            <a:r>
              <a:rPr lang="de-CH" sz="3000" dirty="0" smtClean="0">
                <a:latin typeface="Calibri" panose="020F0502020204030204" pitchFamily="34" charset="0"/>
                <a:ea typeface="Calibri" panose="020F0502020204030204" pitchFamily="34" charset="0"/>
                <a:cs typeface="Times New Roman" panose="02020603050405020304" pitchFamily="18" charset="0"/>
              </a:rPr>
              <a:t>				- Gerechter</a:t>
            </a:r>
            <a:endParaRPr lang="de-CH" sz="3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Calibri" panose="020F0502020204030204" pitchFamily="34" charset="0"/>
              <a:buChar char="-"/>
            </a:pPr>
            <a:r>
              <a:rPr lang="de-CH" sz="3000" dirty="0">
                <a:latin typeface="Calibri" panose="020F0502020204030204" pitchFamily="34" charset="0"/>
                <a:ea typeface="Calibri" panose="020F0502020204030204" pitchFamily="34" charset="0"/>
                <a:cs typeface="Times New Roman" panose="02020603050405020304" pitchFamily="18" charset="0"/>
              </a:rPr>
              <a:t>Gesetzloser </a:t>
            </a:r>
            <a:r>
              <a:rPr lang="de-CH" sz="3000" dirty="0" smtClean="0">
                <a:latin typeface="Calibri" panose="020F0502020204030204" pitchFamily="34" charset="0"/>
                <a:ea typeface="Calibri" panose="020F0502020204030204" pitchFamily="34" charset="0"/>
                <a:cs typeface="Times New Roman" panose="02020603050405020304" pitchFamily="18" charset="0"/>
              </a:rPr>
              <a:t>			- Heuchler </a:t>
            </a:r>
            <a:endParaRPr lang="de-CH" sz="3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Calibri" panose="020F0502020204030204" pitchFamily="34" charset="0"/>
              <a:buChar char="-"/>
            </a:pPr>
            <a:r>
              <a:rPr lang="de-CH" sz="3000" dirty="0" smtClean="0">
                <a:latin typeface="Calibri" panose="020F0502020204030204" pitchFamily="34" charset="0"/>
                <a:ea typeface="Calibri" panose="020F0502020204030204" pitchFamily="34" charset="0"/>
                <a:cs typeface="Times New Roman" panose="02020603050405020304" pitchFamily="18" charset="0"/>
              </a:rPr>
              <a:t>Kluge				- Lügner</a:t>
            </a:r>
            <a:endParaRPr lang="de-CH" sz="3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Calibri" panose="020F0502020204030204" pitchFamily="34" charset="0"/>
              <a:buChar char="-"/>
            </a:pPr>
            <a:r>
              <a:rPr lang="de-CH" sz="3000" dirty="0">
                <a:latin typeface="Calibri" panose="020F0502020204030204" pitchFamily="34" charset="0"/>
                <a:ea typeface="Calibri" panose="020F0502020204030204" pitchFamily="34" charset="0"/>
                <a:cs typeface="Times New Roman" panose="02020603050405020304" pitchFamily="18" charset="0"/>
              </a:rPr>
              <a:t>Narr </a:t>
            </a:r>
            <a:r>
              <a:rPr lang="de-CH" sz="3000" dirty="0" smtClean="0">
                <a:latin typeface="Calibri" panose="020F0502020204030204" pitchFamily="34" charset="0"/>
                <a:ea typeface="Calibri" panose="020F0502020204030204" pitchFamily="34" charset="0"/>
                <a:cs typeface="Times New Roman" panose="02020603050405020304" pitchFamily="18" charset="0"/>
              </a:rPr>
              <a:t>				- Tor</a:t>
            </a:r>
            <a:endParaRPr lang="de-CH" sz="3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Calibri" panose="020F0502020204030204" pitchFamily="34" charset="0"/>
              <a:buChar char="-"/>
            </a:pPr>
            <a:r>
              <a:rPr lang="de-CH" sz="3000" dirty="0" smtClean="0">
                <a:latin typeface="Calibri" panose="020F0502020204030204" pitchFamily="34" charset="0"/>
                <a:ea typeface="Calibri" panose="020F0502020204030204" pitchFamily="34" charset="0"/>
                <a:cs typeface="Times New Roman" panose="02020603050405020304" pitchFamily="18" charset="0"/>
              </a:rPr>
              <a:t>Sohn				- Spötter</a:t>
            </a:r>
            <a:endParaRPr lang="de-CH" sz="3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Calibri" panose="020F0502020204030204" pitchFamily="34" charset="0"/>
              <a:buChar char="-"/>
            </a:pPr>
            <a:r>
              <a:rPr lang="de-CH" sz="3000" dirty="0" smtClean="0">
                <a:latin typeface="Calibri" panose="020F0502020204030204" pitchFamily="34" charset="0"/>
                <a:ea typeface="Calibri" panose="020F0502020204030204" pitchFamily="34" charset="0"/>
                <a:cs typeface="Times New Roman" panose="02020603050405020304" pitchFamily="18" charset="0"/>
              </a:rPr>
              <a:t>Unverständige			- Arme und Reiche</a:t>
            </a:r>
            <a:endParaRPr lang="de-CH" sz="3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Calibri" panose="020F0502020204030204" pitchFamily="34" charset="0"/>
              <a:buChar char="-"/>
            </a:pPr>
            <a:r>
              <a:rPr lang="de-CH" sz="3000" dirty="0">
                <a:latin typeface="Calibri" panose="020F0502020204030204" pitchFamily="34" charset="0"/>
                <a:ea typeface="Calibri" panose="020F0502020204030204" pitchFamily="34" charset="0"/>
                <a:cs typeface="Times New Roman" panose="02020603050405020304" pitchFamily="18" charset="0"/>
              </a:rPr>
              <a:t>Weise </a:t>
            </a:r>
            <a:r>
              <a:rPr lang="de-CH" sz="3000" dirty="0" smtClean="0">
                <a:latin typeface="Calibri" panose="020F0502020204030204" pitchFamily="34" charset="0"/>
                <a:ea typeface="Calibri" panose="020F0502020204030204" pitchFamily="34" charset="0"/>
                <a:cs typeface="Times New Roman" panose="02020603050405020304" pitchFamily="18" charset="0"/>
              </a:rPr>
              <a:t>Frau			- Törichte </a:t>
            </a:r>
            <a:r>
              <a:rPr lang="de-CH" sz="3000" dirty="0">
                <a:latin typeface="Calibri" panose="020F0502020204030204" pitchFamily="34" charset="0"/>
                <a:ea typeface="Calibri" panose="020F0502020204030204" pitchFamily="34" charset="0"/>
                <a:cs typeface="Times New Roman" panose="02020603050405020304" pitchFamily="18" charset="0"/>
              </a:rPr>
              <a:t>Frau</a:t>
            </a:r>
          </a:p>
          <a:p>
            <a:pPr marL="342900" lvl="0" indent="-342900">
              <a:lnSpc>
                <a:spcPct val="107000"/>
              </a:lnSpc>
              <a:spcAft>
                <a:spcPts val="0"/>
              </a:spcAft>
              <a:buFont typeface="Calibri" panose="020F0502020204030204" pitchFamily="34" charset="0"/>
              <a:buChar char="-"/>
            </a:pPr>
            <a:r>
              <a:rPr lang="de-CH" sz="3000" dirty="0">
                <a:latin typeface="Calibri" panose="020F0502020204030204" pitchFamily="34" charset="0"/>
                <a:ea typeface="Calibri" panose="020F0502020204030204" pitchFamily="34" charset="0"/>
                <a:cs typeface="Times New Roman" panose="02020603050405020304" pitchFamily="18" charset="0"/>
              </a:rPr>
              <a:t>Untreue Frau/ Verführerin </a:t>
            </a:r>
            <a:r>
              <a:rPr lang="de-CH" sz="3000" dirty="0" smtClean="0">
                <a:latin typeface="Calibri" panose="020F0502020204030204" pitchFamily="34" charset="0"/>
                <a:ea typeface="Calibri" panose="020F0502020204030204" pitchFamily="34" charset="0"/>
                <a:cs typeface="Times New Roman" panose="02020603050405020304" pitchFamily="18" charset="0"/>
              </a:rPr>
              <a:t>	- Treue Frau (Kap. 31)</a:t>
            </a:r>
            <a:endParaRPr lang="de-CH" sz="30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60426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373225" y="806440"/>
            <a:ext cx="11402008" cy="4708981"/>
          </a:xfrm>
          <a:prstGeom prst="rect">
            <a:avLst/>
          </a:prstGeom>
        </p:spPr>
        <p:txBody>
          <a:bodyPr wrap="square">
            <a:spAutoFit/>
          </a:bodyPr>
          <a:lstStyle/>
          <a:p>
            <a:pPr algn="ctr"/>
            <a:r>
              <a:rPr lang="de-CH" sz="3000" dirty="0">
                <a:cs typeface="Arial" panose="020B0604020202020204" pitchFamily="34" charset="0"/>
              </a:rPr>
              <a:t>Dies sind die Sprüche Salomos, des Sohnes Davids, </a:t>
            </a:r>
          </a:p>
          <a:p>
            <a:pPr algn="ctr"/>
            <a:r>
              <a:rPr lang="de-CH" sz="3000" dirty="0">
                <a:cs typeface="Arial" panose="020B0604020202020204" pitchFamily="34" charset="0"/>
              </a:rPr>
              <a:t>des Königs von Israel, um zu lernen Weisheit und Zucht</a:t>
            </a:r>
          </a:p>
          <a:p>
            <a:pPr algn="ctr"/>
            <a:r>
              <a:rPr lang="de-CH" sz="3000" dirty="0">
                <a:cs typeface="Arial" panose="020B0604020202020204" pitchFamily="34" charset="0"/>
              </a:rPr>
              <a:t>und zu verstehen verständige Rede, dass man annehme Zucht, </a:t>
            </a:r>
          </a:p>
          <a:p>
            <a:pPr algn="ctr"/>
            <a:r>
              <a:rPr lang="de-CH" sz="3000" dirty="0">
                <a:cs typeface="Arial" panose="020B0604020202020204" pitchFamily="34" charset="0"/>
              </a:rPr>
              <a:t>die da klug macht, Gerechtigkeit, Recht und Redlichkeit; dass die </a:t>
            </a:r>
            <a:r>
              <a:rPr lang="de-CH" sz="3000" dirty="0">
                <a:solidFill>
                  <a:schemeClr val="accent1">
                    <a:lumMod val="50000"/>
                  </a:schemeClr>
                </a:solidFill>
                <a:cs typeface="Arial" panose="020B0604020202020204" pitchFamily="34" charset="0"/>
              </a:rPr>
              <a:t>Unverständigen</a:t>
            </a:r>
            <a:r>
              <a:rPr lang="de-CH" sz="3000" dirty="0">
                <a:cs typeface="Arial" panose="020B0604020202020204" pitchFamily="34" charset="0"/>
              </a:rPr>
              <a:t> klug werden und die </a:t>
            </a:r>
            <a:r>
              <a:rPr lang="de-CH" sz="3000" dirty="0">
                <a:solidFill>
                  <a:schemeClr val="accent1">
                    <a:lumMod val="50000"/>
                  </a:schemeClr>
                </a:solidFill>
                <a:cs typeface="Arial" panose="020B0604020202020204" pitchFamily="34" charset="0"/>
              </a:rPr>
              <a:t>Jünglinge</a:t>
            </a:r>
            <a:r>
              <a:rPr lang="de-CH" sz="3000" dirty="0">
                <a:cs typeface="Arial" panose="020B0604020202020204" pitchFamily="34" charset="0"/>
              </a:rPr>
              <a:t> vernünftig und besonnen. Wer </a:t>
            </a:r>
            <a:r>
              <a:rPr lang="de-CH" sz="3000" dirty="0">
                <a:solidFill>
                  <a:schemeClr val="accent1">
                    <a:lumMod val="50000"/>
                  </a:schemeClr>
                </a:solidFill>
                <a:cs typeface="Arial" panose="020B0604020202020204" pitchFamily="34" charset="0"/>
              </a:rPr>
              <a:t>weise</a:t>
            </a:r>
            <a:r>
              <a:rPr lang="de-CH" sz="3000" dirty="0">
                <a:cs typeface="Arial" panose="020B0604020202020204" pitchFamily="34" charset="0"/>
              </a:rPr>
              <a:t> ist, der höre zu und wachse an Weisheit, und wer verständig ist, der lasse sich raten, dass er verstehe Sprüche und Gleichnisse, die Worte der Weisen und ihre Rätsel. Die Furcht des HERRN ist der Anfang der Erkenntnis. Die Toren verachten Weisheit und Zucht.</a:t>
            </a:r>
          </a:p>
        </p:txBody>
      </p:sp>
    </p:spTree>
    <p:extLst>
      <p:ext uri="{BB962C8B-B14F-4D97-AF65-F5344CB8AC3E}">
        <p14:creationId xmlns:p14="http://schemas.microsoft.com/office/powerpoint/2010/main" val="8094288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1735494" y="597158"/>
            <a:ext cx="8929396" cy="5632311"/>
          </a:xfrm>
          <a:prstGeom prst="rect">
            <a:avLst/>
          </a:prstGeom>
        </p:spPr>
        <p:txBody>
          <a:bodyPr wrap="square">
            <a:spAutoFit/>
          </a:bodyPr>
          <a:lstStyle/>
          <a:p>
            <a:r>
              <a:rPr lang="de-CH" sz="3000" dirty="0" smtClean="0">
                <a:cs typeface="Arial" panose="020B0604020202020204" pitchFamily="34" charset="0"/>
              </a:rPr>
              <a:t>Der Weg der Torheit</a:t>
            </a:r>
            <a:endParaRPr lang="de-CH" sz="3000" dirty="0">
              <a:cs typeface="Arial" panose="020B0604020202020204" pitchFamily="34" charset="0"/>
            </a:endParaRPr>
          </a:p>
          <a:p>
            <a:r>
              <a:rPr lang="de-CH" sz="3000" dirty="0">
                <a:cs typeface="Arial" panose="020B0604020202020204" pitchFamily="34" charset="0"/>
              </a:rPr>
              <a:t> </a:t>
            </a:r>
          </a:p>
          <a:p>
            <a:r>
              <a:rPr lang="de-CH" sz="3000" dirty="0">
                <a:cs typeface="Arial" panose="020B0604020202020204" pitchFamily="34" charset="0"/>
              </a:rPr>
              <a:t>Schlachter </a:t>
            </a:r>
            <a:endParaRPr lang="de-CH" sz="3000" dirty="0" smtClean="0">
              <a:cs typeface="Arial" panose="020B0604020202020204" pitchFamily="34" charset="0"/>
            </a:endParaRPr>
          </a:p>
          <a:p>
            <a:r>
              <a:rPr lang="de-CH" sz="3000" b="1" i="1" dirty="0" smtClean="0">
                <a:cs typeface="Arial" panose="020B0604020202020204" pitchFamily="34" charset="0"/>
              </a:rPr>
              <a:t>Wie </a:t>
            </a:r>
            <a:r>
              <a:rPr lang="de-CH" sz="3000" b="1" i="1" dirty="0">
                <a:cs typeface="Arial" panose="020B0604020202020204" pitchFamily="34" charset="0"/>
              </a:rPr>
              <a:t>lange wollt ihr </a:t>
            </a:r>
            <a:r>
              <a:rPr lang="de-CH" sz="3000" b="1" i="1" dirty="0">
                <a:solidFill>
                  <a:schemeClr val="accent5"/>
                </a:solidFill>
                <a:cs typeface="Arial" panose="020B0604020202020204" pitchFamily="34" charset="0"/>
              </a:rPr>
              <a:t>Unverständigen</a:t>
            </a:r>
            <a:r>
              <a:rPr lang="de-CH" sz="3000" b="1" i="1" dirty="0">
                <a:cs typeface="Arial" panose="020B0604020202020204" pitchFamily="34" charset="0"/>
              </a:rPr>
              <a:t> den Unverstand lieben und ihr </a:t>
            </a:r>
            <a:r>
              <a:rPr lang="de-CH" sz="3000" b="1" i="1" dirty="0">
                <a:solidFill>
                  <a:srgbClr val="FF0000"/>
                </a:solidFill>
                <a:cs typeface="Arial" panose="020B0604020202020204" pitchFamily="34" charset="0"/>
              </a:rPr>
              <a:t>Spötter </a:t>
            </a:r>
            <a:r>
              <a:rPr lang="de-CH" sz="3000" b="1" i="1" dirty="0">
                <a:cs typeface="Arial" panose="020B0604020202020204" pitchFamily="34" charset="0"/>
              </a:rPr>
              <a:t>Lust am Spotten haben und ihr </a:t>
            </a:r>
            <a:r>
              <a:rPr lang="de-CH" sz="3000" b="1" i="1" dirty="0">
                <a:solidFill>
                  <a:schemeClr val="accent6">
                    <a:lumMod val="75000"/>
                  </a:schemeClr>
                </a:solidFill>
                <a:cs typeface="Arial" panose="020B0604020202020204" pitchFamily="34" charset="0"/>
              </a:rPr>
              <a:t>Toren</a:t>
            </a:r>
            <a:r>
              <a:rPr lang="de-CH" sz="3000" b="1" i="1" dirty="0">
                <a:cs typeface="Arial" panose="020B0604020202020204" pitchFamily="34" charset="0"/>
              </a:rPr>
              <a:t> Erkenntnis hassen? </a:t>
            </a:r>
          </a:p>
          <a:p>
            <a:endParaRPr lang="de-CH" sz="3000" dirty="0">
              <a:cs typeface="Arial" panose="020B0604020202020204" pitchFamily="34" charset="0"/>
            </a:endParaRPr>
          </a:p>
          <a:p>
            <a:r>
              <a:rPr lang="de-CH" sz="3000" dirty="0">
                <a:cs typeface="Arial" panose="020B0604020202020204" pitchFamily="34" charset="0"/>
              </a:rPr>
              <a:t>NGÜ</a:t>
            </a:r>
          </a:p>
          <a:p>
            <a:r>
              <a:rPr lang="de-CH" sz="3000" b="1" i="1" dirty="0">
                <a:cs typeface="Arial" panose="020B0604020202020204" pitchFamily="34" charset="0"/>
              </a:rPr>
              <a:t>„Ihr </a:t>
            </a:r>
            <a:r>
              <a:rPr lang="de-CH" sz="3000" b="1" i="1" dirty="0">
                <a:solidFill>
                  <a:schemeClr val="accent5"/>
                </a:solidFill>
                <a:cs typeface="Arial" panose="020B0604020202020204" pitchFamily="34" charset="0"/>
              </a:rPr>
              <a:t>Einfaltspinsel</a:t>
            </a:r>
            <a:r>
              <a:rPr lang="de-CH" sz="3000" b="1" i="1" dirty="0">
                <a:cs typeface="Arial" panose="020B0604020202020204" pitchFamily="34" charset="0"/>
              </a:rPr>
              <a:t>, wie lange wollt ihr die Einfalt lieben? Wie lange noch gefällt den </a:t>
            </a:r>
            <a:r>
              <a:rPr lang="de-CH" sz="3000" b="1" i="1" dirty="0">
                <a:solidFill>
                  <a:srgbClr val="FF0000"/>
                </a:solidFill>
                <a:cs typeface="Arial" panose="020B0604020202020204" pitchFamily="34" charset="0"/>
              </a:rPr>
              <a:t>Angebern</a:t>
            </a:r>
            <a:r>
              <a:rPr lang="de-CH" sz="3000" b="1" i="1" dirty="0">
                <a:cs typeface="Arial" panose="020B0604020202020204" pitchFamily="34" charset="0"/>
              </a:rPr>
              <a:t> ihr selbstgefälliges Geschwätz? Wie lange noch hassen </a:t>
            </a:r>
            <a:r>
              <a:rPr lang="de-CH" sz="3000" b="1" i="1" dirty="0">
                <a:solidFill>
                  <a:schemeClr val="accent6">
                    <a:lumMod val="75000"/>
                  </a:schemeClr>
                </a:solidFill>
                <a:cs typeface="Arial" panose="020B0604020202020204" pitchFamily="34" charset="0"/>
              </a:rPr>
              <a:t>Eingebildete</a:t>
            </a:r>
            <a:r>
              <a:rPr lang="de-CH" sz="3000" b="1" i="1" dirty="0">
                <a:cs typeface="Arial" panose="020B0604020202020204" pitchFamily="34" charset="0"/>
              </a:rPr>
              <a:t> die Einsicht? </a:t>
            </a:r>
            <a:endParaRPr lang="de-CH" sz="3000" dirty="0">
              <a:cs typeface="Arial" panose="020B0604020202020204" pitchFamily="34" charset="0"/>
            </a:endParaRPr>
          </a:p>
        </p:txBody>
      </p:sp>
    </p:spTree>
    <p:extLst>
      <p:ext uri="{BB962C8B-B14F-4D97-AF65-F5344CB8AC3E}">
        <p14:creationId xmlns:p14="http://schemas.microsoft.com/office/powerpoint/2010/main" val="16161071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513184" y="3032449"/>
            <a:ext cx="2629697" cy="1119674"/>
          </a:xfrm>
          <a:prstGeom prst="roundRect">
            <a:avLst/>
          </a:prstGeom>
          <a:ln w="28575"/>
        </p:spPr>
        <p:style>
          <a:lnRef idx="2">
            <a:schemeClr val="dk1"/>
          </a:lnRef>
          <a:fillRef idx="1">
            <a:schemeClr val="lt1"/>
          </a:fillRef>
          <a:effectRef idx="0">
            <a:schemeClr val="dk1"/>
          </a:effectRef>
          <a:fontRef idx="minor">
            <a:schemeClr val="dk1"/>
          </a:fontRef>
        </p:style>
        <p:txBody>
          <a:bodyPr rtlCol="0" anchor="ctr"/>
          <a:lstStyle/>
          <a:p>
            <a:pPr algn="ctr"/>
            <a:r>
              <a:rPr lang="de-CH" sz="3000" b="1" dirty="0" smtClean="0">
                <a:solidFill>
                  <a:schemeClr val="tx1"/>
                </a:solidFill>
              </a:rPr>
              <a:t>Einfältige/ </a:t>
            </a:r>
            <a:r>
              <a:rPr lang="de-CH" sz="3000" b="1" dirty="0" smtClean="0">
                <a:solidFill>
                  <a:schemeClr val="tx1"/>
                </a:solidFill>
              </a:rPr>
              <a:t>Unverständige</a:t>
            </a:r>
            <a:endParaRPr lang="de-CH" sz="3000" b="1" dirty="0">
              <a:solidFill>
                <a:schemeClr val="tx1"/>
              </a:solidFill>
            </a:endParaRPr>
          </a:p>
        </p:txBody>
      </p:sp>
      <p:sp>
        <p:nvSpPr>
          <p:cNvPr id="3" name="Abgerundetes Rechteck 2"/>
          <p:cNvSpPr/>
          <p:nvPr/>
        </p:nvSpPr>
        <p:spPr>
          <a:xfrm>
            <a:off x="4080588" y="1912775"/>
            <a:ext cx="2491274" cy="1119674"/>
          </a:xfrm>
          <a:prstGeom prst="roundRect">
            <a:avLst/>
          </a:prstGeom>
          <a:ln w="28575"/>
        </p:spPr>
        <p:style>
          <a:lnRef idx="2">
            <a:schemeClr val="dk1"/>
          </a:lnRef>
          <a:fillRef idx="1">
            <a:schemeClr val="lt1"/>
          </a:fillRef>
          <a:effectRef idx="0">
            <a:schemeClr val="dk1"/>
          </a:effectRef>
          <a:fontRef idx="minor">
            <a:schemeClr val="dk1"/>
          </a:fontRef>
        </p:style>
        <p:txBody>
          <a:bodyPr rtlCol="0" anchor="ctr"/>
          <a:lstStyle/>
          <a:p>
            <a:pPr algn="ctr"/>
            <a:r>
              <a:rPr lang="de-CH" sz="3000" b="1" dirty="0" smtClean="0">
                <a:solidFill>
                  <a:schemeClr val="tx1"/>
                </a:solidFill>
              </a:rPr>
              <a:t>Jüngling</a:t>
            </a:r>
            <a:endParaRPr lang="de-CH" sz="3000" b="1" dirty="0">
              <a:solidFill>
                <a:schemeClr val="tx1"/>
              </a:solidFill>
            </a:endParaRPr>
          </a:p>
        </p:txBody>
      </p:sp>
      <p:sp>
        <p:nvSpPr>
          <p:cNvPr id="4" name="Abgerundetes Rechteck 3"/>
          <p:cNvSpPr/>
          <p:nvPr/>
        </p:nvSpPr>
        <p:spPr>
          <a:xfrm>
            <a:off x="4080588" y="4152123"/>
            <a:ext cx="2491274" cy="1119674"/>
          </a:xfrm>
          <a:prstGeom prst="roundRect">
            <a:avLst/>
          </a:prstGeom>
          <a:ln w="28575"/>
        </p:spPr>
        <p:style>
          <a:lnRef idx="2">
            <a:schemeClr val="dk1"/>
          </a:lnRef>
          <a:fillRef idx="1">
            <a:schemeClr val="lt1"/>
          </a:fillRef>
          <a:effectRef idx="0">
            <a:schemeClr val="dk1"/>
          </a:effectRef>
          <a:fontRef idx="minor">
            <a:schemeClr val="dk1"/>
          </a:fontRef>
        </p:style>
        <p:txBody>
          <a:bodyPr rtlCol="0" anchor="ctr"/>
          <a:lstStyle/>
          <a:p>
            <a:pPr algn="ctr"/>
            <a:r>
              <a:rPr lang="de-CH" sz="3000" b="1" dirty="0" smtClean="0">
                <a:solidFill>
                  <a:schemeClr val="tx1"/>
                </a:solidFill>
              </a:rPr>
              <a:t>Tor / Narr</a:t>
            </a:r>
            <a:endParaRPr lang="de-CH" sz="3000" b="1" dirty="0">
              <a:solidFill>
                <a:schemeClr val="tx1"/>
              </a:solidFill>
            </a:endParaRPr>
          </a:p>
        </p:txBody>
      </p:sp>
      <p:sp>
        <p:nvSpPr>
          <p:cNvPr id="5" name="Abgerundetes Rechteck 4"/>
          <p:cNvSpPr/>
          <p:nvPr/>
        </p:nvSpPr>
        <p:spPr>
          <a:xfrm>
            <a:off x="7206342" y="793101"/>
            <a:ext cx="2491274" cy="1119674"/>
          </a:xfrm>
          <a:prstGeom prst="roundRect">
            <a:avLst/>
          </a:prstGeom>
          <a:ln w="28575"/>
        </p:spPr>
        <p:style>
          <a:lnRef idx="2">
            <a:schemeClr val="dk1"/>
          </a:lnRef>
          <a:fillRef idx="1">
            <a:schemeClr val="lt1"/>
          </a:fillRef>
          <a:effectRef idx="0">
            <a:schemeClr val="dk1"/>
          </a:effectRef>
          <a:fontRef idx="minor">
            <a:schemeClr val="dk1"/>
          </a:fontRef>
        </p:style>
        <p:txBody>
          <a:bodyPr rtlCol="0" anchor="ctr"/>
          <a:lstStyle/>
          <a:p>
            <a:pPr algn="ctr"/>
            <a:r>
              <a:rPr lang="de-CH" sz="3000" b="1" dirty="0" smtClean="0">
                <a:solidFill>
                  <a:schemeClr val="tx1"/>
                </a:solidFill>
              </a:rPr>
              <a:t>Der Weise</a:t>
            </a:r>
            <a:endParaRPr lang="de-CH" sz="3000" b="1" dirty="0">
              <a:solidFill>
                <a:schemeClr val="tx1"/>
              </a:solidFill>
            </a:endParaRPr>
          </a:p>
        </p:txBody>
      </p:sp>
      <p:sp>
        <p:nvSpPr>
          <p:cNvPr id="6" name="Abgerundetes Rechteck 5"/>
          <p:cNvSpPr/>
          <p:nvPr/>
        </p:nvSpPr>
        <p:spPr>
          <a:xfrm>
            <a:off x="7206342" y="5281129"/>
            <a:ext cx="2491274" cy="1119674"/>
          </a:xfrm>
          <a:prstGeom prst="roundRect">
            <a:avLst/>
          </a:prstGeom>
          <a:ln w="28575"/>
        </p:spPr>
        <p:style>
          <a:lnRef idx="2">
            <a:schemeClr val="dk1"/>
          </a:lnRef>
          <a:fillRef idx="1">
            <a:schemeClr val="lt1"/>
          </a:fillRef>
          <a:effectRef idx="0">
            <a:schemeClr val="dk1"/>
          </a:effectRef>
          <a:fontRef idx="minor">
            <a:schemeClr val="dk1"/>
          </a:fontRef>
        </p:style>
        <p:txBody>
          <a:bodyPr rtlCol="0" anchor="ctr"/>
          <a:lstStyle/>
          <a:p>
            <a:pPr algn="ctr"/>
            <a:r>
              <a:rPr lang="de-CH" sz="3000" b="1" dirty="0" smtClean="0">
                <a:solidFill>
                  <a:schemeClr val="tx1"/>
                </a:solidFill>
              </a:rPr>
              <a:t>Spötter</a:t>
            </a:r>
            <a:endParaRPr lang="de-CH" sz="3000" b="1" dirty="0">
              <a:solidFill>
                <a:schemeClr val="tx1"/>
              </a:solidFill>
            </a:endParaRPr>
          </a:p>
        </p:txBody>
      </p:sp>
      <p:sp>
        <p:nvSpPr>
          <p:cNvPr id="7" name="Textfeld 6"/>
          <p:cNvSpPr txBox="1"/>
          <p:nvPr/>
        </p:nvSpPr>
        <p:spPr>
          <a:xfrm>
            <a:off x="3305400" y="2992121"/>
            <a:ext cx="612668" cy="1200329"/>
          </a:xfrm>
          <a:prstGeom prst="rect">
            <a:avLst/>
          </a:prstGeom>
          <a:noFill/>
        </p:spPr>
        <p:txBody>
          <a:bodyPr wrap="none" rtlCol="0">
            <a:spAutoFit/>
          </a:bodyPr>
          <a:lstStyle/>
          <a:p>
            <a:r>
              <a:rPr lang="de-CH" sz="7200" dirty="0" smtClean="0"/>
              <a:t>?</a:t>
            </a:r>
            <a:endParaRPr lang="de-CH" sz="7200" dirty="0"/>
          </a:p>
        </p:txBody>
      </p:sp>
      <p:cxnSp>
        <p:nvCxnSpPr>
          <p:cNvPr id="9" name="Gerade Verbindung mit Pfeil 8"/>
          <p:cNvCxnSpPr/>
          <p:nvPr/>
        </p:nvCxnSpPr>
        <p:spPr>
          <a:xfrm>
            <a:off x="3918068" y="3741575"/>
            <a:ext cx="607279" cy="30791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Gerade Verbindung mit Pfeil 9"/>
          <p:cNvCxnSpPr/>
          <p:nvPr/>
        </p:nvCxnSpPr>
        <p:spPr>
          <a:xfrm flipV="1">
            <a:off x="3918067" y="3205897"/>
            <a:ext cx="607279" cy="30324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730131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1732383" y="2265507"/>
            <a:ext cx="9128450" cy="3323987"/>
          </a:xfrm>
          <a:prstGeom prst="rect">
            <a:avLst/>
          </a:prstGeom>
        </p:spPr>
        <p:txBody>
          <a:bodyPr wrap="square">
            <a:spAutoFit/>
          </a:bodyPr>
          <a:lstStyle/>
          <a:p>
            <a:pPr lvl="0"/>
            <a:r>
              <a:rPr lang="de-CH" sz="3000" dirty="0">
                <a:solidFill>
                  <a:srgbClr val="000000"/>
                </a:solidFill>
                <a:ea typeface="Times New Roman" panose="02020603050405020304" pitchFamily="18" charset="0"/>
                <a:cs typeface="Arial" panose="020B0604020202020204" pitchFamily="34" charset="0"/>
              </a:rPr>
              <a:t>…IST NICHT RECHTSCHAFFEN. </a:t>
            </a:r>
            <a:endParaRPr lang="de-CH" sz="3000" dirty="0">
              <a:ea typeface="Times New Roman" panose="02020603050405020304" pitchFamily="18" charset="0"/>
              <a:cs typeface="Arial" panose="020B0604020202020204" pitchFamily="34" charset="0"/>
            </a:endParaRPr>
          </a:p>
          <a:p>
            <a:pPr lvl="0"/>
            <a:r>
              <a:rPr lang="de-CH" sz="3000" dirty="0">
                <a:solidFill>
                  <a:srgbClr val="000000"/>
                </a:solidFill>
                <a:ea typeface="Times New Roman" panose="02020603050405020304" pitchFamily="18" charset="0"/>
                <a:cs typeface="Arial" panose="020B0604020202020204" pitchFamily="34" charset="0"/>
              </a:rPr>
              <a:t>…IST NICHT WEISE. </a:t>
            </a:r>
            <a:endParaRPr lang="de-CH" sz="3000" dirty="0">
              <a:ea typeface="Times New Roman" panose="02020603050405020304" pitchFamily="18" charset="0"/>
              <a:cs typeface="Arial" panose="020B0604020202020204" pitchFamily="34" charset="0"/>
            </a:endParaRPr>
          </a:p>
          <a:p>
            <a:pPr lvl="0"/>
            <a:r>
              <a:rPr lang="de-CH" sz="3000" dirty="0">
                <a:solidFill>
                  <a:srgbClr val="000000"/>
                </a:solidFill>
                <a:ea typeface="Times New Roman" panose="02020603050405020304" pitchFamily="18" charset="0"/>
                <a:cs typeface="Arial" panose="020B0604020202020204" pitchFamily="34" charset="0"/>
              </a:rPr>
              <a:t>…IST UNREALISTISCH. </a:t>
            </a:r>
            <a:endParaRPr lang="de-CH" sz="3000" dirty="0">
              <a:ea typeface="Times New Roman" panose="02020603050405020304" pitchFamily="18" charset="0"/>
              <a:cs typeface="Arial" panose="020B0604020202020204" pitchFamily="34" charset="0"/>
            </a:endParaRPr>
          </a:p>
          <a:p>
            <a:pPr lvl="0"/>
            <a:r>
              <a:rPr lang="de-CH" sz="3000" dirty="0">
                <a:solidFill>
                  <a:srgbClr val="000000"/>
                </a:solidFill>
                <a:ea typeface="Times New Roman" panose="02020603050405020304" pitchFamily="18" charset="0"/>
                <a:cs typeface="Arial" panose="020B0604020202020204" pitchFamily="34" charset="0"/>
              </a:rPr>
              <a:t>…HAT KEINE DISZIPLIN. </a:t>
            </a:r>
            <a:endParaRPr lang="de-CH" sz="3000" dirty="0">
              <a:ea typeface="Times New Roman" panose="02020603050405020304" pitchFamily="18" charset="0"/>
              <a:cs typeface="Arial" panose="020B0604020202020204" pitchFamily="34" charset="0"/>
            </a:endParaRPr>
          </a:p>
          <a:p>
            <a:pPr lvl="0"/>
            <a:r>
              <a:rPr lang="de-CH" sz="3000" dirty="0">
                <a:solidFill>
                  <a:srgbClr val="000000"/>
                </a:solidFill>
                <a:ea typeface="Times New Roman" panose="02020603050405020304" pitchFamily="18" charset="0"/>
                <a:cs typeface="Arial" panose="020B0604020202020204" pitchFamily="34" charset="0"/>
              </a:rPr>
              <a:t>…IST UNZUVERLÄSSIG.</a:t>
            </a:r>
            <a:endParaRPr lang="de-CH" sz="3000" dirty="0">
              <a:ea typeface="Times New Roman" panose="02020603050405020304" pitchFamily="18" charset="0"/>
              <a:cs typeface="Arial" panose="020B0604020202020204" pitchFamily="34" charset="0"/>
            </a:endParaRPr>
          </a:p>
          <a:p>
            <a:pPr lvl="0"/>
            <a:r>
              <a:rPr lang="de-CH" sz="3000" dirty="0">
                <a:solidFill>
                  <a:srgbClr val="000000"/>
                </a:solidFill>
                <a:ea typeface="Times New Roman" panose="02020603050405020304" pitchFamily="18" charset="0"/>
                <a:cs typeface="Arial" panose="020B0604020202020204" pitchFamily="34" charset="0"/>
              </a:rPr>
              <a:t>…IST UNBELEHRBAR. </a:t>
            </a:r>
            <a:endParaRPr lang="de-CH" sz="3000" dirty="0">
              <a:ea typeface="Times New Roman" panose="02020603050405020304" pitchFamily="18" charset="0"/>
              <a:cs typeface="Arial" panose="020B0604020202020204" pitchFamily="34" charset="0"/>
            </a:endParaRPr>
          </a:p>
          <a:p>
            <a:pPr lvl="0"/>
            <a:r>
              <a:rPr lang="de-CH" sz="3000" dirty="0">
                <a:solidFill>
                  <a:srgbClr val="000000"/>
                </a:solidFill>
                <a:ea typeface="Times New Roman" panose="02020603050405020304" pitchFamily="18" charset="0"/>
                <a:cs typeface="Arial" panose="020B0604020202020204" pitchFamily="34" charset="0"/>
              </a:rPr>
              <a:t>…IST UNANGENEHM, UNBELIEBT UND UNERWÜNSCHT. </a:t>
            </a:r>
            <a:endParaRPr lang="de-CH" sz="3000" dirty="0">
              <a:ea typeface="Times New Roman" panose="02020603050405020304" pitchFamily="18" charset="0"/>
              <a:cs typeface="Arial" panose="020B0604020202020204" pitchFamily="34" charset="0"/>
            </a:endParaRPr>
          </a:p>
        </p:txBody>
      </p:sp>
      <p:sp>
        <p:nvSpPr>
          <p:cNvPr id="3" name="Rechteck 2"/>
          <p:cNvSpPr/>
          <p:nvPr/>
        </p:nvSpPr>
        <p:spPr>
          <a:xfrm>
            <a:off x="1732383" y="1332446"/>
            <a:ext cx="1859902" cy="553998"/>
          </a:xfrm>
          <a:prstGeom prst="rect">
            <a:avLst/>
          </a:prstGeom>
        </p:spPr>
        <p:txBody>
          <a:bodyPr wrap="square">
            <a:spAutoFit/>
          </a:bodyPr>
          <a:lstStyle/>
          <a:p>
            <a:pPr lvl="0"/>
            <a:r>
              <a:rPr lang="de-CH" sz="3000" dirty="0" smtClean="0">
                <a:ea typeface="Times New Roman" panose="02020603050405020304" pitchFamily="18" charset="0"/>
                <a:cs typeface="Arial" panose="020B0604020202020204" pitchFamily="34" charset="0"/>
              </a:rPr>
              <a:t>Der Tor…</a:t>
            </a:r>
            <a:endParaRPr lang="de-CH" sz="3000" dirty="0">
              <a:ea typeface="Times New Roman" panose="02020603050405020304" pitchFamily="18" charset="0"/>
              <a:cs typeface="Arial" panose="020B0604020202020204" pitchFamily="34" charset="0"/>
            </a:endParaRPr>
          </a:p>
        </p:txBody>
      </p:sp>
      <p:sp>
        <p:nvSpPr>
          <p:cNvPr id="4" name="Rechteck 3"/>
          <p:cNvSpPr/>
          <p:nvPr/>
        </p:nvSpPr>
        <p:spPr>
          <a:xfrm>
            <a:off x="3198379" y="478859"/>
            <a:ext cx="4729180" cy="595932"/>
          </a:xfrm>
          <a:prstGeom prst="rect">
            <a:avLst/>
          </a:prstGeom>
        </p:spPr>
        <p:txBody>
          <a:bodyPr wrap="none">
            <a:spAutoFit/>
          </a:bodyPr>
          <a:lstStyle/>
          <a:p>
            <a:pPr>
              <a:lnSpc>
                <a:spcPct val="107000"/>
              </a:lnSpc>
              <a:spcBef>
                <a:spcPts val="1200"/>
              </a:spcBef>
              <a:spcAft>
                <a:spcPts val="0"/>
              </a:spcAft>
            </a:pPr>
            <a:r>
              <a:rPr lang="de-CH" sz="3200" b="1" kern="0" dirty="0" smtClean="0">
                <a:effectLst/>
                <a:ea typeface="Times New Roman" panose="02020603050405020304" pitchFamily="18" charset="0"/>
                <a:cs typeface="Arial" panose="020B0604020202020204" pitchFamily="34" charset="0"/>
              </a:rPr>
              <a:t>Charakterzüge eines Toren</a:t>
            </a:r>
            <a:endParaRPr lang="de-CH" sz="3200" b="1" kern="0" dirty="0">
              <a:effectLst/>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6522690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tertitel 1"/>
          <p:cNvSpPr txBox="1">
            <a:spLocks/>
          </p:cNvSpPr>
          <p:nvPr/>
        </p:nvSpPr>
        <p:spPr>
          <a:xfrm>
            <a:off x="1538384" y="1990952"/>
            <a:ext cx="9144000" cy="3636962"/>
          </a:xfrm>
          <a:prstGeom prst="rect">
            <a:avLst/>
          </a:prstGeom>
        </p:spPr>
        <p:txBody>
          <a:bodyPr>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CH" sz="3500" dirty="0" smtClean="0">
                <a:cs typeface="Arial" panose="020B0604020202020204" pitchFamily="34" charset="0"/>
              </a:rPr>
              <a:t>Beschreibung eines weisen Menschen</a:t>
            </a:r>
          </a:p>
          <a:p>
            <a:endParaRPr lang="de-CH" sz="3200" dirty="0" smtClean="0">
              <a:cs typeface="Arial" panose="020B0604020202020204" pitchFamily="34" charset="0"/>
            </a:endParaRPr>
          </a:p>
          <a:p>
            <a:pPr marL="457200" indent="-457200">
              <a:buFontTx/>
              <a:buChar char="-"/>
            </a:pPr>
            <a:r>
              <a:rPr lang="de-CH" sz="3200" dirty="0" smtClean="0">
                <a:cs typeface="Arial" panose="020B0604020202020204" pitchFamily="34" charset="0"/>
              </a:rPr>
              <a:t>Sein Charakter</a:t>
            </a:r>
          </a:p>
          <a:p>
            <a:pPr marL="457200" indent="-457200">
              <a:buFontTx/>
              <a:buChar char="-"/>
            </a:pPr>
            <a:r>
              <a:rPr lang="de-CH" sz="3200" dirty="0" smtClean="0">
                <a:cs typeface="Arial" panose="020B0604020202020204" pitchFamily="34" charset="0"/>
              </a:rPr>
              <a:t>Seine Rede</a:t>
            </a:r>
          </a:p>
          <a:p>
            <a:pPr marL="457200" indent="-457200">
              <a:buFontTx/>
              <a:buChar char="-"/>
            </a:pPr>
            <a:r>
              <a:rPr lang="de-CH" sz="3200" dirty="0" smtClean="0">
                <a:cs typeface="Arial" panose="020B0604020202020204" pitchFamily="34" charset="0"/>
              </a:rPr>
              <a:t>Seine Beziehung mit der Ehefrau</a:t>
            </a:r>
          </a:p>
          <a:p>
            <a:pPr marL="457200" indent="-457200">
              <a:buFontTx/>
              <a:buChar char="-"/>
            </a:pPr>
            <a:r>
              <a:rPr lang="de-CH" sz="3200" dirty="0" smtClean="0">
                <a:cs typeface="Arial" panose="020B0604020202020204" pitchFamily="34" charset="0"/>
              </a:rPr>
              <a:t>Seine Beziehung zu den Kindern</a:t>
            </a:r>
          </a:p>
          <a:p>
            <a:pPr marL="457200" indent="-457200">
              <a:buFontTx/>
              <a:buChar char="-"/>
            </a:pPr>
            <a:r>
              <a:rPr lang="de-CH" sz="3200" dirty="0" smtClean="0">
                <a:cs typeface="Arial" panose="020B0604020202020204" pitchFamily="34" charset="0"/>
              </a:rPr>
              <a:t>Seine Beziehung mit anderen Menschen</a:t>
            </a:r>
          </a:p>
          <a:p>
            <a:pPr marL="457200" indent="-457200">
              <a:buFontTx/>
              <a:buChar char="-"/>
            </a:pPr>
            <a:r>
              <a:rPr lang="de-CH" sz="3200" dirty="0" smtClean="0">
                <a:cs typeface="Arial" panose="020B0604020202020204" pitchFamily="34" charset="0"/>
              </a:rPr>
              <a:t>Sein Besitz</a:t>
            </a:r>
          </a:p>
          <a:p>
            <a:pPr marL="457200" indent="-457200">
              <a:buFontTx/>
              <a:buChar char="-"/>
            </a:pPr>
            <a:endParaRPr lang="de-CH" sz="3000" dirty="0" smtClean="0">
              <a:latin typeface="Arial" panose="020B0604020202020204" pitchFamily="34" charset="0"/>
              <a:cs typeface="Arial" panose="020B0604020202020204" pitchFamily="34" charset="0"/>
            </a:endParaRPr>
          </a:p>
          <a:p>
            <a:pPr marL="457200" indent="-457200">
              <a:buFontTx/>
              <a:buChar char="-"/>
            </a:pPr>
            <a:endParaRPr lang="de-CH" sz="3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937825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fik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55591" y="-1034427"/>
            <a:ext cx="10527956" cy="6359405"/>
          </a:xfrm>
          <a:prstGeom prst="rect">
            <a:avLst/>
          </a:prstGeom>
        </p:spPr>
      </p:pic>
      <p:sp>
        <p:nvSpPr>
          <p:cNvPr id="2" name="Textfeld 1"/>
          <p:cNvSpPr txBox="1"/>
          <p:nvPr/>
        </p:nvSpPr>
        <p:spPr>
          <a:xfrm>
            <a:off x="1122410" y="4965178"/>
            <a:ext cx="9953109" cy="938719"/>
          </a:xfrm>
          <a:prstGeom prst="rect">
            <a:avLst/>
          </a:prstGeom>
          <a:noFill/>
        </p:spPr>
        <p:txBody>
          <a:bodyPr wrap="none" rtlCol="0">
            <a:spAutoFit/>
          </a:bodyPr>
          <a:lstStyle/>
          <a:p>
            <a:r>
              <a:rPr lang="de-CH" sz="5500" b="1" dirty="0" smtClean="0"/>
              <a:t>Charakteren im Buch der Sprüche</a:t>
            </a:r>
            <a:endParaRPr lang="de-CH" sz="5500" b="1" dirty="0"/>
          </a:p>
        </p:txBody>
      </p:sp>
    </p:spTree>
    <p:extLst>
      <p:ext uri="{BB962C8B-B14F-4D97-AF65-F5344CB8AC3E}">
        <p14:creationId xmlns:p14="http://schemas.microsoft.com/office/powerpoint/2010/main" val="415158291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120</Words>
  <Application>Microsoft Office PowerPoint</Application>
  <PresentationFormat>Breitbild</PresentationFormat>
  <Paragraphs>47</Paragraphs>
  <Slides>8</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8</vt:i4>
      </vt:variant>
    </vt:vector>
  </HeadingPairs>
  <TitlesOfParts>
    <vt:vector size="13" baseType="lpstr">
      <vt:lpstr>Arial</vt:lpstr>
      <vt:lpstr>Calibri</vt:lpstr>
      <vt:lpstr>Calibri Light</vt:lpstr>
      <vt:lpstr>Times New Roman</vt:lpstr>
      <vt:lpstr>Office Theme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Reinhard</dc:creator>
  <cp:lastModifiedBy>Reinhard</cp:lastModifiedBy>
  <cp:revision>53</cp:revision>
  <dcterms:created xsi:type="dcterms:W3CDTF">2018-05-19T05:14:58Z</dcterms:created>
  <dcterms:modified xsi:type="dcterms:W3CDTF">2018-08-17T05:02:45Z</dcterms:modified>
</cp:coreProperties>
</file>